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71" d="100"/>
          <a:sy n="71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F8D77-6CFF-43FA-8CC1-F5B221E97C3A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EB70-EC9F-41E6-AC68-5C7C908AD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EB70-EC9F-41E6-AC68-5C7C908ADE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305800" cy="26432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РОССИЯ </a:t>
            </a:r>
          </a:p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 ПЕРВОЙ МИРОВОЙ ВОЙНЕ</a:t>
            </a:r>
          </a:p>
          <a:p>
            <a:pPr algn="r"/>
            <a:endParaRPr lang="ru-RU" dirty="0" smtClean="0"/>
          </a:p>
          <a:p>
            <a:pPr algn="r"/>
            <a:endParaRPr lang="ru-RU" sz="1500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ПЕРВАЯ МИРОВАЯ ВОЙНА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1914 – 1918 гг.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 сторон:</a:t>
            </a:r>
            <a:endParaRPr lang="ru-RU" sz="4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28662" y="1571612"/>
            <a:ext cx="3357586" cy="26432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Германия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победа в молниеносной войне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72066" y="2857496"/>
            <a:ext cx="3286148" cy="28575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Антанта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победа при взаимодействии Западного и Восточного (русского) фронтов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714488"/>
            <a:ext cx="3143272" cy="462598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Поводом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для войны послужило убийство в боснийском городе Сараево наследника австро-венгерского престола 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Франца Фердинанда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28 июня 1914 г.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Убийство совершили члены террористической сербской группы. Правительство Австро-Венгрии решило использовать это убийство как повод для расправы с Сербией и укрепление своего влияния на Балканах. 10 июля австрийский посол вручил сербскому правительству ультиматум, состоящий из 10 пунктов.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этого ультиматума означало бы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потерю Сербией независимости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11 июля австрийский посол вручил ноту России. Стало понятно, что война неизбежна.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540000"/>
                </a:solidFill>
                <a:latin typeface="Times New Roman" pitchFamily="18" charset="0"/>
              </a:rPr>
              <a:t>Повод к войне:</a:t>
            </a:r>
            <a:endParaRPr lang="ru-RU" sz="4000" dirty="0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714488"/>
            <a:ext cx="2729948" cy="3500462"/>
          </a:xfrm>
          <a:prstGeom prst="rect">
            <a:avLst/>
          </a:prstGeo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2711264" cy="3378434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2010"/>
            <a:ext cx="3810354" cy="46130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Правительство Австро-Венгрии запросило правительство Германии: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если Россия поддержит Сербию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(царизм стремился господствовать на Балканах),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то поможет ли Германия Австро-Венгрии?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57496"/>
            <a:ext cx="428624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Получив от германского посла телеграмму о намерении правительства Австро-Венгрии расправиться с Сербией, Вильгельм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 написал на ней: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«Теперь или никогда!»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2192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Вильгельму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</a:rPr>
              <a:t>II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было крайне важно выяснить позиции Англии – будет ли она участвовать в войне.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571612"/>
            <a:ext cx="3857652" cy="4214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Министр иностранных дел Англии заявил послу Германии: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</a:rPr>
              <a:t>      Англия не заключала секретных соглашений с Францией и Россией, которые связывали бы Великобританию в случае европейской войны. Англия хочет сохранить полную свободу действий.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2786058"/>
            <a:ext cx="4214842" cy="2428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 smtClean="0">
                <a:latin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Мнение посла, сообщенное в Берлин: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 Англия может остаться    нейтральной, во всяком случае будет выжидать.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214290"/>
            <a:ext cx="4000528" cy="164307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Германский министр иностранных дел – германскому послу в Лондоне: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нужно «удержать Англию» от участия в войне и для этого «всемерно воздействовать на английскую прессу».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2000240"/>
            <a:ext cx="4071966" cy="164307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Германский посол из Вены: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для воздействия на иностранную печать германские дипломатические представительства имеют в Италии «любую сумму денег», а в Румынии «неограниченные суммы денег»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857752" y="214290"/>
            <a:ext cx="3857652" cy="157163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Германский посол из Вены в Берлин: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Нота будет так средактирована, что Сербия почти наверняка не сможет ее принять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 </a:t>
            </a:r>
            <a:endParaRPr lang="ru-RU" sz="12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86314" y="2000240"/>
            <a:ext cx="4071966" cy="164307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Доклад императору Австро-Венгрии: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следует предъявить ультиматум Сербии, и при неудовлетворительном ответе объявить войну. «Мы бы взвалили ответственность за войну на Сербию».</a:t>
            </a:r>
          </a:p>
          <a:p>
            <a:pPr>
              <a:buFont typeface="Wingdings" pitchFamily="2" charset="2"/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3786190"/>
            <a:ext cx="542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Президент Франции посетил Петербург (прибыв с военной эскадрой!) и 20-23 июля вел секретные переговоры с царем. 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857760"/>
            <a:ext cx="3714776" cy="17145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Царь и президент произносили речи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о плодотворности союза России и Франции для защиты их интересов  и сохранении мира! 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28" y="4857760"/>
            <a:ext cx="3786214" cy="17859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Английский посол в Петербурге сообщил в Лондон: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Франция и Россия решили принять военный вызов.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11" grpId="0" build="allAtOnce" animBg="1"/>
      <p:bldP spid="12" grpId="0" build="allAtOnce"/>
      <p:bldP spid="14" grpId="0" build="allAtOnce" animBg="1"/>
      <p:bldP spid="1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Король Англии заявил 26 июля брату Вильгельма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II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endParaRPr lang="ru-RU" sz="3200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428992" y="1142984"/>
            <a:ext cx="5357850" cy="2928958"/>
          </a:xfrm>
          <a:prstGeom prst="cloudCallout">
            <a:avLst>
              <a:gd name="adj1" fmla="val -49942"/>
              <a:gd name="adj2" fmla="val -5664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ru-RU" sz="16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«Мы приложим все усилия, чтобы не быть вовлеченными в войну и остаться нейтральными».</a:t>
            </a:r>
          </a:p>
          <a:p>
            <a:pPr algn="ctr">
              <a:buFont typeface="Wingdings" pitchFamily="2" charset="2"/>
              <a:buNone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Министр иностранных дел Англии предложил мирно уладить конфликт путем посредничества европейских держав.</a:t>
            </a:r>
            <a:endParaRPr lang="ru-RU" sz="16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357694"/>
            <a:ext cx="7572428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Германское правительство немедленно выразило согласие на посредничество, а в Вену поступило разъяснение: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мы отвергнем все предложения о посредничестве», то «нас будут считать главными зачинщиками войны. Это сделало бы наше положение невозможным даже в нашей собственной стране, где необходимо, чтобы считали, что нас принудили к войне».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Германское правительство придает величайшее значение тому, «чтобы Англия в данный момент не пошла заодно с Россией и Францией»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72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Царское правительство было обеспокоено: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Почему союзная Франция не объявляет войну Германии?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Президент Франции объяснил русскому послу: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 «Было бы лучше, если объявление войны последует со стороны не Франции, а Германии». Французский народ поднимется с еще большим энтузиазмом, чтобы защитить свою землю и свою свободу».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663279"/>
            <a:ext cx="671517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3 августа Германия направила Франции ноту: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«Вчера французские летчики сбросили бомбы на поезда вблизи (далее называются два немецких города).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Франция, таким образом, поставила нас в положение воюющей страны».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</a:rPr>
              <a:t>Так была объявлена война Франции.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</a:rPr>
              <a:t>Ссылка на бомбежку была заведомой ложью.</a:t>
            </a:r>
            <a:endParaRPr lang="ru-RU" sz="2400" b="1" i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Скрывают подготовку к войне;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Обман противника;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Явная ложь и провокации;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Привлечь на свою сторону как можно больше государств (или нейтрализовать их);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Снять с себя ответственность.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июля 1914 г.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Австро-Венгрия объявляет войну </a:t>
            </a:r>
          </a:p>
          <a:p>
            <a:pPr algn="r">
              <a:buFont typeface="Wingdings" pitchFamily="2" charset="2"/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Сербии.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августа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Германия объявляет войну России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августа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Германия объявила войну Франции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августа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Англия объявляет войну Германии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войны.</a:t>
            </a:r>
            <a:b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России к войне.</a:t>
            </a:r>
            <a:endParaRPr lang="ru-RU" sz="4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5572140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Антанту поддержала Япония и Италия, на стороне Германии Турция, а затем и Болгария.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203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На разных этапах войны в ней участвовало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33 государства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, это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90%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населения Земли. </a:t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Рисунок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1" y="1071546"/>
            <a:ext cx="5961629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388" y="1643050"/>
            <a:ext cx="2428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Карта мира с участниками Первой мировой войны.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</a:rPr>
              <a:t>Антанта </a:t>
            </a:r>
            <a:r>
              <a:rPr lang="ru-RU" b="1" dirty="0" smtClean="0">
                <a:latin typeface="Times New Roman" pitchFamily="18" charset="0"/>
              </a:rPr>
              <a:t>изображена </a:t>
            </a:r>
            <a:r>
              <a:rPr lang="ru-RU" b="1" dirty="0" smtClean="0">
                <a:solidFill>
                  <a:srgbClr val="00CC00"/>
                </a:solidFill>
                <a:latin typeface="Times New Roman" pitchFamily="18" charset="0"/>
              </a:rPr>
              <a:t>зелёным цветом</a:t>
            </a:r>
            <a:r>
              <a:rPr lang="ru-RU" b="1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</a:rPr>
              <a:t>Тройственный союз</a:t>
            </a:r>
            <a:r>
              <a:rPr lang="ru-RU" b="1" dirty="0" smtClean="0">
                <a:latin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</a:rPr>
              <a:t>оранжевым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ru-RU" b="1" dirty="0" smtClean="0">
                <a:solidFill>
                  <a:srgbClr val="DDDDDD"/>
                </a:solidFill>
                <a:latin typeface="Times New Roman" pitchFamily="18" charset="0"/>
              </a:rPr>
              <a:t>нейтральные страны</a:t>
            </a:r>
            <a:r>
              <a:rPr lang="ru-RU" b="1" dirty="0" smtClean="0">
                <a:latin typeface="Times New Roman" pitchFamily="18" charset="0"/>
              </a:rPr>
              <a:t> — </a:t>
            </a:r>
            <a:r>
              <a:rPr lang="ru-RU" b="1" dirty="0" smtClean="0">
                <a:solidFill>
                  <a:srgbClr val="DDDDDD"/>
                </a:solidFill>
                <a:latin typeface="Times New Roman" pitchFamily="18" charset="0"/>
              </a:rPr>
              <a:t>серым</a:t>
            </a:r>
            <a:r>
              <a:rPr lang="ru-RU" b="1" dirty="0" smtClean="0">
                <a:latin typeface="Times New Roman" pitchFamily="18" charset="0"/>
              </a:rPr>
              <a:t>.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5000636"/>
            <a:ext cx="68580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Германские войска заняли территорию Бельгии, северо-западные промышленные районы Франции, где добывалось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75%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каменного угля, выплавлялось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84%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чугуна и находилось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60%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предприятий по обработке металла.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На стороне Германии выступала Турция.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причины и цели мировой войны;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представления о роли России в первой мировой войне и результатах военных действий в кампаниях 1914 – 1916 гг.;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влияние войны на развитие кризисных процессов и явлений в империи, формирование предпосылок революции 1917г. </a:t>
            </a:r>
          </a:p>
          <a:p>
            <a:pPr>
              <a:buNone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План урока:</a:t>
            </a:r>
          </a:p>
          <a:p>
            <a:pPr algn="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Причины, характер и повод войны;</a:t>
            </a:r>
          </a:p>
          <a:p>
            <a:pPr algn="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военных действий 1914, 1915, 1916 гг.;</a:t>
            </a:r>
            <a:endPara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Назревание революционного кризиса в России.</a:t>
            </a:r>
          </a:p>
          <a:p>
            <a:pPr>
              <a:buFont typeface="Wingdings" pitchFamily="2" charset="2"/>
              <a:buChar char="Ø"/>
            </a:pPr>
            <a:endParaRPr lang="ru-RU" sz="1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4543428" cy="85725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Цели урока: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8341481" cy="4515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6072206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Под ружье было поставлено 74 млн.  человек</a:t>
            </a:r>
            <a:endParaRPr lang="ru-RU" sz="16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357166"/>
            <a:ext cx="71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и решающий итог-это срыв плана молниеносной войны. Теперь предстояло вести длительную войну с крайним напряжением всех сил.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3116"/>
            <a:ext cx="3786214" cy="10048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 сторон: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857628"/>
            <a:ext cx="2928958" cy="2286016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Антанта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– победа при взаимодействии Западного и Восточного (русского) фронтов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3929066"/>
            <a:ext cx="3071834" cy="2214578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Германия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– победа в молниеносной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войне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1480"/>
            <a:ext cx="80724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Германское командование решило нанести главный удар на Восточном фронте.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помочь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Австро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–Венгрии, вывести Россию из войны, воспользоваться её сырьём. При этом уже учитывалась нехватка оружия и боеприпасов в царской армии. На Западном фронте оборонительные сражения.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572132" y="3143248"/>
            <a:ext cx="285752" cy="714380"/>
          </a:xfrm>
          <a:prstGeom prst="downArrow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000364" y="3071810"/>
            <a:ext cx="285752" cy="714380"/>
          </a:xfrm>
          <a:prstGeom prst="downArrow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 animBg="1"/>
      <p:bldP spid="6" grpId="0" build="allAtOnce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158162" cy="342902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Германские войска заняли территорию Бельгии, северо-западные промышленные районы Франции, где добывалось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75%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каменного угля, выплавлялось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84%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чугуна и находилось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60%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предприятий по обработке металла.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На стороне Германии выступала Турция.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219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Итог военных действий 1914 года. 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72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ru-RU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Это срыв плана молниеносной войны.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Теперь предстояло вести длительную войну с крайним напряжением всех сил.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Главный и решающий итог: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7429552" cy="346252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7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У Германии появился новый союзник (Болгария).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Армия Германии заняла новые обширные территории (России, Сербии, Польши, Литвы, части Латвии, Западной Белоруссии и Украины).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Печать восторженно прославляла победы германского оружия.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Русская армия потеряла с начала войны 3,5 млн. убитыми, ранеными и пленными.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472386" cy="8477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3343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Кампания 1915 года.</a:t>
            </a:r>
            <a:r>
              <a:rPr lang="ru-RU" sz="4000" dirty="0" smtClean="0">
                <a:solidFill>
                  <a:srgbClr val="3343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3343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143380"/>
            <a:ext cx="750099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главной цели – вывести из войны Россию – достичь не удалось.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Снова сказалась переоценка сил германской армии.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влиянием этих событий Болгария объявила войну Сербии, и её территория была занята германскими и болгарскими войсками, В мае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1915 года</a:t>
            </a:r>
            <a:r>
              <a:rPr lang="ru-RU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Италии, примкнувшей к Антанте, объявила войну </a:t>
            </a:r>
            <a:r>
              <a:rPr lang="ru-RU" sz="1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Австро</a:t>
            </a:r>
            <a:r>
              <a:rPr lang="ru-RU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Венгрия, но активных действий не вела. Союзники России не оказали ей помощь.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59" y="428604"/>
            <a:ext cx="7353794" cy="335758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Германия сумела захватить новую территорию – часть Румынии. 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Однако стратегические планы германского командования еще раз рухнули. 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Ее людские и сырьевые ресурсы были почти исчерпаны. 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В это же время вооруженные силы Франции и Англии продолжали нарастать.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3343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Кампания 1916 года.</a:t>
            </a:r>
            <a:br>
              <a:rPr lang="ru-RU" dirty="0" smtClean="0">
                <a:solidFill>
                  <a:srgbClr val="3343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86388"/>
            <a:ext cx="6686568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всех странах пришлось перестраивать работу промышленности для нужд войны.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86766" cy="101443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Война требовала огромных непредвиденных материальных затрат, металла в первую очередь.</a:t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98595"/>
            <a:ext cx="7358114" cy="3931163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В Германии они составляли ежедневно: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в 1914 г. –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36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млн. марок;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в 1916 г. –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100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млн. марок;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в 1918 г. –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146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млн. марок.</a:t>
            </a:r>
          </a:p>
          <a:p>
            <a:pPr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Россия за 1914-1916 гг. потратила на войн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у   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50 млрд. рублей.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росли военные расходы.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Во время войны резко ухудшилось положение во всех воюющих государствах.</a:t>
            </a: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Рисунок 3" descr="Рисунок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14488"/>
            <a:ext cx="7858180" cy="466402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Величайшее преступление империализма против человечества.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Убитых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10 000 000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человек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Раненых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20 000 000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человек.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мировая война была одной из самых кровопролитных войн, прошедших на Земле, которая была развязана крупнейшими капиталистическими державами, в начале XX века.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143116"/>
            <a:ext cx="5715040" cy="3658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5857892"/>
            <a:ext cx="72866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Огромные разрушения, страдания сотен миллионов трудящихся.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hlink"/>
              </a:buClr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>
              <a:buClr>
                <a:schemeClr val="hlink"/>
              </a:buClr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>
              <a:buClr>
                <a:schemeClr val="hlink"/>
              </a:buClr>
              <a:buNone/>
            </a:pPr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Как жить? </a:t>
            </a:r>
          </a:p>
          <a:p>
            <a:pPr algn="ctr">
              <a:buClr>
                <a:schemeClr val="hlink"/>
              </a:buClr>
              <a:buNone/>
            </a:pP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Зачем нужна война? </a:t>
            </a:r>
          </a:p>
          <a:p>
            <a:pPr algn="ctr">
              <a:buClr>
                <a:schemeClr val="hlink"/>
              </a:buClr>
              <a:buNone/>
            </a:pP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Как с ней покончить?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Война принесла беды и несчастия в дом каждого трудящегося.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ПervMirVo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1510" y="785794"/>
            <a:ext cx="5741018" cy="3533460"/>
          </a:xfrm>
          <a:prstGeom prst="rect">
            <a:avLst/>
          </a:prstGeom>
          <a:noFill/>
          <a:ln w="9525">
            <a:solidFill>
              <a:srgbClr val="67877B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4643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None/>
            </a:pP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И все острее </a:t>
            </a:r>
          </a:p>
          <a:p>
            <a:pPr>
              <a:buClr>
                <a:schemeClr val="hlink"/>
              </a:buClr>
              <a:buNone/>
            </a:pP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вставал </a:t>
            </a:r>
          </a:p>
          <a:p>
            <a:pPr>
              <a:buClr>
                <a:schemeClr val="hlink"/>
              </a:buClr>
              <a:buNone/>
            </a:pPr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вопрос: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5500702"/>
            <a:ext cx="5500726" cy="928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</a:rPr>
              <a:t>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Пробуждалось классовое сознание трудящихся, началось братание солдат на фронтах.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Недоедание и топливный кризис, изнурительный труд, потери близких, увечья миллионов людей – все это привело к росту недовольства и обострения классовой борьбы.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4" descr="gener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6490103" cy="3357586"/>
          </a:xfrm>
          <a:prstGeom prst="rect">
            <a:avLst/>
          </a:prstGeom>
          <a:noFill/>
          <a:ln w="9525">
            <a:solidFill>
              <a:srgbClr val="67877B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3143272" cy="25717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</a:rPr>
              <a:t>На митингах и демонстрациях все чаще </a:t>
            </a:r>
            <a:br>
              <a:rPr lang="ru-RU" sz="2800" b="1" dirty="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</a:rPr>
              <a:t>появлялись плакаты:</a:t>
            </a:r>
            <a:br>
              <a:rPr lang="ru-RU" sz="2800" b="1" dirty="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«Долой войну»</a:t>
            </a: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«Долой правительство»</a:t>
            </a: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br>
              <a:rPr lang="ru-RU" sz="2800" b="1" dirty="0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 descr="x1-044_1"/>
          <p:cNvPicPr>
            <a:picLocks noChangeAspect="1" noChangeArrowheads="1"/>
          </p:cNvPicPr>
          <p:nvPr/>
        </p:nvPicPr>
        <p:blipFill>
          <a:blip r:embed="rId2"/>
          <a:srcRect b="6941"/>
          <a:stretch>
            <a:fillRect/>
          </a:stretch>
        </p:blipFill>
        <p:spPr bwMode="auto">
          <a:xfrm>
            <a:off x="3523766" y="1071546"/>
            <a:ext cx="5283678" cy="3952876"/>
          </a:xfrm>
          <a:prstGeom prst="rect">
            <a:avLst/>
          </a:prstGeom>
          <a:noFill/>
          <a:ln w="9525">
            <a:solidFill>
              <a:srgbClr val="67877B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началу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1917года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правительство полностью утратило как способность эффективно управлять фронтом и тылом, так и общественную поддержку. Оппозиция царизму становится все шире, фактически сложились предпосылки для новой революции. И в результате февральских событий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 года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монархия в России рухнула.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32951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Итог: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Война готовилась в течение многих лет. Еще в конце XIX и начале XX века капиталистический мир разделился на 2 враждебные коалиции.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34" y="3714752"/>
            <a:ext cx="2928958" cy="2000264"/>
          </a:xfrm>
          <a:prstGeom prst="ellips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Германия</a:t>
            </a:r>
          </a:p>
          <a:p>
            <a:pPr algn="ctr"/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Австро-Венгрия</a:t>
            </a:r>
          </a:p>
          <a:p>
            <a:pPr algn="ctr"/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Италия</a:t>
            </a:r>
            <a:endParaRPr lang="ru-RU" sz="2000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14942" y="3786190"/>
            <a:ext cx="2928958" cy="20002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Великобритания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Франция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Россия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643050"/>
            <a:ext cx="3143272" cy="1714512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Тройственный союз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(центральные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державы)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1714488"/>
            <a:ext cx="2714644" cy="16430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Антанта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8" grpId="0" build="allAtOnce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635"/>
            <a:ext cx="8505679" cy="6491685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5247831">
            <a:off x="3204685" y="2877644"/>
            <a:ext cx="1022370" cy="52903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367205">
            <a:off x="5360813" y="3770303"/>
            <a:ext cx="509113" cy="93222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4431866">
            <a:off x="2964016" y="5283533"/>
            <a:ext cx="497023" cy="86296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00" y="208679"/>
            <a:ext cx="8438799" cy="644064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7809833">
            <a:off x="7323048" y="1281886"/>
            <a:ext cx="1039414" cy="65000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850558">
            <a:off x="1179955" y="2126609"/>
            <a:ext cx="1003420" cy="62064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705398">
            <a:off x="1407247" y="3808726"/>
            <a:ext cx="999998" cy="55621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Раздел мира на сферы влияний.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Захват колоний.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зачинщиком был германский империализм, а ее виновниками – империалисты всех стран.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войны:</a:t>
            </a:r>
            <a:endParaRPr lang="ru-RU" sz="4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428736"/>
            <a:ext cx="5643602" cy="4173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329642" cy="2940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  <a:t>захватнической;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  <a:t> грабительской;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  <a:t>несправедливой;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b="1" dirty="0" smtClean="0">
                <a:solidFill>
                  <a:srgbClr val="0A2C2B"/>
                </a:solidFill>
              </a:rPr>
              <a:t/>
            </a:r>
            <a:br>
              <a:rPr lang="ru-RU" sz="2000" b="1" dirty="0" smtClean="0">
                <a:solidFill>
                  <a:srgbClr val="0A2C2B"/>
                </a:solidFill>
              </a:rPr>
            </a:br>
            <a:r>
              <a:rPr lang="ru-RU" sz="2000" b="1" dirty="0" smtClean="0">
                <a:solidFill>
                  <a:srgbClr val="0A2C2B"/>
                </a:solidFill>
              </a:rPr>
              <a:t/>
            </a:r>
            <a:br>
              <a:rPr lang="ru-RU" sz="2000" b="1" dirty="0" smtClean="0">
                <a:solidFill>
                  <a:srgbClr val="0A2C2B"/>
                </a:solidFill>
              </a:rPr>
            </a:br>
            <a:r>
              <a:rPr lang="ru-RU" sz="2000" b="1" dirty="0" smtClean="0">
                <a:solidFill>
                  <a:srgbClr val="0A2C2B"/>
                </a:solidFill>
              </a:rPr>
              <a:t/>
            </a:r>
            <a:br>
              <a:rPr lang="ru-RU" sz="2000" b="1" dirty="0" smtClean="0">
                <a:solidFill>
                  <a:srgbClr val="0A2C2B"/>
                </a:solidFill>
              </a:rPr>
            </a:br>
            <a:r>
              <a:rPr lang="ru-RU" sz="2000" b="1" dirty="0" smtClean="0">
                <a:solidFill>
                  <a:srgbClr val="0A2C2B"/>
                </a:solidFill>
              </a:rPr>
              <a:t/>
            </a:r>
            <a:br>
              <a:rPr lang="ru-RU" sz="2000" b="1" dirty="0" smtClean="0">
                <a:solidFill>
                  <a:srgbClr val="0A2C2B"/>
                </a:solidFill>
              </a:rPr>
            </a:br>
            <a:r>
              <a:rPr lang="ru-RU" sz="2000" b="1" dirty="0" smtClean="0">
                <a:solidFill>
                  <a:srgbClr val="0A2C2B"/>
                </a:solidFill>
              </a:rPr>
              <a:t/>
            </a:r>
            <a:br>
              <a:rPr lang="ru-RU" sz="2000" b="1" dirty="0" smtClean="0">
                <a:solidFill>
                  <a:srgbClr val="0A2C2B"/>
                </a:solidFill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000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 войны: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71501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Как со стороны австро-германского блока, так и со стороны Антанты.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</a:rPr>
              <a:t>территориальные захваты в Европе;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передел колоний;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ограбление и экономическое ослабление соперников;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подавление рабочего и национально-освободительного движения.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войны:</a:t>
            </a:r>
            <a:endParaRPr lang="ru-RU" sz="4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1354</Words>
  <PresentationFormat>Экран (4:3)</PresentationFormat>
  <Paragraphs>183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ПЕРВАЯ МИРОВАЯ ВОЙНА 1914 – 1918 гг.</vt:lpstr>
      <vt:lpstr>Цели урока: </vt:lpstr>
      <vt:lpstr>I мировая война была одной из самых кровопролитных войн, прошедших на Земле, которая была развязана крупнейшими капиталистическими державами, в начале XX века. </vt:lpstr>
      <vt:lpstr>Война готовилась в течение многих лет. Еще в конце XIX и начале XX века капиталистический мир разделился на 2 враждебные коалиции. </vt:lpstr>
      <vt:lpstr>Слайд 5</vt:lpstr>
      <vt:lpstr>Слайд 6</vt:lpstr>
      <vt:lpstr>Причины войны:</vt:lpstr>
      <vt:lpstr> захватнической;   грабительской;  несправедливой;       </vt:lpstr>
      <vt:lpstr>Цели войны:</vt:lpstr>
      <vt:lpstr>Планы сторон:</vt:lpstr>
      <vt:lpstr>Повод к войне:</vt:lpstr>
      <vt:lpstr>Правительство Австро-Венгрии запросило правительство Германии: если Россия поддержит Сербию (царизм стремился господствовать на Балканах), то поможет ли Германия Австро-Венгрии? </vt:lpstr>
      <vt:lpstr>Вильгельму II было крайне важно выяснить позиции Англии – будет ли она участвовать в войне.  </vt:lpstr>
      <vt:lpstr>Слайд 14</vt:lpstr>
      <vt:lpstr>Король Англии заявил 26 июля брату Вильгельма II:  </vt:lpstr>
      <vt:lpstr>Слайд 16</vt:lpstr>
      <vt:lpstr>Выводы:</vt:lpstr>
      <vt:lpstr>Начало войны. Подготовка России к войне.</vt:lpstr>
      <vt:lpstr>На разных этапах войны в ней участвовало 33 государства, это 90% населения Земли.  </vt:lpstr>
      <vt:lpstr>Слайд 20</vt:lpstr>
      <vt:lpstr>      Планы сторон:</vt:lpstr>
      <vt:lpstr>Итог военных действий 1914 года. </vt:lpstr>
      <vt:lpstr>Главный и решающий итог:</vt:lpstr>
      <vt:lpstr>Кампания 1915 года. </vt:lpstr>
      <vt:lpstr>Слайд 25</vt:lpstr>
      <vt:lpstr>Кампания 1916 года. </vt:lpstr>
      <vt:lpstr>Война требовала огромных непредвиденных материальных затрат, металла в первую очередь. </vt:lpstr>
      <vt:lpstr>Быстро росли военные расходы.</vt:lpstr>
      <vt:lpstr>Во время войны резко ухудшилось положение во всех воюющих государствах. </vt:lpstr>
      <vt:lpstr>Война принесла беды и несчастия в дом каждого трудящегося. </vt:lpstr>
      <vt:lpstr>Недоедание и топливный кризис, изнурительный труд, потери близких, увечья миллионов людей – все это привело к росту недовольства и обострения классовой борьбы. </vt:lpstr>
      <vt:lpstr>На митингах и демонстрациях все чаще  появлялись плакаты: «Долой войну»,  «Долой правительство». </vt:lpstr>
      <vt:lpstr>Итог: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 1914 – 1918 гг.</dc:title>
  <dc:creator>admin</dc:creator>
  <cp:lastModifiedBy>Андрей</cp:lastModifiedBy>
  <cp:revision>29</cp:revision>
  <dcterms:created xsi:type="dcterms:W3CDTF">2014-02-04T19:05:29Z</dcterms:created>
  <dcterms:modified xsi:type="dcterms:W3CDTF">2014-12-26T16:40:43Z</dcterms:modified>
</cp:coreProperties>
</file>