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8E6C32D-542A-4A29-BA4A-25F488D54B63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38F39B8-4154-43A1-AE97-FB5FDCB78D3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0%D1%8D%D1%80%D0%BE%D0%B4%D1%80%D0%BE%D0%BC" TargetMode="External"/><Relationship Id="rId3" Type="http://schemas.openxmlformats.org/officeDocument/2006/relationships/hyperlink" Target="http://ru.wikipedia.org/wiki/29_%D1%8F%D0%BD%D0%B2%D0%B0%D1%80%D1%8F" TargetMode="External"/><Relationship Id="rId7" Type="http://schemas.openxmlformats.org/officeDocument/2006/relationships/hyperlink" Target="http://ru.wikipedia.org/wiki/3-%D1%8F_%D1%82%D0%B0%D0%BD%D0%BA%D0%BE%D0%B2%D0%B0%D1%8F_%D0%B4%D0%B8%D0%B2%D0%B8%D0%B7%D0%B8%D1%8F_%D0%A1%D0%A1_%C2%AB%D0%A2%D0%BE%D1%82%D0%B5%D0%BD%D0%BA%D0%BE%D0%BF%D1%84%C2%BB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ru.wikipedia.org/wiki/%D0%9A%D0%BE%D1%82%D1%91%D0%BB_(%D0%B2%D0%BE%D0%B5%D0%BD%D0%BD%D0%BE%D0%B5_%D0%B4%D0%B5%D0%BB%D0%BE)" TargetMode="External"/><Relationship Id="rId5" Type="http://schemas.openxmlformats.org/officeDocument/2006/relationships/hyperlink" Target="http://ru.wikipedia.org/wiki/8_%D1%84%D0%B5%D0%B2%D1%80%D0%B0%D0%BB%D1%8F" TargetMode="External"/><Relationship Id="rId4" Type="http://schemas.openxmlformats.org/officeDocument/2006/relationships/hyperlink" Target="http://ru.wikipedia.org/wiki/%D0%93%D0%B8%D1%82%D0%BB%D0%B5%D1%80,_%D0%90%D0%B4%D0%BE%D0%BB%D1%8C%D1%84" TargetMode="External"/><Relationship Id="rId9" Type="http://schemas.openxmlformats.org/officeDocument/2006/relationships/hyperlink" Target="http://ru.wikipedia.org/wiki/20_%D1%84%D0%B5%D0%B2%D1%80%D0%B0%D0%BB%D1%8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785794"/>
            <a:ext cx="8305800" cy="2629138"/>
          </a:xfrm>
        </p:spPr>
        <p:txBody>
          <a:bodyPr/>
          <a:lstStyle/>
          <a:p>
            <a:r>
              <a:rPr lang="ru-RU" sz="4400" b="1" dirty="0" smtClean="0">
                <a:solidFill>
                  <a:schemeClr val="bg1"/>
                </a:solidFill>
              </a:rPr>
              <a:t>«</a:t>
            </a:r>
            <a:r>
              <a:rPr lang="ru-RU" sz="4400" b="1" dirty="0" err="1" smtClean="0">
                <a:solidFill>
                  <a:schemeClr val="bg1"/>
                </a:solidFill>
              </a:rPr>
              <a:t>Демянский</a:t>
            </a:r>
            <a:r>
              <a:rPr lang="ru-RU" sz="4400" b="1" dirty="0" smtClean="0">
                <a:solidFill>
                  <a:schemeClr val="bg1"/>
                </a:solidFill>
              </a:rPr>
              <a:t> </a:t>
            </a:r>
            <a:r>
              <a:rPr lang="ru-RU" sz="4400" b="1" dirty="0" smtClean="0">
                <a:solidFill>
                  <a:schemeClr val="bg1"/>
                </a:solidFill>
              </a:rPr>
              <a:t>котел»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8130" name="Picture 2" descr="Демянский выступ глубоко вклинивался в советскую территори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286124"/>
            <a:ext cx="4643470" cy="2786082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72066" y="3699804"/>
            <a:ext cx="3690934" cy="1143000"/>
          </a:xfrm>
        </p:spPr>
        <p:txBody>
          <a:bodyPr/>
          <a:lstStyle/>
          <a:p>
            <a:r>
              <a:rPr lang="ru-RU" dirty="0" smtClean="0"/>
              <a:t>Выполнила:</a:t>
            </a:r>
          </a:p>
          <a:p>
            <a:r>
              <a:rPr lang="ru-RU" dirty="0" smtClean="0"/>
              <a:t> </a:t>
            </a:r>
            <a:r>
              <a:rPr lang="ru-RU" dirty="0" smtClean="0"/>
              <a:t>учитель истории</a:t>
            </a:r>
          </a:p>
          <a:p>
            <a:r>
              <a:rPr lang="ru-RU" dirty="0" smtClean="0"/>
              <a:t>Кулеш Г.А. </a:t>
            </a:r>
          </a:p>
          <a:p>
            <a:r>
              <a:rPr lang="ru-RU" dirty="0" smtClean="0"/>
              <a:t>МАОУСОШ №8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285720" y="3429000"/>
            <a:ext cx="85725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WenQuanYi Micro Hei"/>
                <a:cs typeface="Times New Roman" pitchFamily="18" charset="0"/>
              </a:rPr>
              <a:t>		</a:t>
            </a:r>
            <a:r>
              <a:rPr kumimoji="0" lang="ru-RU" sz="2400" b="1" i="1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WenQuanYi Micro Hei"/>
                <a:cs typeface="Times New Roman" pitchFamily="18" charset="0"/>
              </a:rPr>
              <a:t>Цель работы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WenQuanYi Micro Hei"/>
                <a:cs typeface="Times New Roman" pitchFamily="18" charset="0"/>
              </a:rPr>
              <a:t>– познание и обобщение фактов. Для достижения цели необходимо рассмотреть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WenQuanYi Micro Hei"/>
                <a:cs typeface="Times New Roman" pitchFamily="18" charset="0"/>
              </a:rPr>
              <a:t>задачи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WenQuanYi Micro Hei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04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WenQuanYi Micro Hei"/>
                <a:cs typeface="Times New Roman" pitchFamily="18" charset="0"/>
              </a:rPr>
              <a:t>Рассмотреть силы сторон, планы сторон и подготовку к операции,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04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WenQuanYi Micro Hei"/>
                <a:cs typeface="Times New Roman" pitchFamily="18" charset="0"/>
              </a:rPr>
              <a:t>Рассмотреть хронологию боя по ликвидации котла,,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048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WenQuanYi Micro Hei"/>
                <a:cs typeface="Times New Roman" pitchFamily="18" charset="0"/>
              </a:rPr>
              <a:t>Проанализировать итоги операции.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57166"/>
            <a:ext cx="850112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	</a:t>
            </a:r>
            <a:r>
              <a:rPr lang="ru-RU" sz="2400" b="1" i="1" dirty="0" err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Демянская</a:t>
            </a:r>
            <a:r>
              <a:rPr lang="ru-RU" sz="2400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400" b="1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наступательная операция</a:t>
            </a:r>
            <a:r>
              <a:rPr lang="ru-RU" sz="2400" dirty="0"/>
              <a:t> — </a:t>
            </a:r>
            <a:r>
              <a:rPr lang="ru-RU" sz="2400" dirty="0" smtClean="0"/>
              <a:t> </a:t>
            </a:r>
            <a:r>
              <a:rPr lang="ru-RU" sz="2400" dirty="0" err="1" smtClean="0"/>
              <a:t>операция</a:t>
            </a:r>
            <a:r>
              <a:rPr lang="ru-RU" sz="2400" dirty="0" smtClean="0"/>
              <a:t> войск</a:t>
            </a:r>
            <a:r>
              <a:rPr lang="ru-RU" sz="2400" dirty="0"/>
              <a:t> </a:t>
            </a:r>
            <a:r>
              <a:rPr lang="ru-RU" sz="2400" dirty="0" smtClean="0"/>
              <a:t>Северо-Западного фронта Красной Армии</a:t>
            </a:r>
            <a:r>
              <a:rPr lang="ru-RU" sz="2400" dirty="0"/>
              <a:t> в районе посёлка </a:t>
            </a:r>
            <a:r>
              <a:rPr lang="ru-RU" sz="2400" dirty="0" smtClean="0"/>
              <a:t>Демянск</a:t>
            </a:r>
            <a:r>
              <a:rPr lang="ru-RU" sz="2400" dirty="0"/>
              <a:t> </a:t>
            </a:r>
            <a:r>
              <a:rPr lang="ru-RU" sz="2400" dirty="0" smtClean="0"/>
              <a:t> </a:t>
            </a:r>
            <a:r>
              <a:rPr lang="ru-RU" sz="2400" dirty="0"/>
              <a:t>между </a:t>
            </a:r>
            <a:r>
              <a:rPr lang="ru-RU" sz="2400" dirty="0" smtClean="0"/>
              <a:t>озёрами Ильмень</a:t>
            </a:r>
            <a:r>
              <a:rPr lang="ru-RU" sz="2400" dirty="0"/>
              <a:t> и </a:t>
            </a:r>
            <a:r>
              <a:rPr lang="ru-RU" sz="2400" dirty="0" smtClean="0"/>
              <a:t>Селигер. </a:t>
            </a:r>
            <a:r>
              <a:rPr lang="ru-RU" sz="2400" dirty="0"/>
              <a:t>В январе — феврале </a:t>
            </a:r>
            <a:r>
              <a:rPr lang="ru-RU" sz="2400" dirty="0" smtClean="0"/>
              <a:t>1942 года</a:t>
            </a:r>
            <a:r>
              <a:rPr lang="ru-RU" sz="2400" dirty="0"/>
              <a:t> советские войска перешли в наступление и окружили основные силы </a:t>
            </a:r>
            <a:r>
              <a:rPr lang="ru-RU" sz="2400" dirty="0" smtClean="0"/>
              <a:t>2-го армейского корпуса 16-й немецкой армии группы армий «Север» (</a:t>
            </a:r>
            <a:r>
              <a:rPr lang="ru-RU" sz="2400" dirty="0"/>
              <a:t>так называемый </a:t>
            </a:r>
            <a:r>
              <a:rPr lang="ru-RU" sz="2400" i="1" dirty="0"/>
              <a:t>«</a:t>
            </a:r>
            <a:r>
              <a:rPr lang="ru-RU" sz="2400" i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демянский</a:t>
            </a:r>
            <a:r>
              <a:rPr lang="ru-RU" sz="2400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 </a:t>
            </a:r>
            <a:r>
              <a:rPr lang="ru-RU" sz="24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котёл</a:t>
            </a:r>
            <a:r>
              <a:rPr lang="ru-RU" sz="2400" i="1" dirty="0" smtClean="0"/>
              <a:t>»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6116" y="214290"/>
            <a:ext cx="3071834" cy="6333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Наступление.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857232"/>
            <a:ext cx="571504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Наступление </a:t>
            </a:r>
            <a:r>
              <a:rPr lang="ru-RU" sz="2400" dirty="0" smtClean="0">
                <a:solidFill>
                  <a:schemeClr val="bg1"/>
                </a:solidFill>
              </a:rPr>
              <a:t>11-й армии на </a:t>
            </a:r>
            <a:r>
              <a:rPr lang="ru-RU" sz="2400" dirty="0" err="1">
                <a:solidFill>
                  <a:schemeClr val="bg1"/>
                </a:solidFill>
              </a:rPr>
              <a:t>демянском</a:t>
            </a:r>
            <a:r>
              <a:rPr lang="ru-RU" sz="2400" dirty="0">
                <a:solidFill>
                  <a:schemeClr val="bg1"/>
                </a:solidFill>
              </a:rPr>
              <a:t> направлении началось </a:t>
            </a:r>
            <a:r>
              <a:rPr lang="ru-RU" sz="2400" dirty="0" smtClean="0">
                <a:solidFill>
                  <a:schemeClr val="bg1"/>
                </a:solidFill>
              </a:rPr>
              <a:t>7 января 1942 года. </a:t>
            </a:r>
            <a:r>
              <a:rPr lang="ru-RU" sz="2400" dirty="0">
                <a:solidFill>
                  <a:schemeClr val="bg1"/>
                </a:solidFill>
              </a:rPr>
              <a:t>Первой целью была </a:t>
            </a:r>
            <a:r>
              <a:rPr lang="ru-RU" sz="2400" dirty="0" smtClean="0">
                <a:solidFill>
                  <a:schemeClr val="bg1"/>
                </a:solidFill>
              </a:rPr>
              <a:t>Старая Русса, </a:t>
            </a:r>
            <a:r>
              <a:rPr lang="ru-RU" sz="2400" dirty="0">
                <a:solidFill>
                  <a:schemeClr val="bg1"/>
                </a:solidFill>
              </a:rPr>
              <a:t>однако город был сильно укреплён немцами, и взять его с ходу не удалось. В результате на этом участке продвижение советских войск было остановлено. Одновременно с 11-й армией наступление начало правое крыло </a:t>
            </a:r>
            <a:r>
              <a:rPr lang="ru-RU" sz="2400" dirty="0" smtClean="0">
                <a:solidFill>
                  <a:schemeClr val="bg1"/>
                </a:solidFill>
              </a:rPr>
              <a:t>34-й армии. </a:t>
            </a:r>
            <a:r>
              <a:rPr lang="ru-RU" sz="2400" dirty="0">
                <a:solidFill>
                  <a:schemeClr val="bg1"/>
                </a:solidFill>
              </a:rPr>
              <a:t>Несколько дней спустя к месту действия прибыли </a:t>
            </a:r>
            <a:r>
              <a:rPr lang="ru-RU" sz="2400" dirty="0" smtClean="0">
                <a:solidFill>
                  <a:schemeClr val="bg1"/>
                </a:solidFill>
              </a:rPr>
              <a:t>3-я и 4-я ударные армии, </a:t>
            </a:r>
            <a:r>
              <a:rPr lang="ru-RU" sz="2400" dirty="0">
                <a:solidFill>
                  <a:schemeClr val="bg1"/>
                </a:solidFill>
              </a:rPr>
              <a:t>к которым примкнула входившая в состав 34-й армии </a:t>
            </a:r>
            <a:r>
              <a:rPr lang="ru-RU" sz="2400" dirty="0" smtClean="0">
                <a:solidFill>
                  <a:schemeClr val="bg1"/>
                </a:solidFill>
              </a:rPr>
              <a:t>241-я стрелковая дивизия</a:t>
            </a:r>
            <a:r>
              <a:rPr lang="ru-RU" sz="2400" dirty="0">
                <a:solidFill>
                  <a:schemeClr val="bg1"/>
                </a:solidFill>
              </a:rPr>
              <a:t> под командованием </a:t>
            </a:r>
            <a:r>
              <a:rPr lang="ru-RU" sz="2400" dirty="0" smtClean="0">
                <a:solidFill>
                  <a:schemeClr val="bg1"/>
                </a:solidFill>
              </a:rPr>
              <a:t>Черняховского.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52226" name="Picture 2" descr="Иван Черняховский 1943-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142984"/>
            <a:ext cx="2857520" cy="421484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  <p:sp>
        <p:nvSpPr>
          <p:cNvPr id="9" name="Прямоугольник 8"/>
          <p:cNvSpPr/>
          <p:nvPr/>
        </p:nvSpPr>
        <p:spPr>
          <a:xfrm>
            <a:off x="6000760" y="5500702"/>
            <a:ext cx="29287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29.06.1906-18.02.1945</a:t>
            </a:r>
            <a:endParaRPr lang="ru-RU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3250" name="Picture 2" descr="http://upload.wikimedia.org/wikipedia/commons/thumb/7/78/Demjansk_Einkesselung.png/200px-Demjansk_Einkesselu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786190"/>
            <a:ext cx="3714776" cy="233363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5720" y="357166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hlinkClick r:id="rId3" tooltip="29 января"/>
              </a:rPr>
              <a:t>29 января</a:t>
            </a:r>
            <a:r>
              <a:rPr lang="ru-RU" dirty="0"/>
              <a:t> советские войска начали с двух сторон силами 1-го гвардейского корпуса и 34-й армии замыкать кольцо. Немецкое командование неоднократно запрашивало разрешение отступить, но </a:t>
            </a:r>
            <a:r>
              <a:rPr lang="ru-RU" dirty="0">
                <a:hlinkClick r:id="rId4" tooltip="Гитлер, Адольф"/>
              </a:rPr>
              <a:t>А. Гитлер</a:t>
            </a:r>
            <a:r>
              <a:rPr lang="ru-RU" dirty="0"/>
              <a:t> его не давал. В результате </a:t>
            </a:r>
            <a:r>
              <a:rPr lang="ru-RU" dirty="0">
                <a:hlinkClick r:id="rId5" tooltip="8 февраля"/>
              </a:rPr>
              <a:t>8 февраля</a:t>
            </a:r>
            <a:r>
              <a:rPr lang="ru-RU" dirty="0"/>
              <a:t> образовался «</a:t>
            </a:r>
            <a:r>
              <a:rPr lang="ru-RU" dirty="0">
                <a:hlinkClick r:id="rId6" tooltip="Котёл (военное дело)"/>
              </a:rPr>
              <a:t>котёл</a:t>
            </a:r>
            <a:r>
              <a:rPr lang="ru-RU" dirty="0"/>
              <a:t>», в котором оказались шесть дивизий, включая </a:t>
            </a:r>
            <a:r>
              <a:rPr lang="ru-RU" dirty="0">
                <a:hlinkClick r:id="rId7" tooltip="3-я танковая дивизия СС «Тотенкопф»"/>
              </a:rPr>
              <a:t>моторизированную дивизию СС «</a:t>
            </a:r>
            <a:r>
              <a:rPr lang="ru-RU" dirty="0" err="1">
                <a:hlinkClick r:id="rId7" tooltip="3-я танковая дивизия СС «Тотенкопф»"/>
              </a:rPr>
              <a:t>Тотенкопф</a:t>
            </a:r>
            <a:r>
              <a:rPr lang="ru-RU" dirty="0">
                <a:hlinkClick r:id="rId7" tooltip="3-я танковая дивизия СС «Тотенкопф»"/>
              </a:rPr>
              <a:t>»</a:t>
            </a:r>
            <a:r>
              <a:rPr lang="ru-RU" dirty="0"/>
              <a:t> — всего около 100 000 человек солдат и вспомогательных частей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6248" y="321468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Снабжение окружённых подразделений с середины февраля проходило по воздуху. На территории «котла» находилось два действовавших </a:t>
            </a:r>
            <a:r>
              <a:rPr lang="ru-RU" dirty="0">
                <a:hlinkClick r:id="rId8" tooltip="Аэродром"/>
              </a:rPr>
              <a:t>аэродрома</a:t>
            </a:r>
            <a:r>
              <a:rPr lang="ru-RU" dirty="0"/>
              <a:t> (в самом Демянске 800х50 метров, для 20 — 30 самолётов, и в деревне Пески 600х30 метров, для 3 — 10 самолётов). Начиная с </a:t>
            </a:r>
            <a:r>
              <a:rPr lang="ru-RU" dirty="0">
                <a:hlinkClick r:id="rId9" tooltip="20 февраля"/>
              </a:rPr>
              <a:t>20 февраля</a:t>
            </a:r>
            <a:r>
              <a:rPr lang="ru-RU" dirty="0"/>
              <a:t>, ежедневно в «котёл» прибывало по 100—150 самолётов, доставлявших в среднем около 265 тонн грузов в день и до 22 человек подкрепления почти в каждом самолёте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41</TotalTime>
  <Words>39</Words>
  <Application>Microsoft Office PowerPoint</Application>
  <PresentationFormat>Экран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«Демянский котел» </vt:lpstr>
      <vt:lpstr>Слайд 2</vt:lpstr>
      <vt:lpstr>Наступление.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Научно-практическая работа По теме: «Демянский котел»</dc:title>
  <dc:creator>Алексей</dc:creator>
  <cp:lastModifiedBy>1</cp:lastModifiedBy>
  <cp:revision>6</cp:revision>
  <dcterms:created xsi:type="dcterms:W3CDTF">2014-04-03T16:07:37Z</dcterms:created>
  <dcterms:modified xsi:type="dcterms:W3CDTF">2014-12-26T17:19:15Z</dcterms:modified>
</cp:coreProperties>
</file>