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58" r:id="rId4"/>
    <p:sldId id="259" r:id="rId5"/>
    <p:sldId id="264" r:id="rId6"/>
    <p:sldId id="260" r:id="rId7"/>
    <p:sldId id="265" r:id="rId8"/>
    <p:sldId id="267" r:id="rId9"/>
    <p:sldId id="268" r:id="rId10"/>
    <p:sldId id="261" r:id="rId11"/>
    <p:sldId id="266" r:id="rId12"/>
    <p:sldId id="269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84" d="100"/>
          <a:sy n="84" d="100"/>
        </p:scale>
        <p:origin x="-636" y="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7BF0D56-3A4A-4C60-A356-AC120A0353C4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943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502B636-D8B1-456C-AE50-A8E66765F8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7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3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86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86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&#1089;&#1090;&#1086;&#1083;&#1099;&#1087;&#1080;&#1085;&#1089;&#1082;&#1072;&#1103;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cyclopaedia-russia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 dirty="0"/>
              <a:t>Тема урока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1742925"/>
            <a:ext cx="9071640" cy="4989240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dirty="0"/>
              <a:t> </a:t>
            </a:r>
            <a:r>
              <a:rPr lang="ru-RU" sz="4400" dirty="0"/>
              <a:t>Реформы </a:t>
            </a:r>
            <a:r>
              <a:rPr lang="ru-RU" sz="4400" dirty="0" err="1"/>
              <a:t>П.А.Столыпина</a:t>
            </a:r>
            <a:endParaRPr lang="ru-RU" sz="4400" dirty="0"/>
          </a:p>
          <a:p>
            <a:pPr lvl="0" algn="ctr">
              <a:buNone/>
            </a:pPr>
            <a:r>
              <a:rPr lang="ru-RU" sz="4400" dirty="0"/>
              <a:t>  9 </a:t>
            </a:r>
            <a:r>
              <a:rPr lang="ru-RU" sz="4400" dirty="0" smtClean="0"/>
              <a:t>класс</a:t>
            </a:r>
          </a:p>
          <a:p>
            <a:pPr lvl="0" algn="ctr">
              <a:buNone/>
            </a:pPr>
            <a:endParaRPr lang="ru-RU" sz="4400" dirty="0"/>
          </a:p>
          <a:p>
            <a:pPr lvl="0" algn="ctr">
              <a:buNone/>
            </a:pPr>
            <a:endParaRPr lang="ru-RU" sz="4400" dirty="0" smtClean="0"/>
          </a:p>
          <a:p>
            <a:pPr lvl="0" algn="ctr">
              <a:buNone/>
            </a:pPr>
            <a:endParaRPr lang="ru-RU" sz="4400" dirty="0"/>
          </a:p>
          <a:p>
            <a:pPr lvl="0" algn="ctr">
              <a:buNone/>
            </a:pPr>
            <a:endParaRPr lang="ru-RU" sz="4400" dirty="0" smtClean="0"/>
          </a:p>
          <a:p>
            <a:pPr lvl="0"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            </a:t>
            </a:r>
          </a:p>
          <a:p>
            <a:pPr lvl="0" algn="ctr">
              <a:buNone/>
            </a:pPr>
            <a:r>
              <a:rPr lang="ru-RU" sz="1800" dirty="0" smtClean="0"/>
              <a:t>Калугина Л.Н. учитель истории  МБОУ  СОШ № 166 </a:t>
            </a:r>
            <a:r>
              <a:rPr lang="ru-RU" sz="1800" dirty="0" err="1" smtClean="0"/>
              <a:t>г.о</a:t>
            </a:r>
            <a:r>
              <a:rPr lang="ru-RU" sz="1800" dirty="0" smtClean="0"/>
              <a:t>. Самара  </a:t>
            </a:r>
            <a:endParaRPr lang="ru-RU" sz="1800" dirty="0" smtClean="0"/>
          </a:p>
          <a:p>
            <a:pPr lvl="0">
              <a:buNone/>
            </a:pP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627709"/>
            <a:ext cx="32403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800"/>
              <a:t>Стадия рефлексии.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kern="1200">
                <a:solidFill>
                  <a:srgbClr val="000000"/>
                </a:solidFill>
                <a:latin typeface="Arial" pitchFamily="1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808" y="1475581"/>
            <a:ext cx="8856984" cy="446449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v"/>
              <a:tabLst/>
            </a:pPr>
            <a:r>
              <a:rPr lang="ru-RU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http:/www.kartum.ru/edit/682    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Wingdings" panose="05000000000000000000" pitchFamily="2" charset="2"/>
              <a:buChar char="v"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Составление ментальной карты «Реформы Столыпина»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</a:pPr>
            <a:r>
              <a:rPr lang="ru-RU" sz="24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Times New Roman" pitchFamily="1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600" y="2651801"/>
            <a:ext cx="8538208" cy="33594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Структурируют полученные знания и визуализируют </a:t>
            </a:r>
            <a:endParaRPr lang="ru-RU" sz="24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причинно-следственные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связи, обобщают и делают выводы</a:t>
            </a:r>
          </a:p>
          <a:p>
            <a:pPr marL="0" marR="0" lvl="0" indent="0" algn="l" rtl="0" hangingPunct="0"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Каждая группа делает свой сегмент карты, затем сводим </a:t>
            </a:r>
            <a:endParaRPr lang="ru-RU" sz="24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единое целое с подбором иллюстраций</a:t>
            </a:r>
          </a:p>
          <a:p>
            <a:pPr marL="0" marR="0" lvl="0" indent="0" algn="l" rtl="0" hangingPunct="0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Мои документы\Downloads\map_684 (1)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0600" y="929790"/>
            <a:ext cx="8099425" cy="55054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946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699480"/>
            <a:ext cx="8607960" cy="632085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Обратить </a:t>
            </a:r>
            <a:r>
              <a:rPr lang="ru-RU" dirty="0"/>
              <a:t>внимание учащихся на то, как по-разному воспринимаются одни и те же исторические явления в зависимости от позиции авторов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Определить ваше собственное отношение: какой из указанных точек зрения вы будете придерживаться после изучения текста учебника с. 59-62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Закончить </a:t>
            </a:r>
            <a:r>
              <a:rPr lang="ru-RU" dirty="0"/>
              <a:t>ментальную карту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 dirty="0"/>
              <a:t>Цели и задачи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08" y="1602719"/>
            <a:ext cx="8928992" cy="484141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1.Содействовать развитию умений анализировать причины                  </a:t>
            </a:r>
            <a:endParaRPr lang="ru-RU" sz="24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dirty="0">
                <a:latin typeface="Arial" pitchFamily="18"/>
                <a:ea typeface="Microsoft YaHei" pitchFamily="2"/>
                <a:cs typeface="Mangal" pitchFamily="2"/>
              </a:rPr>
              <a:t>п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роведения реформ,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характеризовать личность Столыпина,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основные положения его реформ;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2.Создать условия для  формирования представлений о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реформах Столыпина как альтернативе революции 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3. Способствовать развитию навыков самостоятельной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 работы с различными видами информации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  </a:t>
            </a:r>
            <a:r>
              <a:rPr lang="ru-RU" sz="2800" b="0" i="0" u="none" strike="noStrike" kern="1200" dirty="0">
                <a:ln>
                  <a:noFill/>
                </a:ln>
                <a:latin typeface="Arial" pitchFamily="18"/>
                <a:ea typeface="Times New Roman" pitchFamily="18"/>
                <a:cs typeface="Mangal" pitchFamily="2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2160" y="3236760"/>
            <a:ext cx="10539720" cy="721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72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08800" y="506879"/>
            <a:ext cx="8089200" cy="1262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 dirty="0"/>
              <a:t>Первый этап  урока.</a:t>
            </a:r>
            <a:br>
              <a:rPr lang="ru-RU" sz="3200" dirty="0"/>
            </a:br>
            <a:r>
              <a:rPr lang="ru-RU" sz="3200" dirty="0"/>
              <a:t>Стадия вызова.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Работа учащихся с коротким документальным фильмом о </a:t>
            </a:r>
            <a:r>
              <a:rPr lang="ru-RU" dirty="0" err="1"/>
              <a:t>П.А.Столыпине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Составить кластер. Какие задачи предстояло решить правительству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>
                <a:hlinkClick r:id="rId3"/>
              </a:rPr>
              <a:t>http://www.youtube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</p:txBody>
      </p:sp>
      <p:pic>
        <p:nvPicPr>
          <p:cNvPr id="4" name="Рисунок 3" descr="http://festival.1september.ru/articles/565004/img1.gif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35856" y="3779837"/>
            <a:ext cx="4248472" cy="295232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3059755"/>
            <a:ext cx="3614192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429120"/>
            <a:ext cx="907164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/>
              <a:t>Стадия осмысления.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kern="1200">
                <a:latin typeface="Arial" pitchFamily="1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789" y="1688464"/>
            <a:ext cx="8850003" cy="518771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1.Прочитайте документ и определите основные направления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реформы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Столыпина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2. Во время работы над текстами использовать прием </a:t>
            </a:r>
            <a:r>
              <a:rPr lang="ru-RU" sz="22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инсерт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 ученики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более вдумчиво 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читают текст источников. Делая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пометки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отмечают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для себя наиболее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интересные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 непонятные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факты.) 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Активизируется деятельность учащихся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3. После прочтения заполнить таблицу с соответствующими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маркировки графами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“V” – знаю; “+” – новое</a:t>
            </a:r>
            <a:r>
              <a:rPr lang="ru-RU" sz="2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; </a:t>
            </a:r>
            <a:r>
              <a:rPr lang="ru-RU" sz="2200" b="0" i="0" u="none" strike="noStrike" kern="120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«-»  - думал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иначе,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dirty="0" smtClean="0">
                <a:latin typeface="Arial" pitchFamily="18"/>
                <a:ea typeface="Microsoft YaHei" pitchFamily="2"/>
                <a:cs typeface="Mangal" pitchFamily="2"/>
              </a:rPr>
              <a:t>?-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трудности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239" y="6667560"/>
            <a:ext cx="7901279" cy="2037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72" y="97152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заполнения таблицы каждая группа делает отчет о проделанной работе, отвечая на вопросы: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/>
              <a:t>из того, что вы прочитали, вам уже было знакомо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Какую новую информацию вы получили?               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Какие трудности вам встретились?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52732"/>
              </p:ext>
            </p:extLst>
          </p:nvPr>
        </p:nvGraphicFramePr>
        <p:xfrm>
          <a:off x="1655937" y="3563813"/>
          <a:ext cx="5544617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940"/>
                <a:gridCol w="1495283"/>
                <a:gridCol w="1494697"/>
                <a:gridCol w="1494697"/>
              </a:tblGrid>
              <a:tr h="488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знаю</a:t>
                      </a:r>
                      <a:endParaRPr lang="ru-RU" sz="1800" kern="1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Новое</a:t>
                      </a:r>
                      <a:endParaRPr lang="ru-RU" sz="1600" kern="1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5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Думал</a:t>
                      </a:r>
                      <a:r>
                        <a:rPr lang="ru-RU" sz="1600" kern="15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иначе</a:t>
                      </a:r>
                      <a:endParaRPr lang="ru-RU" sz="1600" kern="1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5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трудности</a:t>
                      </a:r>
                      <a:endParaRPr lang="ru-RU" sz="1600" kern="1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5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5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4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78" y="682707"/>
            <a:ext cx="9000722" cy="655351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   Разделить класс на три группы.</a:t>
            </a:r>
          </a:p>
          <a:p>
            <a:pPr marL="342900" indent="-342900" hangingPunct="0">
              <a:spcBef>
                <a:spcPts val="1769"/>
              </a:spcBef>
              <a:spcAft>
                <a:spcPts val="1570"/>
              </a:spcAft>
              <a:buFont typeface="Wingdings" panose="05000000000000000000" pitchFamily="2" charset="2"/>
              <a:buChar char="v"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Первой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группе прочитать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п.1,2 пар.6 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“Успокоение и реформы»      и 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spcBef>
                <a:spcPts val="1769"/>
              </a:spcBef>
              <a:spcAft>
                <a:spcPts val="1570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документ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“Об учреждении военно-полевых с(19 августа 1906 г.):                     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342900" marR="0" lvl="0" indent="-342900" algn="l" rtl="0" hangingPunct="0">
              <a:spcBef>
                <a:spcPts val="1769"/>
              </a:spcBef>
              <a:spcAft>
                <a:spcPts val="1570"/>
              </a:spcAft>
              <a:buFont typeface="Wingdings" panose="05000000000000000000" pitchFamily="2" charset="2"/>
              <a:buChar char="v"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Второй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группе прочитать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п.3 пар.6“Разрушение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общины” и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R="0" lvl="0" algn="l" rtl="0" hangingPunct="0">
              <a:spcBef>
                <a:spcPts val="1769"/>
              </a:spcBef>
              <a:spcAft>
                <a:spcPts val="1570"/>
              </a:spcAft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документ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“Из 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указа    правительствующему сенату 9 ноября 1906 г.”:</a:t>
            </a:r>
          </a:p>
          <a:p>
            <a:pPr marL="342900" marR="0" lvl="0" indent="-342900" algn="l" rtl="0" hangingPunct="0">
              <a:spcBef>
                <a:spcPts val="1480"/>
              </a:spcBef>
              <a:spcAft>
                <a:spcPts val="1281"/>
              </a:spcAft>
              <a:buFont typeface="Wingdings" panose="05000000000000000000" pitchFamily="2" charset="2"/>
              <a:buChar char="v"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Третьей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группе прочитать </a:t>
            </a: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п.4 пар.6 “Переселенческая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политика»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spcBef>
                <a:spcPts val="1480"/>
              </a:spcBef>
              <a:spcAft>
                <a:spcPts val="1281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 ответить на вопрос: Каковы плюсы и минусы переселенческой </a:t>
            </a:r>
            <a:endParaRPr lang="ru-RU" sz="2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spcBef>
                <a:spcPts val="1480"/>
              </a:spcBef>
              <a:spcAft>
                <a:spcPts val="1281"/>
              </a:spcAft>
              <a:buNone/>
              <a:tabLst/>
            </a:pPr>
            <a:r>
              <a:rPr lang="ru-RU" sz="2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политики </a:t>
            </a:r>
            <a:r>
              <a:rPr lang="ru-RU" sz="2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?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1000" dirty="0" smtClean="0"/>
              <a:t>       </a:t>
            </a:r>
            <a:r>
              <a:rPr lang="ru-RU" sz="2400" u="sng" dirty="0" smtClean="0">
                <a:solidFill>
                  <a:srgbClr val="0070C0"/>
                </a:solidFill>
              </a:rPr>
              <a:t>http</a:t>
            </a:r>
            <a:r>
              <a:rPr lang="ru-RU" sz="2400" u="sng" dirty="0">
                <a:solidFill>
                  <a:srgbClr val="0070C0"/>
                </a:solidFill>
              </a:rPr>
              <a:t>://www.booksite.ru</a:t>
            </a:r>
          </a:p>
          <a:p>
            <a:r>
              <a:rPr lang="ru-RU" sz="2400" u="sng" dirty="0">
                <a:hlinkClick r:id="rId3"/>
              </a:rPr>
              <a:t>http://slovari.yandex.ru/столыпинская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ru-RU" sz="2400" dirty="0">
                <a:solidFill>
                  <a:srgbClr val="0070C0"/>
                </a:solidFill>
              </a:rPr>
              <a:t>    аграрная  реформа </a:t>
            </a:r>
            <a:endParaRPr lang="ru-RU" sz="2400" b="0" i="0" u="none" strike="noStrike" kern="1200" dirty="0">
              <a:ln>
                <a:noFill/>
              </a:ln>
              <a:solidFill>
                <a:srgbClr val="0070C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738664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ru-RU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dirty="0"/>
              <a:t>  </a:t>
            </a:r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928" y="35951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над понятиями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понятиями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2600" y="1835622"/>
            <a:ext cx="8418240" cy="50648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Отрабатывают основные понятия </a:t>
            </a:r>
            <a:r>
              <a:rPr lang="ru-RU" dirty="0" smtClean="0"/>
              <a:t>темы: артель,</a:t>
            </a:r>
          </a:p>
          <a:p>
            <a:pPr marL="72000" indent="0">
              <a:buNone/>
            </a:pPr>
            <a:r>
              <a:rPr lang="ru-RU" dirty="0" smtClean="0"/>
              <a:t>   кооператив, хутор, отруб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hlinkClick r:id="rId2"/>
              </a:rPr>
              <a:t>http://www.encyclopaedia-russia.ru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Энциклопедия </a:t>
            </a:r>
            <a:r>
              <a:rPr lang="ru-RU" dirty="0" smtClean="0"/>
              <a:t>истории России</a:t>
            </a:r>
          </a:p>
          <a:p>
            <a:pPr marL="7200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Артель</a:t>
            </a:r>
            <a:r>
              <a:rPr lang="ru-RU" sz="1800" dirty="0" smtClean="0"/>
              <a:t> – объединение лиц некоторых профессий для совместной работы с участием в общих доходах и общей ответственностью</a:t>
            </a:r>
          </a:p>
          <a:p>
            <a:pPr marL="7200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Кооператив</a:t>
            </a:r>
            <a:r>
              <a:rPr lang="ru-RU" sz="1800" dirty="0" smtClean="0"/>
              <a:t> – производственная или </a:t>
            </a:r>
            <a:r>
              <a:rPr lang="ru-RU" sz="1800" dirty="0" err="1" smtClean="0"/>
              <a:t>торгово</a:t>
            </a:r>
            <a:r>
              <a:rPr lang="ru-RU" sz="1800" dirty="0" smtClean="0"/>
              <a:t> – закупочная организация, созданная для совместного ведения хозяйства несколькими участниками или организациями, а также для получения прибыли в интересах всех участников объединения.</a:t>
            </a:r>
          </a:p>
          <a:p>
            <a:pPr marL="7200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Хутор</a:t>
            </a:r>
            <a:r>
              <a:rPr lang="ru-RU" sz="1800" dirty="0" smtClean="0"/>
              <a:t> – участок земли, выделенный крестьянину при выходе его  из общины с переселением из деревни на свой участок.</a:t>
            </a:r>
          </a:p>
          <a:p>
            <a:pPr marL="7200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Отруб</a:t>
            </a:r>
            <a:r>
              <a:rPr lang="ru-RU" sz="1800" dirty="0" smtClean="0"/>
              <a:t> – участок земли, выделенный крестьянину при выходе  из общины с сохранением его двора в деревне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77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699480"/>
            <a:ext cx="8607960" cy="416061"/>
          </a:xfrm>
        </p:spPr>
        <p:txBody>
          <a:bodyPr/>
          <a:lstStyle/>
          <a:p>
            <a:r>
              <a:rPr lang="ru-RU" sz="1600" dirty="0"/>
              <a:t>ИЗ УКАЗА ПРАВИТЕЛЬСТВУЮЩЕМУ СЕНАТУ 9 НОЯБРЯ 1906 г.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1043534"/>
            <a:ext cx="8418240" cy="5856946"/>
          </a:xfrm>
        </p:spPr>
        <p:txBody>
          <a:bodyPr/>
          <a:lstStyle/>
          <a:p>
            <a:pPr marL="72000" indent="0">
              <a:buNone/>
            </a:pPr>
            <a:r>
              <a:rPr lang="ru-RU" sz="1800" dirty="0"/>
              <a:t>1. Каждый домохозяин, владеющий землей на общинном праве, может во всякое время требовать укрепления за собой в личную собственность причитающейся ему части из означенной земли...</a:t>
            </a:r>
          </a:p>
          <a:p>
            <a:pPr marL="72000" indent="0">
              <a:buNone/>
            </a:pPr>
            <a:r>
              <a:rPr lang="ru-RU" sz="1800" dirty="0"/>
              <a:t>2. В обществах, в коих не было общих переделов в течение 24-х лет... за каждым таким домохозяином укрепляются в личную собственность, сверх усадебного участка, все участки земли, состоящие в его постоянном (не арендном) пользовании...</a:t>
            </a:r>
          </a:p>
          <a:p>
            <a:pPr marL="72000" indent="0">
              <a:buNone/>
            </a:pPr>
            <a:r>
              <a:rPr lang="ru-RU" sz="1800" dirty="0"/>
              <a:t>6. Требования об укреплении в личную собственность части из общинной земли... предъявляются через сельского старосту обществу, которое по приговору, постановленному простым большинством голосов, обязано в месячный со дня подачи заявления срок указать участки поступающие... в собственность... домохозяина... Если в течение указанного срока общество такого приговора не поставит, то по ходатайству подавшего...заявление домохозяина все означенные действия исполняются на месте земским начальником...</a:t>
            </a:r>
          </a:p>
          <a:p>
            <a:pPr marL="72000" indent="0">
              <a:buNone/>
            </a:pPr>
            <a:r>
              <a:rPr lang="ru-RU" sz="1800" dirty="0"/>
              <a:t>12. Каждый домохозяин... имеет право... требовать, чтобы общество выделило ему взамен сих участков собственный участок, по возможности к одному месту.</a:t>
            </a:r>
          </a:p>
          <a:p>
            <a:pPr marL="720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40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79" y="699480"/>
            <a:ext cx="8607960" cy="272045"/>
          </a:xfrm>
        </p:spPr>
        <p:txBody>
          <a:bodyPr/>
          <a:lstStyle/>
          <a:p>
            <a:r>
              <a:rPr lang="ru-RU" dirty="0"/>
              <a:t>“</a:t>
            </a:r>
            <a:r>
              <a:rPr lang="ru-RU" sz="1800" dirty="0"/>
              <a:t>Об учреждении военно-полевых судов” (19 августа 1906 г.):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600" y="1043533"/>
            <a:ext cx="8418240" cy="6264696"/>
          </a:xfrm>
        </p:spPr>
        <p:txBody>
          <a:bodyPr/>
          <a:lstStyle/>
          <a:p>
            <a:pPr marL="72000" indent="0">
              <a:buNone/>
            </a:pPr>
            <a:r>
              <a:rPr lang="ru-RU" dirty="0"/>
              <a:t>“</a:t>
            </a:r>
            <a:r>
              <a:rPr lang="ru-RU" sz="1800" dirty="0"/>
              <a:t>На основании статьи 87 Свода Основных Государственных законов, издания 1906 года, постановить: в местностях, объявленных на военном положении или в положении чрезвычайной охраны, генерал-губернатором, главнокомандующим или облеченным их властью лицам предоставляется в тех случаях, когда учинение лицом гражданского ведомства преступного деяния является настолько очевидным, что нет надобности в его расследовании, предавать обвиняемого военно-полевому суду, с применением в надлежащих случаях наказания по законам военного времени, для осуждения в порядке, установленном нижеследующими правилами:</a:t>
            </a:r>
          </a:p>
          <a:p>
            <a:pPr marL="72000" indent="0">
              <a:buNone/>
            </a:pPr>
            <a:r>
              <a:rPr lang="ru-RU" sz="1800" dirty="0"/>
              <a:t>1) Военно-полевой суд учреждается… в составе Председателя и четырех членов из офицеров от войска или флота.</a:t>
            </a:r>
          </a:p>
          <a:p>
            <a:pPr marL="72000" indent="0">
              <a:buNone/>
            </a:pPr>
            <a:r>
              <a:rPr lang="ru-RU" sz="1800" dirty="0"/>
              <a:t>2) Распоряжение… должно следовать безотлагательно за совершением преступного деяния и по возможности в течение суток. В распоряжении этом указываются лицо, предаваемое суду, и предмет предъявленного обвинения.</a:t>
            </a:r>
          </a:p>
          <a:p>
            <a:pPr marL="72000" indent="0">
              <a:buNone/>
            </a:pPr>
            <a:r>
              <a:rPr lang="ru-RU" sz="1800" dirty="0"/>
              <a:t>3) Суд немедленно приступает к разбору дела и оканчивает рассмотрение оного не далее, как в течение двух суток.</a:t>
            </a:r>
          </a:p>
          <a:p>
            <a:pPr marL="72000" indent="0">
              <a:buNone/>
            </a:pPr>
            <a:r>
              <a:rPr lang="ru-RU" sz="1800" dirty="0"/>
              <a:t>4) Разбирательство дела производится при закрытых дверях…</a:t>
            </a:r>
          </a:p>
          <a:p>
            <a:pPr marL="72000" indent="0">
              <a:buNone/>
            </a:pPr>
            <a:r>
              <a:rPr lang="ru-RU" sz="1800" dirty="0"/>
              <a:t>5) Приговор… немедленно вступает в законную силу и… не позже суток, приводится в исполнение…”</a:t>
            </a:r>
          </a:p>
          <a:p>
            <a:pPr marL="72000" indent="0">
              <a:buNone/>
            </a:pPr>
            <a:r>
              <a:rPr lang="ru-RU" sz="1800" dirty="0"/>
              <a:t> </a:t>
            </a:r>
          </a:p>
          <a:p>
            <a:pPr marL="720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306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883</Words>
  <Application>Microsoft Office PowerPoint</Application>
  <PresentationFormat>Произвольный</PresentationFormat>
  <Paragraphs>96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prs-novelty</vt:lpstr>
      <vt:lpstr>Тема урока</vt:lpstr>
      <vt:lpstr>Цели и задачи урока</vt:lpstr>
      <vt:lpstr>Первый этап  урока. Стадия вызова.</vt:lpstr>
      <vt:lpstr>Стадия осмысления.</vt:lpstr>
      <vt:lpstr>Презентация PowerPoint</vt:lpstr>
      <vt:lpstr>Презентация PowerPoint</vt:lpstr>
      <vt:lpstr>Работа над понятиями</vt:lpstr>
      <vt:lpstr>ИЗ УКАЗА ПРАВИТЕЛЬСТВУЮЩЕМУ СЕНАТУ 9 НОЯБРЯ 1906 г. </vt:lpstr>
      <vt:lpstr>“Об учреждении военно-полевых судов” (19 августа 1906 г.): </vt:lpstr>
      <vt:lpstr>Стадия рефлексии.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cp:lastModifiedBy>Admin</cp:lastModifiedBy>
  <cp:revision>17</cp:revision>
  <dcterms:created xsi:type="dcterms:W3CDTF">2014-06-19T10:14:42Z</dcterms:created>
  <dcterms:modified xsi:type="dcterms:W3CDTF">2015-01-01T15:52:27Z</dcterms:modified>
</cp:coreProperties>
</file>