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23"/>
  </p:notesMasterIdLst>
  <p:handoutMasterIdLst>
    <p:handoutMasterId r:id="rId24"/>
  </p:handoutMasterIdLst>
  <p:sldIdLst>
    <p:sldId id="278" r:id="rId2"/>
    <p:sldId id="279" r:id="rId3"/>
    <p:sldId id="280" r:id="rId4"/>
    <p:sldId id="294" r:id="rId5"/>
    <p:sldId id="283" r:id="rId6"/>
    <p:sldId id="295" r:id="rId7"/>
    <p:sldId id="287" r:id="rId8"/>
    <p:sldId id="296" r:id="rId9"/>
    <p:sldId id="288" r:id="rId10"/>
    <p:sldId id="297" r:id="rId11"/>
    <p:sldId id="289" r:id="rId12"/>
    <p:sldId id="298" r:id="rId13"/>
    <p:sldId id="290" r:id="rId14"/>
    <p:sldId id="265" r:id="rId15"/>
    <p:sldId id="285" r:id="rId16"/>
    <p:sldId id="284" r:id="rId17"/>
    <p:sldId id="260" r:id="rId18"/>
    <p:sldId id="282" r:id="rId19"/>
    <p:sldId id="291" r:id="rId20"/>
    <p:sldId id="292" r:id="rId21"/>
    <p:sldId id="293" r:id="rId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2000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  <a:srgbClr val="0000FF"/>
    <a:srgbClr val="FF0000"/>
    <a:srgbClr val="003399"/>
    <a:srgbClr val="336699"/>
    <a:srgbClr val="00FF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91" autoAdjust="0"/>
    <p:restoredTop sz="94660" autoAdjust="0"/>
  </p:normalViewPr>
  <p:slideViewPr>
    <p:cSldViewPr>
      <p:cViewPr varScale="1">
        <p:scale>
          <a:sx n="92" d="100"/>
          <a:sy n="92" d="100"/>
        </p:scale>
        <p:origin x="-12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/>
            </a:lvl1pPr>
          </a:lstStyle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/>
            </a:lvl1pPr>
          </a:lstStyle>
          <a:p>
            <a:endParaRPr lang="ru-RU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/>
            </a:lvl1pPr>
          </a:lstStyle>
          <a:p>
            <a:endParaRPr lang="ru-RU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/>
            </a:lvl1pPr>
          </a:lstStyle>
          <a:p>
            <a:fld id="{0D1E66D3-A2C2-44C5-998D-BBF31175105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065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/>
            </a:lvl1pPr>
          </a:lstStyle>
          <a:p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/>
            </a:lvl1pPr>
          </a:lstStyle>
          <a:p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/>
            </a:lvl1pPr>
          </a:lstStyle>
          <a:p>
            <a:endParaRPr lang="ru-RU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/>
            </a:lvl1pPr>
          </a:lstStyle>
          <a:p>
            <a:fld id="{DAC4EB3E-776D-4398-9A8B-BA888206159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9339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166E6E-2D6D-41FD-84B2-A7E42223BD00}" type="slidenum">
              <a:rPr lang="ru-RU"/>
              <a:pPr/>
              <a:t>5</a:t>
            </a:fld>
            <a:endParaRPr lang="ru-RU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955139-B393-4B59-A9AA-FE5AF9644F04}" type="slidenum">
              <a:rPr lang="ru-RU"/>
              <a:pPr/>
              <a:t>11</a:t>
            </a:fld>
            <a:endParaRPr lang="ru-RU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238BB1-02E2-4C23-ABE7-5A53B142F8F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Ребята устно проговаривают ответы.</a:t>
            </a:r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376D36-F475-4154-A37C-C126ABFD6C12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6149" name="Дата 4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01.02.2010</a:t>
            </a:r>
          </a:p>
        </p:txBody>
      </p:sp>
      <p:sp>
        <p:nvSpPr>
          <p:cNvPr id="6150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учитель: Заворотынская Татьяна Владимировна</a:t>
            </a:r>
          </a:p>
        </p:txBody>
      </p:sp>
      <p:sp>
        <p:nvSpPr>
          <p:cNvPr id="6151" name="Верхний колонтитул 6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Урок алгебры в 9 классе "Геометрическая прогрессия"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2C9A61-8359-45A0-B126-2CE21333AC94}" type="slidenum">
              <a:rPr lang="ru-RU"/>
              <a:pPr/>
              <a:t>17</a:t>
            </a:fld>
            <a:endParaRPr lang="ru-RU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A21C99F-1716-4E96-B7CB-540B90719F42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97642D0-4107-4D97-B5ED-9EE81CCF0C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5C5DFE-65D7-462B-BD88-E127CFE25A75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2D21D8-D84A-4216-888B-A5560522A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6B292BE-ED62-4926-B32C-588513FD75C1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12FF8F7-C602-4232-821D-1921434102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144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C59D3BC-75A7-4F40-A95D-BCA7F2AF1545}" type="datetime1">
              <a:rPr lang="ru-RU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52813" y="61071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8818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D621286-D1FD-4E7C-98E8-2C0A099D3B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53000" y="17526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53000" y="38862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144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9E281BB-CC18-4069-8C91-AC48BCDEE841}" type="datetime1">
              <a:rPr lang="ru-RU"/>
              <a:pPr/>
              <a:t>18.12.2014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52813" y="61071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818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08C9D5D-5DCD-4770-9AEE-4663ED7F60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7526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53000" y="17526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066800" y="38862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0" y="38862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0144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6E4DB41-79A6-4DE4-9186-B73801ABD931}" type="datetime1">
              <a:rPr lang="ru-RU"/>
              <a:pPr/>
              <a:t>18.12.2014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52813" y="61071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818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5B9FE14-501D-4FD6-A2A6-ACF99CA4E5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29B8FC-9F67-476F-99FA-4AF9328D9562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3F13C1-9D2E-4194-B69D-4B631465A7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55C16AC-FF38-464A-B2A8-14A83B29BBC2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76A47C3-3088-4D17-8A57-8CDD064793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22D51-2A94-4DA8-ABC4-0F862106AE6A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5C5333-7923-4E34-97C1-32B880EB1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3B8C9F-8D1E-4FDB-A927-B0CCFA334D69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6D76D4-33C0-49EC-B3FA-B27575660B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82D758-B73D-4157-9A2F-E8F252176900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9BAABD-3C00-48C8-91F6-047E087E16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BF7A75B-4260-41AB-BD43-293143D0299E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30E894-7D5F-4FDA-93A9-6822F41DE5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41DC1B-BE9E-4C83-8F5A-A06254BA0C4C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CCF5E8-A3D1-4D6E-818B-E6A1F83C4E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F19149-9F9B-4A78-B8C1-D2AE3750F964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74E436-B937-4158-91D8-24EA5A1C6C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6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80FEC79-156D-4809-A803-FF13AFADDD04}" type="datetime1">
              <a:rPr lang="ru-RU" smtClean="0"/>
              <a:pPr/>
              <a:t>18.12.2014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D18DF95-B4FC-4CCC-A406-60BA02FD0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</p:sldLayoutIdLst>
  <p:transition>
    <p:newsflash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jpeg"/><Relationship Id="rId5" Type="http://schemas.openxmlformats.org/officeDocument/2006/relationships/image" Target="../media/image12.emf"/><Relationship Id="rId4" Type="http://schemas.openxmlformats.org/officeDocument/2006/relationships/oleObject" Target="../embeddings/oleObject9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0.wm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9.emf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jpeg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5.jpeg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6" descr="free-clipart-of-book.jpg"/>
          <p:cNvPicPr>
            <a:picLocks noChangeAspect="1"/>
          </p:cNvPicPr>
          <p:nvPr/>
        </p:nvPicPr>
        <p:blipFill>
          <a:blip r:embed="rId2">
            <a:lum bright="-26000" contrast="-30000"/>
          </a:blip>
          <a:srcRect/>
          <a:stretch>
            <a:fillRect/>
          </a:stretch>
        </p:blipFill>
        <p:spPr bwMode="auto">
          <a:xfrm>
            <a:off x="6573838" y="4652963"/>
            <a:ext cx="2319337" cy="1995487"/>
          </a:xfrm>
          <a:prstGeom prst="rect">
            <a:avLst/>
          </a:prstGeom>
          <a:solidFill>
            <a:schemeClr val="accent1">
              <a:alpha val="1098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051" name="Заголовок 3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5464175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C00000"/>
                </a:solidFill>
              </a:rPr>
              <a:t>                  </a:t>
            </a:r>
            <a:r>
              <a:rPr lang="ru-RU" sz="2800" b="1" dirty="0" smtClean="0">
                <a:solidFill>
                  <a:srgbClr val="C00000"/>
                </a:solidFill>
              </a:rPr>
              <a:t>Закончился 20 век.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		Куда стремится человек?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		Изучены и космос и моря,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		Строенье звезд и вся Земля.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		Но математиков зовет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		Известный лозунг: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		«</a:t>
            </a:r>
            <a:r>
              <a:rPr lang="ru-RU" sz="2800" b="1" dirty="0" err="1" smtClean="0">
                <a:solidFill>
                  <a:srgbClr val="C00000"/>
                </a:solidFill>
              </a:rPr>
              <a:t>Прогрессио</a:t>
            </a:r>
            <a:r>
              <a:rPr lang="ru-RU" sz="2800" b="1" dirty="0" smtClean="0">
                <a:solidFill>
                  <a:srgbClr val="C00000"/>
                </a:solidFill>
              </a:rPr>
              <a:t> – движение вперед!».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8992" y="1428736"/>
            <a:ext cx="4900400" cy="247289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Дать формулировку теоремы 1 (свойство геометрической прогрессии)</a:t>
            </a: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200" b="1" i="1" u="sng">
              <a:solidFill>
                <a:srgbClr val="FF99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1800" b="1"/>
              <a:t>     </a:t>
            </a:r>
            <a:endParaRPr lang="ru-RU" sz="800">
              <a:latin typeface="PragmaticaKMM" pitchFamily="2" charset="0"/>
            </a:endParaRPr>
          </a:p>
        </p:txBody>
      </p:sp>
      <p:graphicFrame>
        <p:nvGraphicFramePr>
          <p:cNvPr id="7204" name="Object 36"/>
          <p:cNvGraphicFramePr>
            <a:graphicFrameLocks noGrp="1" noChangeAspect="1"/>
          </p:cNvGraphicFramePr>
          <p:nvPr>
            <p:ph sz="half" idx="2"/>
          </p:nvPr>
        </p:nvGraphicFramePr>
        <p:xfrm>
          <a:off x="3203575" y="4221163"/>
          <a:ext cx="4103688" cy="111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2" name="Формула" r:id="rId4" imgW="977760" imgH="266400" progId="Equation.3">
                  <p:embed/>
                </p:oleObj>
              </mc:Choice>
              <mc:Fallback>
                <p:oleObj name="Формула" r:id="rId4" imgW="977760" imgH="266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4221163"/>
                        <a:ext cx="4103688" cy="1119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0E984-DD22-4C24-A210-D84153DBAF9D}" type="datetime1">
              <a:rPr lang="ru-RU"/>
              <a:pPr/>
              <a:t>18.12.2014</a:t>
            </a:fld>
            <a:endParaRPr lang="ru-RU"/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5DF70-0A60-4111-BDAE-8757C30E3B36}" type="slidenum">
              <a:rPr lang="ru-RU"/>
              <a:pPr/>
              <a:t>11</a:t>
            </a:fld>
            <a:endParaRPr lang="ru-RU"/>
          </a:p>
        </p:txBody>
      </p:sp>
      <p:sp>
        <p:nvSpPr>
          <p:cNvPr id="7207" name="Rectangle 39" descr="Зеленый мрамор"/>
          <p:cNvSpPr>
            <a:spLocks noChangeArrowheads="1"/>
          </p:cNvSpPr>
          <p:nvPr/>
        </p:nvSpPr>
        <p:spPr bwMode="auto">
          <a:xfrm>
            <a:off x="2987675" y="4149725"/>
            <a:ext cx="4608513" cy="1366838"/>
          </a:xfrm>
          <a:prstGeom prst="rect">
            <a:avLst/>
          </a:prstGeom>
          <a:blipFill dpi="0" rotWithShape="0">
            <a:blip r:embed="rId6" cstate="print">
              <a:alphaModFix amt="10000"/>
            </a:blip>
            <a:srcRect/>
            <a:tile tx="0" ty="0" sx="100000" sy="100000" flip="none" algn="tl"/>
          </a:blip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88" name="Rectangle 20" descr="Зеленый мрамор"/>
          <p:cNvSpPr>
            <a:spLocks noChangeArrowheads="1"/>
          </p:cNvSpPr>
          <p:nvPr/>
        </p:nvSpPr>
        <p:spPr bwMode="auto">
          <a:xfrm>
            <a:off x="0" y="0"/>
            <a:ext cx="225425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kumimoji="1" lang="ru-RU" sz="1300">
                <a:solidFill>
                  <a:srgbClr val="000080"/>
                </a:solidFill>
                <a:cs typeface="Times New Roman" pitchFamily="18" charset="0"/>
              </a:rPr>
              <a:t> </a:t>
            </a:r>
            <a:endParaRPr kumimoji="1" lang="ru-RU" sz="2400"/>
          </a:p>
        </p:txBody>
      </p:sp>
      <p:sp>
        <p:nvSpPr>
          <p:cNvPr id="7189" name="Rectangle 21" descr="Зеленый мрамор"/>
          <p:cNvSpPr>
            <a:spLocks noChangeArrowheads="1"/>
          </p:cNvSpPr>
          <p:nvPr/>
        </p:nvSpPr>
        <p:spPr bwMode="auto">
          <a:xfrm>
            <a:off x="0" y="1100138"/>
            <a:ext cx="219075" cy="2603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kumimoji="1" lang="ru-RU" sz="1100"/>
              <a:t> </a:t>
            </a:r>
            <a:endParaRPr kumimoji="1" lang="ru-RU" sz="2400"/>
          </a:p>
        </p:txBody>
      </p:sp>
      <p:sp>
        <p:nvSpPr>
          <p:cNvPr id="7191" name="Rectangle 23" descr="Зеленый мрамор"/>
          <p:cNvSpPr>
            <a:spLocks noChangeArrowheads="1"/>
          </p:cNvSpPr>
          <p:nvPr/>
        </p:nvSpPr>
        <p:spPr bwMode="auto">
          <a:xfrm>
            <a:off x="0" y="0"/>
            <a:ext cx="225425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kumimoji="1" lang="ru-RU" sz="1300">
                <a:solidFill>
                  <a:srgbClr val="000080"/>
                </a:solidFill>
                <a:cs typeface="Times New Roman" pitchFamily="18" charset="0"/>
              </a:rPr>
              <a:t> </a:t>
            </a:r>
            <a:endParaRPr kumimoji="1" lang="ru-RU" sz="2400"/>
          </a:p>
        </p:txBody>
      </p:sp>
      <p:sp>
        <p:nvSpPr>
          <p:cNvPr id="7192" name="Rectangle 24" descr="Зеленый мрамор"/>
          <p:cNvSpPr>
            <a:spLocks noChangeArrowheads="1"/>
          </p:cNvSpPr>
          <p:nvPr/>
        </p:nvSpPr>
        <p:spPr bwMode="auto">
          <a:xfrm>
            <a:off x="0" y="1100138"/>
            <a:ext cx="219075" cy="2603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kumimoji="1" lang="ru-RU" sz="1100"/>
              <a:t> </a:t>
            </a:r>
            <a:endParaRPr kumimoji="1" lang="ru-RU" sz="2400"/>
          </a:p>
        </p:txBody>
      </p:sp>
      <p:sp>
        <p:nvSpPr>
          <p:cNvPr id="7194" name="Rectangle 26" descr="Зеленый мрамор"/>
          <p:cNvSpPr>
            <a:spLocks noChangeArrowheads="1"/>
          </p:cNvSpPr>
          <p:nvPr/>
        </p:nvSpPr>
        <p:spPr bwMode="auto">
          <a:xfrm>
            <a:off x="0" y="0"/>
            <a:ext cx="225425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kumimoji="1" lang="ru-RU" sz="1300">
                <a:solidFill>
                  <a:srgbClr val="000080"/>
                </a:solidFill>
                <a:cs typeface="Times New Roman" pitchFamily="18" charset="0"/>
              </a:rPr>
              <a:t> </a:t>
            </a:r>
            <a:endParaRPr kumimoji="1" lang="ru-RU" sz="2400"/>
          </a:p>
        </p:txBody>
      </p:sp>
      <p:sp>
        <p:nvSpPr>
          <p:cNvPr id="7195" name="Rectangle 27" descr="Зеленый мрамор"/>
          <p:cNvSpPr>
            <a:spLocks noChangeArrowheads="1"/>
          </p:cNvSpPr>
          <p:nvPr/>
        </p:nvSpPr>
        <p:spPr bwMode="auto">
          <a:xfrm>
            <a:off x="0" y="1100138"/>
            <a:ext cx="219075" cy="2603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eaLnBrk="0" hangingPunct="0">
              <a:spcBef>
                <a:spcPct val="0"/>
              </a:spcBef>
            </a:pPr>
            <a:r>
              <a:rPr kumimoji="1" lang="ru-RU" sz="1100"/>
              <a:t> </a:t>
            </a:r>
            <a:endParaRPr kumimoji="1" lang="ru-RU" sz="2400"/>
          </a:p>
        </p:txBody>
      </p:sp>
      <p:sp>
        <p:nvSpPr>
          <p:cNvPr id="7200" name="Text Box 32" descr="Зеленый мрамор"/>
          <p:cNvSpPr txBox="1">
            <a:spLocks noChangeArrowheads="1"/>
          </p:cNvSpPr>
          <p:nvPr/>
        </p:nvSpPr>
        <p:spPr bwMode="auto">
          <a:xfrm>
            <a:off x="1187450" y="1773238"/>
            <a:ext cx="7416800" cy="20415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/>
              <a:t>Каждый член геометрической прогрессии, начиная со второго, равен среднему геометрическому двух соседних с ним членов.</a:t>
            </a:r>
          </a:p>
        </p:txBody>
      </p:sp>
      <p:sp>
        <p:nvSpPr>
          <p:cNvPr id="7203" name="Text Box 35" descr="Зеленый мрамор"/>
          <p:cNvSpPr txBox="1">
            <a:spLocks noChangeArrowheads="1"/>
          </p:cNvSpPr>
          <p:nvPr/>
        </p:nvSpPr>
        <p:spPr bwMode="auto">
          <a:xfrm>
            <a:off x="285720" y="857232"/>
            <a:ext cx="7416800" cy="57943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 b="1" u="sng" dirty="0"/>
              <a:t>Свойство геометрической прогрессии: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7" grpId="0" animBg="1"/>
      <p:bldP spid="7200" grpId="0"/>
      <p:bldP spid="72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8992" y="1428736"/>
            <a:ext cx="4900400" cy="247289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Дать формулировку теоремы 1 (свойство </a:t>
            </a:r>
            <a:r>
              <a:rPr lang="ru-RU" dirty="0" err="1" smtClean="0"/>
              <a:t>арифметическойпрогрессии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56367"/>
      </p:ext>
    </p:extLst>
  </p:cSld>
  <p:clrMapOvr>
    <a:masterClrMapping/>
  </p:clrMapOvr>
  <p:transition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2"/>
          <p:cNvSpPr>
            <a:spLocks noChangeArrowheads="1"/>
          </p:cNvSpPr>
          <p:nvPr/>
        </p:nvSpPr>
        <p:spPr bwMode="auto">
          <a:xfrm>
            <a:off x="500034" y="1643050"/>
            <a:ext cx="7777163" cy="252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 dirty="0" smtClean="0">
                <a:latin typeface="Trebuchet MS" pitchFamily="34" charset="0"/>
              </a:rPr>
              <a:t>Свойство арифметической прогрессии</a:t>
            </a:r>
          </a:p>
          <a:p>
            <a:endParaRPr lang="ru-RU" sz="2400" b="1" i="1" dirty="0" smtClean="0">
              <a:latin typeface="Trebuchet MS" pitchFamily="34" charset="0"/>
            </a:endParaRPr>
          </a:p>
          <a:p>
            <a:r>
              <a:rPr lang="ru-RU" sz="2400" b="1" i="1" dirty="0" smtClean="0">
                <a:solidFill>
                  <a:srgbClr val="FF0000"/>
                </a:solidFill>
                <a:latin typeface="Trebuchet MS" pitchFamily="34" charset="0"/>
              </a:rPr>
              <a:t>Каждый </a:t>
            </a:r>
            <a:r>
              <a:rPr lang="ru-RU" sz="2400" b="1" i="1" dirty="0">
                <a:solidFill>
                  <a:srgbClr val="FF0000"/>
                </a:solidFill>
                <a:latin typeface="Trebuchet MS" pitchFamily="34" charset="0"/>
              </a:rPr>
              <a:t>член арифметической прогрессии, начиная со второго, равен среднему арифметическому двух соседних с ним членов.</a:t>
            </a:r>
          </a:p>
          <a:p>
            <a:endParaRPr lang="ru-RU" sz="24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pic>
        <p:nvPicPr>
          <p:cNvPr id="11268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4071942"/>
            <a:ext cx="373382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3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27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11274" name="Rectangle 6"/>
          <p:cNvSpPr>
            <a:spLocks noChangeArrowheads="1"/>
          </p:cNvSpPr>
          <p:nvPr/>
        </p:nvSpPr>
        <p:spPr bwMode="auto">
          <a:xfrm>
            <a:off x="0" y="1200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571480"/>
            <a:ext cx="7620000" cy="1143000"/>
          </a:xfrm>
        </p:spPr>
        <p:txBody>
          <a:bodyPr/>
          <a:lstStyle/>
          <a:p>
            <a:r>
              <a:rPr lang="ru-RU" sz="3200" dirty="0" smtClean="0">
                <a:solidFill>
                  <a:srgbClr val="0000FF"/>
                </a:solidFill>
              </a:rPr>
              <a:t>4.Найдите </a:t>
            </a:r>
            <a:r>
              <a:rPr lang="ru-RU" sz="3200" dirty="0">
                <a:solidFill>
                  <a:srgbClr val="0000FF"/>
                </a:solidFill>
              </a:rPr>
              <a:t>предыдущий и последующий член прогрессии: 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r">
              <a:buFontTx/>
              <a:buNone/>
            </a:pPr>
            <a:endParaRPr lang="ru-RU" sz="2800"/>
          </a:p>
          <a:p>
            <a:pPr algn="r">
              <a:buFontTx/>
              <a:buNone/>
            </a:pPr>
            <a:endParaRPr lang="ru-RU" sz="2800"/>
          </a:p>
          <a:p>
            <a:pPr algn="r">
              <a:buFontTx/>
              <a:buNone/>
            </a:pPr>
            <a:endParaRPr lang="ru-RU" sz="2800"/>
          </a:p>
        </p:txBody>
      </p:sp>
      <p:graphicFrame>
        <p:nvGraphicFramePr>
          <p:cNvPr id="45065" name="Object 9"/>
          <p:cNvGraphicFramePr>
            <a:graphicFrameLocks noGrp="1" noChangeAspect="1"/>
          </p:cNvGraphicFramePr>
          <p:nvPr>
            <p:ph sz="half" idx="2"/>
          </p:nvPr>
        </p:nvGraphicFramePr>
        <p:xfrm>
          <a:off x="3995738" y="2060575"/>
          <a:ext cx="1125537" cy="357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" name="Формула" r:id="rId3" imgW="215640" imgH="685800" progId="Equation.3">
                  <p:embed/>
                </p:oleObj>
              </mc:Choice>
              <mc:Fallback>
                <p:oleObj name="Формула" r:id="rId3" imgW="215640" imgH="6858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2060575"/>
                        <a:ext cx="1125537" cy="3576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62D0-6AB9-4E04-90F8-9E667E924D07}" type="datetime1">
              <a:rPr lang="ru-RU"/>
              <a:pPr/>
              <a:t>18.12.2014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14FE8-206E-4336-A94C-937841025486}" type="slidenum">
              <a:rPr lang="ru-RU"/>
              <a:pPr/>
              <a:t>14</a:t>
            </a:fld>
            <a:endParaRPr lang="ru-RU"/>
          </a:p>
        </p:txBody>
      </p:sp>
      <p:sp>
        <p:nvSpPr>
          <p:cNvPr id="45062" name="Text Box 6" descr="Зеленый мрамор"/>
          <p:cNvSpPr txBox="1">
            <a:spLocks noChangeArrowheads="1"/>
          </p:cNvSpPr>
          <p:nvPr/>
        </p:nvSpPr>
        <p:spPr bwMode="auto">
          <a:xfrm>
            <a:off x="1692275" y="2636838"/>
            <a:ext cx="6335713" cy="8239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480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40544" y="548680"/>
            <a:ext cx="8062912" cy="1944216"/>
          </a:xfrm>
        </p:spPr>
        <p:txBody>
          <a:bodyPr>
            <a:noAutofit/>
          </a:bodyPr>
          <a:lstStyle/>
          <a:p>
            <a:pPr lvl="0" algn="l"/>
            <a:r>
              <a:rPr lang="ru-RU" sz="3000" dirty="0" smtClean="0"/>
              <a:t>5.Какая из данных последовательностей является геометрической прогрессией:</a:t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8" name="Содержимое 7"/>
          <p:cNvSpPr>
            <a:spLocks noGrp="1"/>
          </p:cNvSpPr>
          <p:nvPr>
            <p:ph type="subTitle" idx="1"/>
          </p:nvPr>
        </p:nvSpPr>
        <p:spPr>
          <a:xfrm>
            <a:off x="3143240" y="2285992"/>
            <a:ext cx="5674562" cy="2690888"/>
          </a:xfrm>
        </p:spPr>
        <p:txBody>
          <a:bodyPr>
            <a:normAutofit fontScale="92500" lnSpcReduction="10000"/>
          </a:bodyPr>
          <a:lstStyle/>
          <a:p>
            <a:pPr lvl="0" algn="l"/>
            <a:r>
              <a:rPr lang="ru-RU" sz="4800" dirty="0" smtClean="0">
                <a:solidFill>
                  <a:schemeClr val="tx1"/>
                </a:solidFill>
              </a:rPr>
              <a:t>А</a:t>
            </a:r>
            <a:r>
              <a:rPr lang="en-US" sz="4800" dirty="0" smtClean="0">
                <a:solidFill>
                  <a:schemeClr val="tx1"/>
                </a:solidFill>
              </a:rPr>
              <a:t> )  15; 3; 5; 1</a:t>
            </a:r>
            <a:endParaRPr lang="ru-RU" sz="4800" dirty="0" smtClean="0">
              <a:solidFill>
                <a:schemeClr val="tx1"/>
              </a:solidFill>
            </a:endParaRPr>
          </a:p>
          <a:p>
            <a:pPr lvl="0" algn="l"/>
            <a:r>
              <a:rPr lang="ru-RU" sz="4800" dirty="0" smtClean="0">
                <a:solidFill>
                  <a:schemeClr val="tx1"/>
                </a:solidFill>
              </a:rPr>
              <a:t>Б</a:t>
            </a:r>
            <a:r>
              <a:rPr lang="en-US" sz="4800" dirty="0" smtClean="0">
                <a:solidFill>
                  <a:schemeClr val="tx1"/>
                </a:solidFill>
              </a:rPr>
              <a:t>  )  2; 8; 16; 64</a:t>
            </a:r>
            <a:endParaRPr lang="ru-RU" sz="4800" dirty="0" smtClean="0">
              <a:solidFill>
                <a:schemeClr val="tx1"/>
              </a:solidFill>
            </a:endParaRPr>
          </a:p>
          <a:p>
            <a:pPr lvl="0" algn="l"/>
            <a:r>
              <a:rPr lang="ru-RU" sz="4800" dirty="0" smtClean="0">
                <a:solidFill>
                  <a:schemeClr val="tx1"/>
                </a:solidFill>
              </a:rPr>
              <a:t>В</a:t>
            </a:r>
            <a:r>
              <a:rPr lang="en-US" sz="4800" dirty="0" smtClean="0">
                <a:solidFill>
                  <a:schemeClr val="tx1"/>
                </a:solidFill>
              </a:rPr>
              <a:t>  )  </a:t>
            </a:r>
            <a:r>
              <a:rPr lang="ru-RU" sz="4800" dirty="0" smtClean="0">
                <a:solidFill>
                  <a:schemeClr val="tx1"/>
                </a:solidFill>
              </a:rPr>
              <a:t>1/4 </a:t>
            </a:r>
            <a:r>
              <a:rPr lang="en-US" sz="4800" dirty="0" smtClean="0">
                <a:solidFill>
                  <a:schemeClr val="tx1"/>
                </a:solidFill>
              </a:rPr>
              <a:t>; </a:t>
            </a:r>
            <a:r>
              <a:rPr lang="ru-RU" sz="4800" dirty="0" smtClean="0">
                <a:solidFill>
                  <a:schemeClr val="tx1"/>
                </a:solidFill>
              </a:rPr>
              <a:t>½</a:t>
            </a:r>
            <a:r>
              <a:rPr lang="en-US" sz="4800" dirty="0" smtClean="0">
                <a:solidFill>
                  <a:schemeClr val="tx1"/>
                </a:solidFill>
              </a:rPr>
              <a:t>; 1;  2</a:t>
            </a:r>
            <a:endParaRPr lang="ru-RU" sz="4800" dirty="0" smtClean="0">
              <a:solidFill>
                <a:schemeClr val="tx1"/>
              </a:solidFill>
            </a:endParaRPr>
          </a:p>
          <a:p>
            <a:pPr lvl="0" algn="l"/>
            <a:r>
              <a:rPr lang="ru-RU" sz="4800" dirty="0" smtClean="0">
                <a:solidFill>
                  <a:schemeClr val="tx1"/>
                </a:solidFill>
              </a:rPr>
              <a:t>Г</a:t>
            </a:r>
            <a:r>
              <a:rPr lang="en-US" sz="4800" dirty="0" smtClean="0">
                <a:solidFill>
                  <a:schemeClr val="tx1"/>
                </a:solidFill>
              </a:rPr>
              <a:t>  )  </a:t>
            </a:r>
            <a:r>
              <a:rPr lang="ru-RU" sz="4800" dirty="0" smtClean="0">
                <a:solidFill>
                  <a:schemeClr val="tx1"/>
                </a:solidFill>
              </a:rPr>
              <a:t>27;9;3;…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9" name="Picture 9" descr="C:\Program Files\Microsoft Office\Clipart\corpbas\j0079118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1828800"/>
            <a:ext cx="133826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AutoShape 4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24800" y="6019800"/>
            <a:ext cx="1042988" cy="838200"/>
          </a:xfrm>
          <a:prstGeom prst="actionButtonForwardNex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AutoShape 4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629400" y="6019800"/>
            <a:ext cx="1066800" cy="838200"/>
          </a:xfrm>
          <a:prstGeom prst="actionButtonBackPrevious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Text Box 2"/>
          <p:cNvSpPr txBox="1">
            <a:spLocks noChangeArrowheads="1"/>
          </p:cNvSpPr>
          <p:nvPr/>
        </p:nvSpPr>
        <p:spPr bwMode="auto">
          <a:xfrm>
            <a:off x="152400" y="471488"/>
            <a:ext cx="8686800" cy="117570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/>
              <a:t>6.Устная </a:t>
            </a:r>
            <a:r>
              <a:rPr lang="ru-RU" sz="3200" b="1" dirty="0"/>
              <a:t>работа,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решение </a:t>
            </a:r>
            <a:r>
              <a:rPr lang="ru-RU" sz="3200" b="1" dirty="0"/>
              <a:t>простейших задач</a:t>
            </a:r>
            <a:endParaRPr lang="ru-RU" sz="3200" dirty="0"/>
          </a:p>
        </p:txBody>
      </p:sp>
      <p:sp>
        <p:nvSpPr>
          <p:cNvPr id="3078" name="Text Box 2"/>
          <p:cNvSpPr txBox="1">
            <a:spLocks noChangeArrowheads="1"/>
          </p:cNvSpPr>
          <p:nvPr/>
        </p:nvSpPr>
        <p:spPr bwMode="auto">
          <a:xfrm>
            <a:off x="0" y="2000240"/>
            <a:ext cx="6715125" cy="397031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2800" dirty="0"/>
              <a:t>Дана геометрическая прогрессия (</a:t>
            </a:r>
            <a:r>
              <a:rPr lang="en-US" sz="2800" dirty="0" err="1"/>
              <a:t>b</a:t>
            </a:r>
            <a:r>
              <a:rPr lang="en-US" sz="2800" baseline="-25000" dirty="0" err="1"/>
              <a:t>n</a:t>
            </a:r>
            <a:r>
              <a:rPr lang="ru-RU" sz="2800" dirty="0"/>
              <a:t>). Укажите </a:t>
            </a:r>
            <a:r>
              <a:rPr lang="en-US" sz="2800" dirty="0"/>
              <a:t>b</a:t>
            </a:r>
            <a:r>
              <a:rPr lang="ru-RU" sz="2800" baseline="-25000" dirty="0"/>
              <a:t>1</a:t>
            </a:r>
            <a:r>
              <a:rPr lang="ru-RU" sz="2800" dirty="0"/>
              <a:t> и </a:t>
            </a:r>
            <a:r>
              <a:rPr lang="en-US" sz="2800" dirty="0"/>
              <a:t>q</a:t>
            </a:r>
            <a:r>
              <a:rPr lang="ru-RU" sz="2800" dirty="0"/>
              <a:t>. </a:t>
            </a:r>
          </a:p>
          <a:p>
            <a:r>
              <a:rPr lang="en-US" sz="2800" dirty="0"/>
              <a:t>1) </a:t>
            </a:r>
            <a:r>
              <a:rPr lang="ru-RU" sz="2800" dirty="0"/>
              <a:t>1, 2, 4, 8…</a:t>
            </a:r>
          </a:p>
          <a:p>
            <a:r>
              <a:rPr lang="ru-RU" sz="2800" dirty="0" smtClean="0"/>
              <a:t>    </a:t>
            </a:r>
            <a:r>
              <a:rPr lang="en-US" sz="2800" dirty="0" smtClean="0"/>
              <a:t>2</a:t>
            </a:r>
            <a:r>
              <a:rPr lang="en-US" sz="2800" dirty="0"/>
              <a:t>) </a:t>
            </a:r>
            <a:r>
              <a:rPr lang="ru-RU" sz="2800" dirty="0"/>
              <a:t>81, 27, 9, 3</a:t>
            </a:r>
            <a:r>
              <a:rPr lang="ru-RU" sz="2800" dirty="0" smtClean="0"/>
              <a:t>…</a:t>
            </a:r>
            <a:endParaRPr lang="ru-RU" sz="2800" dirty="0"/>
          </a:p>
          <a:p>
            <a:r>
              <a:rPr lang="ru-RU" sz="2800" dirty="0" smtClean="0"/>
              <a:t>         </a:t>
            </a:r>
            <a:r>
              <a:rPr lang="en-US" sz="2800" dirty="0" smtClean="0"/>
              <a:t>3</a:t>
            </a:r>
            <a:r>
              <a:rPr lang="en-US" sz="2800" dirty="0"/>
              <a:t>) </a:t>
            </a:r>
            <a:r>
              <a:rPr lang="ru-RU" sz="2800" dirty="0"/>
              <a:t>1, -5, 25, -125…</a:t>
            </a:r>
          </a:p>
          <a:p>
            <a:r>
              <a:rPr lang="ru-RU" sz="2800" dirty="0" smtClean="0"/>
              <a:t>   4</a:t>
            </a:r>
            <a:r>
              <a:rPr lang="en-US" sz="2800" dirty="0" smtClean="0"/>
              <a:t>) </a:t>
            </a:r>
            <a:r>
              <a:rPr lang="ru-RU" sz="2800" dirty="0"/>
              <a:t>3, -3, 3, </a:t>
            </a:r>
            <a:r>
              <a:rPr lang="en-US" sz="2800" dirty="0"/>
              <a:t>-3 </a:t>
            </a:r>
            <a:r>
              <a:rPr lang="ru-RU" sz="2800" dirty="0"/>
              <a:t>… </a:t>
            </a:r>
          </a:p>
          <a:p>
            <a:r>
              <a:rPr lang="ru-RU" sz="2800" dirty="0" smtClean="0"/>
              <a:t>         5</a:t>
            </a:r>
            <a:r>
              <a:rPr lang="en-US" sz="2800" dirty="0" smtClean="0"/>
              <a:t>) </a:t>
            </a:r>
            <a:r>
              <a:rPr lang="ru-RU" sz="2800" dirty="0"/>
              <a:t>1, </a:t>
            </a:r>
            <a:r>
              <a:rPr lang="en-US" sz="2800" dirty="0"/>
              <a:t>- 4</a:t>
            </a:r>
            <a:r>
              <a:rPr lang="ru-RU" sz="2800" dirty="0"/>
              <a:t>, </a:t>
            </a:r>
            <a:r>
              <a:rPr lang="en-US" sz="2800" dirty="0"/>
              <a:t>16, </a:t>
            </a:r>
            <a:r>
              <a:rPr lang="ru-RU" sz="2800" dirty="0"/>
              <a:t>- 64 </a:t>
            </a:r>
            <a:r>
              <a:rPr lang="en-US" sz="2800" dirty="0"/>
              <a:t>…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</a:t>
            </a:r>
          </a:p>
        </p:txBody>
      </p:sp>
      <p:grpSp>
        <p:nvGrpSpPr>
          <p:cNvPr id="2" name="Группа 50"/>
          <p:cNvGrpSpPr>
            <a:grpSpLocks/>
          </p:cNvGrpSpPr>
          <p:nvPr/>
        </p:nvGrpSpPr>
        <p:grpSpPr bwMode="auto">
          <a:xfrm>
            <a:off x="2000253" y="3643312"/>
            <a:ext cx="184731" cy="714557"/>
            <a:chOff x="2209800" y="3124200"/>
            <a:chExt cx="184958" cy="692637"/>
          </a:xfrm>
        </p:grpSpPr>
        <p:sp>
          <p:nvSpPr>
            <p:cNvPr id="3084" name="Text Box 22"/>
            <p:cNvSpPr txBox="1">
              <a:spLocks noChangeArrowheads="1"/>
            </p:cNvSpPr>
            <p:nvPr/>
          </p:nvSpPr>
          <p:spPr bwMode="auto">
            <a:xfrm>
              <a:off x="2209800" y="3429001"/>
              <a:ext cx="184957" cy="38783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endParaRPr lang="ru-RU" dirty="0"/>
            </a:p>
          </p:txBody>
        </p:sp>
        <p:sp>
          <p:nvSpPr>
            <p:cNvPr id="3085" name="Text Box 23"/>
            <p:cNvSpPr txBox="1">
              <a:spLocks noChangeArrowheads="1"/>
            </p:cNvSpPr>
            <p:nvPr/>
          </p:nvSpPr>
          <p:spPr bwMode="auto">
            <a:xfrm>
              <a:off x="2209800" y="3124200"/>
              <a:ext cx="184958" cy="387836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endParaRPr lang="ru-RU" dirty="0"/>
            </a:p>
          </p:txBody>
        </p:sp>
      </p:grp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/>
              <a:t>     </a:t>
            </a:r>
          </a:p>
        </p:txBody>
      </p:sp>
      <p:graphicFrame>
        <p:nvGraphicFramePr>
          <p:cNvPr id="17415" name="Object 1031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619250" y="260350"/>
          <a:ext cx="3733800" cy="188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6" name="Формула" r:id="rId4" imgW="1257120" imgH="634680" progId="Equation.3">
                  <p:embed/>
                </p:oleObj>
              </mc:Choice>
              <mc:Fallback>
                <p:oleObj name="Формула" r:id="rId4" imgW="1257120" imgH="634680" progId="Equation.3">
                  <p:embed/>
                  <p:pic>
                    <p:nvPicPr>
                      <p:cNvPr id="0" name="Picture 10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260350"/>
                        <a:ext cx="3733800" cy="1885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8" name="Object 1034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98625" y="1557338"/>
          <a:ext cx="2435225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7" name="Формула" r:id="rId6" imgW="711000" imgH="228600" progId="Equation.3">
                  <p:embed/>
                </p:oleObj>
              </mc:Choice>
              <mc:Fallback>
                <p:oleObj name="Формула" r:id="rId6" imgW="711000" imgH="228600" progId="Equation.3">
                  <p:embed/>
                  <p:pic>
                    <p:nvPicPr>
                      <p:cNvPr id="0" name="Picture 10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625" y="1557338"/>
                        <a:ext cx="2435225" cy="782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A738-CF53-4634-85AE-18FCDCE4DAE7}" type="datetime1">
              <a:rPr lang="ru-RU"/>
              <a:pPr/>
              <a:t>18.12.2014</a:t>
            </a:fld>
            <a:endParaRPr lang="ru-RU"/>
          </a:p>
        </p:txBody>
      </p:sp>
      <p:sp>
        <p:nvSpPr>
          <p:cNvPr id="11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FBBA-5810-4E75-90C9-9025978A79CF}" type="slidenum">
              <a:rPr lang="ru-RU"/>
              <a:pPr/>
              <a:t>17</a:t>
            </a:fld>
            <a:endParaRPr lang="ru-RU"/>
          </a:p>
        </p:txBody>
      </p:sp>
      <p:graphicFrame>
        <p:nvGraphicFramePr>
          <p:cNvPr id="17421" name="Object 1037"/>
          <p:cNvGraphicFramePr>
            <a:graphicFrameLocks noChangeAspect="1"/>
          </p:cNvGraphicFramePr>
          <p:nvPr/>
        </p:nvGraphicFramePr>
        <p:xfrm>
          <a:off x="3779838" y="2349500"/>
          <a:ext cx="1871662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8" name="Формула" r:id="rId8" imgW="609480" imgH="177480" progId="Equation.3">
                  <p:embed/>
                </p:oleObj>
              </mc:Choice>
              <mc:Fallback>
                <p:oleObj name="Формула" r:id="rId8" imgW="609480" imgH="177480" progId="Equation.3">
                  <p:embed/>
                  <p:pic>
                    <p:nvPicPr>
                      <p:cNvPr id="0" name="Picture 10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2349500"/>
                        <a:ext cx="1871662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5" name="Text Box 1041" descr="Зеленый мрамор"/>
          <p:cNvSpPr txBox="1">
            <a:spLocks noChangeArrowheads="1"/>
          </p:cNvSpPr>
          <p:nvPr/>
        </p:nvSpPr>
        <p:spPr bwMode="auto">
          <a:xfrm>
            <a:off x="6227763" y="260350"/>
            <a:ext cx="2520950" cy="3968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Пример 1.</a:t>
            </a:r>
          </a:p>
        </p:txBody>
      </p:sp>
      <p:graphicFrame>
        <p:nvGraphicFramePr>
          <p:cNvPr id="17427" name="Object 1043"/>
          <p:cNvGraphicFramePr>
            <a:graphicFrameLocks noChangeAspect="1"/>
          </p:cNvGraphicFramePr>
          <p:nvPr/>
        </p:nvGraphicFramePr>
        <p:xfrm>
          <a:off x="1908175" y="2924175"/>
          <a:ext cx="29527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9" name="Формула" r:id="rId10" imgW="774360" imgH="241200" progId="Equation.3">
                  <p:embed/>
                </p:oleObj>
              </mc:Choice>
              <mc:Fallback>
                <p:oleObj name="Формула" r:id="rId10" imgW="774360" imgH="241200" progId="Equation.3">
                  <p:embed/>
                  <p:pic>
                    <p:nvPicPr>
                      <p:cNvPr id="0" name="Picture 10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2924175"/>
                        <a:ext cx="295275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28" name="Object 1044"/>
          <p:cNvGraphicFramePr>
            <a:graphicFrameLocks noChangeAspect="1"/>
          </p:cNvGraphicFramePr>
          <p:nvPr/>
        </p:nvGraphicFramePr>
        <p:xfrm>
          <a:off x="1476375" y="3644900"/>
          <a:ext cx="6769100" cy="144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0" name="Формула" r:id="rId12" imgW="1968480" imgH="419040" progId="Equation.3">
                  <p:embed/>
                </p:oleObj>
              </mc:Choice>
              <mc:Fallback>
                <p:oleObj name="Формула" r:id="rId12" imgW="1968480" imgH="419040" progId="Equation.3">
                  <p:embed/>
                  <p:pic>
                    <p:nvPicPr>
                      <p:cNvPr id="0" name="Picture 10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644900"/>
                        <a:ext cx="6769100" cy="1443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29" name="Object 1045"/>
          <p:cNvGraphicFramePr>
            <a:graphicFrameLocks noChangeAspect="1"/>
          </p:cNvGraphicFramePr>
          <p:nvPr/>
        </p:nvGraphicFramePr>
        <p:xfrm>
          <a:off x="5795963" y="5300663"/>
          <a:ext cx="1800225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1" name="Формула" r:id="rId14" imgW="685800" imgH="393480" progId="Equation.3">
                  <p:embed/>
                </p:oleObj>
              </mc:Choice>
              <mc:Fallback>
                <p:oleObj name="Формула" r:id="rId14" imgW="685800" imgH="393480" progId="Equation.3">
                  <p:embed/>
                  <p:pic>
                    <p:nvPicPr>
                      <p:cNvPr id="0" name="Picture 10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5300663"/>
                        <a:ext cx="1800225" cy="1033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0000FF"/>
                </a:solidFill>
              </a:rPr>
              <a:t>Найдите среднее арифметическое и среднее геометрическое чисел: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752600"/>
            <a:ext cx="7570787" cy="4114800"/>
          </a:xfrm>
        </p:spPr>
        <p:txBody>
          <a:bodyPr/>
          <a:lstStyle/>
          <a:p>
            <a:pPr algn="ctr"/>
            <a:r>
              <a:rPr lang="ru-RU" sz="4800"/>
              <a:t>2 и 8</a:t>
            </a:r>
          </a:p>
          <a:p>
            <a:pPr algn="ctr"/>
            <a:r>
              <a:rPr lang="ru-RU" sz="4800"/>
              <a:t>6 и 6</a:t>
            </a:r>
          </a:p>
          <a:p>
            <a:pPr algn="ctr"/>
            <a:r>
              <a:rPr lang="ru-RU" sz="4800"/>
              <a:t>16 и 4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9F744-CAE5-4D24-A93A-332161D10F39}" type="datetime1">
              <a:rPr lang="ru-RU"/>
              <a:pPr/>
              <a:t>18.12.2014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9B1F-108B-4B5F-9C2C-21B97232237D}" type="slidenum">
              <a:rPr lang="ru-RU"/>
              <a:pPr/>
              <a:t>18</a:t>
            </a:fld>
            <a:endParaRPr lang="ru-RU"/>
          </a:p>
        </p:txBody>
      </p:sp>
    </p:spTree>
  </p:cSld>
  <p:clrMapOvr>
    <a:masterClrMapping/>
  </p:clrMapOvr>
  <p:transition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/>
              <a:t>Практическая работа в группах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785926"/>
            <a:ext cx="7570787" cy="4114800"/>
          </a:xfrm>
        </p:spPr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en-US" sz="4800" b="1" dirty="0" smtClean="0"/>
              <a:t>1. </a:t>
            </a:r>
            <a:r>
              <a:rPr lang="ru-RU" sz="4800" b="1" dirty="0" smtClean="0"/>
              <a:t>В геометрической прогрессии </a:t>
            </a:r>
            <a:r>
              <a:rPr lang="en-US" sz="4800" b="1" i="1" dirty="0" smtClean="0"/>
              <a:t>b</a:t>
            </a:r>
            <a:r>
              <a:rPr lang="ru-RU" sz="4800" b="1" baseline="-25000" dirty="0" smtClean="0"/>
              <a:t>1</a:t>
            </a:r>
            <a:r>
              <a:rPr lang="ru-RU" sz="4800" b="1" dirty="0" smtClean="0"/>
              <a:t>= -8, </a:t>
            </a:r>
            <a:r>
              <a:rPr lang="en-US" sz="4800" b="1" i="1" dirty="0" smtClean="0"/>
              <a:t>b</a:t>
            </a:r>
            <a:r>
              <a:rPr lang="ru-RU" sz="4800" b="1" baseline="-25000" dirty="0" smtClean="0"/>
              <a:t>2</a:t>
            </a:r>
            <a:r>
              <a:rPr lang="ru-RU" sz="4800" b="1" dirty="0" smtClean="0"/>
              <a:t>= -4.  Найдите </a:t>
            </a:r>
            <a:r>
              <a:rPr lang="en-US" sz="4800" b="1" i="1" dirty="0" smtClean="0"/>
              <a:t>q</a:t>
            </a:r>
            <a:r>
              <a:rPr lang="ru-RU" sz="4800" b="1" i="1" dirty="0" smtClean="0"/>
              <a:t>.</a:t>
            </a:r>
            <a:endParaRPr lang="en-US" sz="4800" b="1" dirty="0" smtClean="0"/>
          </a:p>
          <a:p>
            <a:pPr>
              <a:defRPr/>
            </a:pPr>
            <a:r>
              <a:rPr lang="ru-RU" sz="4800" b="1" dirty="0" smtClean="0"/>
              <a:t>2. В геометрической прогрессии </a:t>
            </a:r>
            <a:r>
              <a:rPr lang="en-US" sz="4800" b="1" dirty="0" smtClean="0"/>
              <a:t>b</a:t>
            </a:r>
            <a:r>
              <a:rPr lang="ru-RU" sz="4800" b="1" baseline="-25000" dirty="0" smtClean="0"/>
              <a:t>1</a:t>
            </a:r>
            <a:r>
              <a:rPr lang="ru-RU" sz="4800" b="1" dirty="0" smtClean="0"/>
              <a:t> =2, </a:t>
            </a:r>
            <a:r>
              <a:rPr lang="en-US" sz="4800" b="1" dirty="0" smtClean="0"/>
              <a:t>q</a:t>
            </a:r>
            <a:r>
              <a:rPr lang="ru-RU" sz="4800" b="1" dirty="0" smtClean="0"/>
              <a:t>= -3.  Найдите первые пять членов геометрической прогрессии</a:t>
            </a:r>
          </a:p>
          <a:p>
            <a:pPr>
              <a:defRPr/>
            </a:pPr>
            <a:r>
              <a:rPr lang="ru-RU" sz="4800" b="1" dirty="0" smtClean="0"/>
              <a:t>3. </a:t>
            </a:r>
            <a:r>
              <a:rPr lang="en-US" sz="4800" b="1" dirty="0" err="1" smtClean="0"/>
              <a:t>b</a:t>
            </a:r>
            <a:r>
              <a:rPr lang="en-US" sz="4800" b="1" baseline="-25000" dirty="0" err="1" smtClean="0"/>
              <a:t>n</a:t>
            </a:r>
            <a:r>
              <a:rPr lang="en-US" sz="4800" b="1" dirty="0" smtClean="0"/>
              <a:t> </a:t>
            </a:r>
            <a:r>
              <a:rPr lang="ru-RU" sz="4800" b="1" dirty="0" smtClean="0"/>
              <a:t>геометрическая прогрессия. Найдите </a:t>
            </a:r>
            <a:r>
              <a:rPr lang="en-US" sz="4800" b="1" dirty="0" smtClean="0"/>
              <a:t>b</a:t>
            </a:r>
            <a:r>
              <a:rPr lang="ru-RU" sz="4800" b="1" baseline="-25000" dirty="0" smtClean="0"/>
              <a:t>5</a:t>
            </a:r>
            <a:r>
              <a:rPr lang="ru-RU" sz="4800" b="1" dirty="0" smtClean="0"/>
              <a:t> если </a:t>
            </a:r>
            <a:r>
              <a:rPr lang="en-US" sz="4800" b="1" dirty="0" smtClean="0"/>
              <a:t>b</a:t>
            </a:r>
            <a:r>
              <a:rPr lang="ru-RU" sz="4800" b="1" baseline="-25000" dirty="0" smtClean="0"/>
              <a:t>1</a:t>
            </a:r>
            <a:r>
              <a:rPr lang="ru-RU" sz="4800" b="1" dirty="0" smtClean="0"/>
              <a:t> = 128 и </a:t>
            </a:r>
            <a:r>
              <a:rPr lang="en-US" sz="4800" b="1" dirty="0" smtClean="0"/>
              <a:t>q</a:t>
            </a:r>
            <a:r>
              <a:rPr lang="ru-RU" sz="4800" b="1" dirty="0" smtClean="0"/>
              <a:t>= ½</a:t>
            </a:r>
            <a:r>
              <a:rPr lang="en-US" sz="4800" b="1" dirty="0" smtClean="0"/>
              <a:t> </a:t>
            </a:r>
            <a:r>
              <a:rPr lang="ru-RU" sz="4800" b="1" dirty="0" smtClean="0"/>
              <a:t>  </a:t>
            </a:r>
          </a:p>
          <a:p>
            <a:pPr>
              <a:defRPr/>
            </a:pPr>
            <a:r>
              <a:rPr lang="ru-RU" sz="4800" b="1" dirty="0" smtClean="0"/>
              <a:t>4. Найдите первый и второй члены геометрической прогрессии: </a:t>
            </a:r>
            <a:r>
              <a:rPr lang="en-US" sz="4800" b="1" dirty="0" smtClean="0"/>
              <a:t>b</a:t>
            </a:r>
            <a:r>
              <a:rPr lang="en-US" sz="4800" b="1" baseline="-25000" dirty="0" smtClean="0"/>
              <a:t>1</a:t>
            </a:r>
            <a:r>
              <a:rPr lang="en-US" sz="4800" b="1" dirty="0" smtClean="0"/>
              <a:t>, b</a:t>
            </a:r>
            <a:r>
              <a:rPr lang="en-US" sz="4800" b="1" baseline="-25000" dirty="0" smtClean="0"/>
              <a:t>2</a:t>
            </a:r>
            <a:r>
              <a:rPr lang="en-US" sz="4800" b="1" dirty="0" smtClean="0"/>
              <a:t>, 4, - 8…</a:t>
            </a:r>
            <a:endParaRPr lang="ru-RU" sz="4800" b="1" dirty="0" smtClean="0"/>
          </a:p>
          <a:p>
            <a:pPr>
              <a:defRPr/>
            </a:pPr>
            <a:r>
              <a:rPr lang="ru-RU" sz="4800" b="1" dirty="0" smtClean="0"/>
              <a:t>5. Найдите знаменатель геометрической прогрессии, если </a:t>
            </a:r>
            <a:r>
              <a:rPr lang="en-US" sz="4800" b="1" i="1" dirty="0" smtClean="0"/>
              <a:t>b</a:t>
            </a:r>
            <a:r>
              <a:rPr lang="ru-RU" sz="4800" b="1" baseline="-25000" dirty="0" smtClean="0"/>
              <a:t>1</a:t>
            </a:r>
            <a:r>
              <a:rPr lang="ru-RU" sz="4800" b="1" dirty="0" smtClean="0"/>
              <a:t>= 3, </a:t>
            </a:r>
            <a:r>
              <a:rPr lang="en-US" sz="4800" b="1" i="1" dirty="0" smtClean="0"/>
              <a:t>b</a:t>
            </a:r>
            <a:r>
              <a:rPr lang="ru-RU" sz="4800" b="1" baseline="-25000" dirty="0" smtClean="0"/>
              <a:t>2</a:t>
            </a:r>
            <a:r>
              <a:rPr lang="ru-RU" sz="4800" b="1" dirty="0" smtClean="0"/>
              <a:t>= 81.</a:t>
            </a:r>
          </a:p>
          <a:p>
            <a:pPr>
              <a:defRPr/>
            </a:pPr>
            <a:endParaRPr lang="ru-RU" sz="4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9F744-CAE5-4D24-A93A-332161D10F39}" type="datetime1">
              <a:rPr lang="ru-RU"/>
              <a:pPr/>
              <a:t>18.12.2014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C9B1F-108B-4B5F-9C2C-21B97232237D}" type="slidenum">
              <a:rPr lang="ru-RU"/>
              <a:pPr/>
              <a:t>19</a:t>
            </a:fld>
            <a:endParaRPr lang="ru-RU"/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142844" y="1214422"/>
            <a:ext cx="7777162" cy="3665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264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latin typeface="Times New Roman"/>
                <a:cs typeface="Times New Roman"/>
              </a:rPr>
              <a:t>Тема урока:</a:t>
            </a: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latin typeface="Times New Roman"/>
                <a:cs typeface="Times New Roman"/>
              </a:rPr>
              <a:t>Решение упражнений по теме</a:t>
            </a: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latin typeface="Times New Roman"/>
                <a:cs typeface="Times New Roman"/>
              </a:rPr>
              <a:t>«Геометрическая</a:t>
            </a: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latin typeface="Times New Roman"/>
                <a:cs typeface="Times New Roman"/>
              </a:rPr>
              <a:t>прогрессия»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611188" y="550863"/>
            <a:ext cx="79930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u="sng" dirty="0"/>
              <a:t>ТЕСТ </a:t>
            </a:r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285720" y="928670"/>
            <a:ext cx="7962926" cy="670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900" b="1" dirty="0"/>
              <a:t>Первый член геометрической прогрессии равен 5, знаменатель – равен 3. Найти 4-ый член прогрессии.</a:t>
            </a:r>
            <a:br>
              <a:rPr lang="ru-RU" sz="1900" b="1" dirty="0"/>
            </a:br>
            <a:r>
              <a:rPr lang="ru-RU" sz="1900" b="1" dirty="0"/>
              <a:t>А) 5;             </a:t>
            </a:r>
            <a:r>
              <a:rPr lang="en-US" sz="1900" b="1" dirty="0"/>
              <a:t>B) 25;          C) 135</a:t>
            </a:r>
            <a:r>
              <a:rPr lang="ru-RU" sz="1900" b="1" dirty="0"/>
              <a:t>;</a:t>
            </a:r>
            <a:r>
              <a:rPr lang="en-US" sz="1900" b="1" dirty="0"/>
              <a:t>          </a:t>
            </a:r>
            <a:r>
              <a:rPr lang="ru-RU" sz="1900" b="1" dirty="0"/>
              <a:t>  </a:t>
            </a:r>
            <a:endParaRPr lang="en-US" sz="1900" b="1" dirty="0"/>
          </a:p>
          <a:p>
            <a:pPr marL="342900" indent="-342900"/>
            <a:r>
              <a:rPr lang="ru-RU" sz="1900" b="1" dirty="0"/>
              <a:t> </a:t>
            </a:r>
            <a:endParaRPr lang="en-US" sz="1900" b="1" dirty="0"/>
          </a:p>
          <a:p>
            <a:pPr marL="342900" indent="-342900">
              <a:buFontTx/>
              <a:buAutoNum type="arabicPeriod" startAt="2"/>
            </a:pPr>
            <a:r>
              <a:rPr lang="ru-RU" sz="1900" b="1" dirty="0"/>
              <a:t>Чему может быть равен знаменатель геометрической прогрессии, если </a:t>
            </a:r>
            <a:r>
              <a:rPr lang="en-US" sz="1900" b="1" dirty="0"/>
              <a:t>b</a:t>
            </a:r>
            <a:r>
              <a:rPr lang="ru-RU" sz="1900" b="1" dirty="0"/>
              <a:t>1</a:t>
            </a:r>
            <a:r>
              <a:rPr lang="en-US" sz="1900" b="1" dirty="0"/>
              <a:t>0 = 10</a:t>
            </a:r>
            <a:r>
              <a:rPr lang="ru-RU" sz="1900" b="1" dirty="0"/>
              <a:t>, а </a:t>
            </a:r>
            <a:r>
              <a:rPr lang="en-US" sz="1900" b="1" dirty="0"/>
              <a:t>b</a:t>
            </a:r>
            <a:r>
              <a:rPr lang="ru-RU" sz="1900" b="1" dirty="0"/>
              <a:t>12 = 40?</a:t>
            </a:r>
          </a:p>
          <a:p>
            <a:pPr marL="342900" indent="-342900"/>
            <a:r>
              <a:rPr lang="ru-RU" sz="1900" b="1" dirty="0"/>
              <a:t>       А) 2              </a:t>
            </a:r>
            <a:r>
              <a:rPr lang="en-US" sz="1900" b="1" dirty="0"/>
              <a:t>B) </a:t>
            </a:r>
            <a:r>
              <a:rPr lang="ru-RU" sz="1900" b="1" dirty="0"/>
              <a:t>3</a:t>
            </a:r>
            <a:r>
              <a:rPr lang="en-US" sz="1900" b="1" dirty="0"/>
              <a:t>         </a:t>
            </a:r>
            <a:r>
              <a:rPr lang="ru-RU" sz="1900" b="1" dirty="0"/>
              <a:t>        </a:t>
            </a:r>
            <a:r>
              <a:rPr lang="en-US" sz="1900" b="1" dirty="0"/>
              <a:t>C) </a:t>
            </a:r>
            <a:r>
              <a:rPr lang="ru-RU" sz="1900" b="1" dirty="0"/>
              <a:t>5;</a:t>
            </a:r>
            <a:r>
              <a:rPr lang="en-US" sz="1900" b="1" dirty="0"/>
              <a:t> </a:t>
            </a:r>
            <a:endParaRPr lang="ru-RU" sz="1900" b="1" dirty="0"/>
          </a:p>
          <a:p>
            <a:pPr marL="342900" indent="-342900"/>
            <a:r>
              <a:rPr lang="ru-RU" sz="1900" b="1" dirty="0"/>
              <a:t>3.  Первый член геометрической прогрессии равен 4, знаменатель – равен 3. Найти 5-ый член прогрессии.</a:t>
            </a:r>
            <a:br>
              <a:rPr lang="ru-RU" sz="1900" b="1" dirty="0"/>
            </a:br>
            <a:r>
              <a:rPr lang="ru-RU" sz="1900" b="1" dirty="0"/>
              <a:t>А) 532;             </a:t>
            </a:r>
            <a:r>
              <a:rPr lang="en-US" sz="1900" b="1" dirty="0"/>
              <a:t>B) </a:t>
            </a:r>
            <a:r>
              <a:rPr lang="ru-RU" sz="1900" b="1" dirty="0"/>
              <a:t>324</a:t>
            </a:r>
            <a:r>
              <a:rPr lang="en-US" sz="1900" b="1" dirty="0"/>
              <a:t>;          C) 225;</a:t>
            </a:r>
            <a:endParaRPr lang="ru-RU" sz="1900" b="1" dirty="0"/>
          </a:p>
          <a:p>
            <a:pPr marL="342900" indent="-342900"/>
            <a:r>
              <a:rPr lang="ru-RU" sz="1900" b="1" dirty="0"/>
              <a:t>4. Чему может быть равен знаменатель геометрической прогрессии, если </a:t>
            </a:r>
            <a:r>
              <a:rPr lang="en-US" sz="1900" b="1" dirty="0"/>
              <a:t>b</a:t>
            </a:r>
            <a:r>
              <a:rPr lang="ru-RU" sz="1900" b="1" dirty="0"/>
              <a:t>5=6, а </a:t>
            </a:r>
            <a:r>
              <a:rPr lang="en-US" sz="1900" b="1" dirty="0"/>
              <a:t>b7=54. </a:t>
            </a:r>
          </a:p>
          <a:p>
            <a:pPr marL="342900" indent="-342900"/>
            <a:r>
              <a:rPr lang="ru-RU" sz="1900" b="1" dirty="0"/>
              <a:t>     А) 5;             </a:t>
            </a:r>
            <a:r>
              <a:rPr lang="en-US" sz="1900" b="1" dirty="0"/>
              <a:t>B) </a:t>
            </a:r>
            <a:r>
              <a:rPr lang="ru-RU" sz="1900" b="1" dirty="0"/>
              <a:t>3</a:t>
            </a:r>
            <a:r>
              <a:rPr lang="en-US" sz="1900" b="1" dirty="0"/>
              <a:t>;          C) </a:t>
            </a:r>
            <a:r>
              <a:rPr lang="ru-RU" sz="1900" b="1" dirty="0"/>
              <a:t>4</a:t>
            </a:r>
            <a:r>
              <a:rPr lang="en-US" sz="1900" b="1" dirty="0"/>
              <a:t>;    </a:t>
            </a:r>
            <a:endParaRPr lang="ru-RU" sz="1900" b="1" dirty="0"/>
          </a:p>
          <a:p>
            <a:pPr marL="342900" indent="-342900"/>
            <a:endParaRPr lang="ru-RU" sz="1900" b="1" dirty="0"/>
          </a:p>
          <a:p>
            <a:pPr marL="342900" indent="-342900"/>
            <a:endParaRPr lang="ru-RU" sz="1900" b="1" dirty="0"/>
          </a:p>
          <a:p>
            <a:pPr marL="342900" indent="-342900"/>
            <a:endParaRPr lang="ru-RU" sz="1900" dirty="0"/>
          </a:p>
          <a:p>
            <a:pPr marL="342900" indent="-342900"/>
            <a:endParaRPr lang="ru-RU" sz="1900" dirty="0"/>
          </a:p>
          <a:p>
            <a:pPr marL="342900" indent="-342900"/>
            <a:endParaRPr lang="ru-RU" sz="1900" dirty="0"/>
          </a:p>
          <a:p>
            <a:pPr marL="342900" indent="-342900"/>
            <a:r>
              <a:rPr lang="ru-RU" sz="1900" dirty="0"/>
              <a:t>     </a:t>
            </a:r>
          </a:p>
          <a:p>
            <a:pPr marL="342900" indent="-342900"/>
            <a:endParaRPr lang="ru-RU" sz="19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39750" y="3644900"/>
            <a:ext cx="81359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2747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23850" y="333375"/>
            <a:ext cx="8496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11188" y="431800"/>
            <a:ext cx="79930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Рефлексия </a:t>
            </a:r>
            <a:endParaRPr lang="ru-RU" sz="3000" dirty="0">
              <a:solidFill>
                <a:schemeClr val="tx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57158" y="1000108"/>
            <a:ext cx="7820051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/>
              <a:t>Карточка </a:t>
            </a:r>
            <a:r>
              <a:rPr lang="ru-RU" b="1" dirty="0" err="1">
                <a:solidFill>
                  <a:srgbClr val="FF0000"/>
                </a:solidFill>
              </a:rPr>
              <a:t>розового</a:t>
            </a:r>
            <a:r>
              <a:rPr lang="ru-RU" b="1" dirty="0"/>
              <a:t> цвета</a:t>
            </a:r>
            <a:r>
              <a:rPr lang="ru-RU" dirty="0"/>
              <a:t> обозначает: “Я удовлетворён уроком, урок был полезен для меня, я много, с пользой и хорошо работал на уроке, и получил заслуженную оценку, я понимал всё, о чём говорилось и что делалось на уроке”. </a:t>
            </a:r>
          </a:p>
          <a:p>
            <a:endParaRPr lang="ru-RU" dirty="0"/>
          </a:p>
          <a:p>
            <a:r>
              <a:rPr lang="ru-RU" b="1" dirty="0"/>
              <a:t>Карточка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оранжевого</a:t>
            </a:r>
            <a:r>
              <a:rPr lang="ru-RU" b="1" dirty="0" smtClean="0"/>
              <a:t> цвета</a:t>
            </a:r>
            <a:r>
              <a:rPr lang="ru-RU" dirty="0" smtClean="0"/>
              <a:t> </a:t>
            </a:r>
            <a:r>
              <a:rPr lang="ru-RU" dirty="0"/>
              <a:t>обозначает: “Урок был интересен, я принимал в нём активное участие, урок был в определённой степени полезен для меня, я отвечал с места, я сумел выполнить ряд заданий, мне было на уроке достаточно комфортно”. </a:t>
            </a:r>
          </a:p>
          <a:p>
            <a:endParaRPr lang="ru-RU" dirty="0"/>
          </a:p>
          <a:p>
            <a:r>
              <a:rPr lang="ru-RU" b="1" dirty="0"/>
              <a:t>Карточка </a:t>
            </a:r>
            <a:r>
              <a:rPr lang="ru-RU" b="1" dirty="0">
                <a:solidFill>
                  <a:srgbClr val="FFFF00"/>
                </a:solidFill>
              </a:rPr>
              <a:t>желтого</a:t>
            </a:r>
            <a:r>
              <a:rPr lang="ru-RU" b="1" dirty="0"/>
              <a:t> цвета</a:t>
            </a:r>
            <a:r>
              <a:rPr lang="ru-RU" dirty="0"/>
              <a:t> обозначает: “Пользы от урока я получил мало, я не очень понимал, о чём идёт речь, мне это не очень нужно, домашнее задание я не понял, к ответу на уроке я был не готов”.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500034" y="1071546"/>
            <a:ext cx="7929589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buFontTx/>
              <a:buChar char="•"/>
              <a:tabLst>
                <a:tab pos="1485900" algn="l"/>
              </a:tabLst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Повторить материал по теме </a:t>
            </a:r>
            <a:r>
              <a:rPr lang="ru-RU" sz="3000" b="1" dirty="0">
                <a:cs typeface="Times New Roman" pitchFamily="18" charset="0"/>
              </a:rPr>
              <a:t>«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Геометрическая прогрессия</a:t>
            </a:r>
            <a:r>
              <a:rPr lang="ru-RU" sz="3000" b="1" dirty="0">
                <a:cs typeface="Times New Roman" pitchFamily="18" charset="0"/>
              </a:rPr>
              <a:t>»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 eaLnBrk="0" hangingPunct="0">
              <a:tabLst>
                <a:tab pos="1485900" algn="l"/>
              </a:tabLst>
            </a:pPr>
            <a:endParaRPr lang="ru-RU" sz="3000" dirty="0"/>
          </a:p>
          <a:p>
            <a:pPr algn="l" eaLnBrk="0" hangingPunct="0">
              <a:buFontTx/>
              <a:buChar char="•"/>
              <a:tabLst>
                <a:tab pos="1485900" algn="l"/>
              </a:tabLst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Отработать навыки применения формул геометрической прогрессии для решения</a:t>
            </a:r>
          </a:p>
          <a:p>
            <a:pPr algn="l" eaLnBrk="0" hangingPunct="0">
              <a:tabLst>
                <a:tab pos="1485900" algn="l"/>
              </a:tabLst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практических задач в групповой и индивидуальной работе.</a:t>
            </a:r>
            <a:endParaRPr lang="ru-RU" sz="3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dirty="0" smtClean="0"/>
              <a:t>1. Что называется геометрической прогрессией?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>
          <a:xfrm>
            <a:off x="428596" y="428604"/>
            <a:ext cx="7620000" cy="1143000"/>
          </a:xfrm>
        </p:spPr>
        <p:txBody>
          <a:bodyPr/>
          <a:lstStyle/>
          <a:p>
            <a:r>
              <a:rPr lang="ru-RU" sz="3600" dirty="0" smtClean="0">
                <a:solidFill>
                  <a:srgbClr val="0000FF"/>
                </a:solidFill>
              </a:rPr>
              <a:t>1.Геометрической </a:t>
            </a:r>
            <a:r>
              <a:rPr lang="ru-RU" sz="3600" dirty="0">
                <a:solidFill>
                  <a:srgbClr val="0000FF"/>
                </a:solidFill>
              </a:rPr>
              <a:t>прогрессией называется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928662" y="1714488"/>
            <a:ext cx="6769100" cy="4114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3600" dirty="0"/>
              <a:t> числовая последовательность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dirty="0"/>
              <a:t>                                          , если для всех натуральных   </a:t>
            </a:r>
            <a:r>
              <a:rPr lang="en-US" sz="3600" dirty="0"/>
              <a:t>n</a:t>
            </a:r>
            <a:r>
              <a:rPr lang="ru-RU" sz="3600" dirty="0"/>
              <a:t> выполняется равенство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3600" dirty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3600" dirty="0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dirty="0"/>
              <a:t>где </a:t>
            </a:r>
            <a:r>
              <a:rPr lang="en-US" sz="2800" dirty="0"/>
              <a:t>q</a:t>
            </a:r>
            <a:r>
              <a:rPr lang="ru-RU" sz="2800" dirty="0"/>
              <a:t> - некоторое число.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  <p:graphicFrame>
        <p:nvGraphicFramePr>
          <p:cNvPr id="20496" name="Object 206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860550" y="2060575"/>
          <a:ext cx="419735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2" name="Формула" r:id="rId4" imgW="1104840" imgH="228600" progId="Equation.3">
                  <p:embed/>
                </p:oleObj>
              </mc:Choice>
              <mc:Fallback>
                <p:oleObj name="Формула" r:id="rId4" imgW="110484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0550" y="2060575"/>
                        <a:ext cx="4197350" cy="868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7" name="Object 206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473575" y="4005263"/>
          <a:ext cx="2736850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3" name="Формула" r:id="rId6" imgW="736560" imgH="228600" progId="Equation.3">
                  <p:embed/>
                </p:oleObj>
              </mc:Choice>
              <mc:Fallback>
                <p:oleObj name="Формула" r:id="rId6" imgW="73656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3575" y="4005263"/>
                        <a:ext cx="2736850" cy="849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C1BBF-D941-4010-B70D-C27D3F2A21B9}" type="slidenum">
              <a:rPr lang="ru-RU"/>
              <a:pPr/>
              <a:t>5</a:t>
            </a:fld>
            <a:endParaRPr lang="ru-RU"/>
          </a:p>
        </p:txBody>
      </p:sp>
      <p:sp>
        <p:nvSpPr>
          <p:cNvPr id="20499" name="Rectangle 2067" descr="Зеленый мрамор"/>
          <p:cNvSpPr>
            <a:spLocks noChangeArrowheads="1"/>
          </p:cNvSpPr>
          <p:nvPr/>
        </p:nvSpPr>
        <p:spPr bwMode="auto">
          <a:xfrm>
            <a:off x="4284663" y="4005263"/>
            <a:ext cx="3384550" cy="935037"/>
          </a:xfrm>
          <a:prstGeom prst="rect">
            <a:avLst/>
          </a:prstGeom>
          <a:blipFill dpi="0" rotWithShape="0">
            <a:blip r:embed="rId8" cstate="print">
              <a:alphaModFix amt="10000"/>
            </a:blip>
            <a:srcRect/>
            <a:tile tx="0" ty="0" sx="100000" sy="100000" flip="none" algn="tl"/>
          </a:blip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204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dirty="0" smtClean="0"/>
              <a:t>Что такое знаменатель геометрической прогрессии?</a:t>
            </a: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16013" y="1700213"/>
            <a:ext cx="7105650" cy="1223962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en-US" sz="3000" b="1" dirty="0" smtClean="0">
                <a:solidFill>
                  <a:srgbClr val="0000FF"/>
                </a:solidFill>
              </a:rPr>
              <a:t>q</a:t>
            </a:r>
            <a:r>
              <a:rPr lang="ru-RU" sz="3000" b="1" dirty="0" smtClean="0">
                <a:solidFill>
                  <a:srgbClr val="0000FF"/>
                </a:solidFill>
              </a:rPr>
              <a:t> – знаменатель геометрической прогрессии</a:t>
            </a:r>
            <a:endParaRPr lang="ru-RU" sz="3000" b="1" dirty="0">
              <a:solidFill>
                <a:srgbClr val="0000FF"/>
              </a:solidFill>
            </a:endParaRPr>
          </a:p>
        </p:txBody>
      </p:sp>
      <p:graphicFrame>
        <p:nvGraphicFramePr>
          <p:cNvPr id="63492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3822700" y="3303588"/>
          <a:ext cx="2332038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4" name="Формула" r:id="rId3" imgW="457200" imgH="279360" progId="Equation.3">
                  <p:embed/>
                </p:oleObj>
              </mc:Choice>
              <mc:Fallback>
                <p:oleObj name="Формула" r:id="rId3" imgW="457200" imgH="2793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2700" y="3303588"/>
                        <a:ext cx="2332038" cy="1425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B640A-A27D-4828-AB03-6415FD49B639}" type="datetime1">
              <a:rPr lang="ru-RU"/>
              <a:pPr/>
              <a:t>18.12.2014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115B-793E-4635-B4E3-820AA38B73B6}" type="slidenum">
              <a:rPr lang="ru-RU"/>
              <a:pPr/>
              <a:t>7</a:t>
            </a:fld>
            <a:endParaRPr lang="ru-RU"/>
          </a:p>
        </p:txBody>
      </p:sp>
      <p:sp>
        <p:nvSpPr>
          <p:cNvPr id="63495" name="Rectangle 7" descr="Зеленый мрамор"/>
          <p:cNvSpPr>
            <a:spLocks noChangeArrowheads="1"/>
          </p:cNvSpPr>
          <p:nvPr/>
        </p:nvSpPr>
        <p:spPr bwMode="auto">
          <a:xfrm>
            <a:off x="2627313" y="3284538"/>
            <a:ext cx="4319587" cy="1584325"/>
          </a:xfrm>
          <a:prstGeom prst="rect">
            <a:avLst/>
          </a:prstGeom>
          <a:blipFill dpi="0" rotWithShape="0">
            <a:blip r:embed="rId5" cstate="print">
              <a:alphaModFix amt="12000"/>
            </a:blip>
            <a:srcRect/>
            <a:tile tx="0" ty="0" sx="100000" sy="100000" flip="none" algn="tl"/>
          </a:blip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dirty="0" smtClean="0"/>
              <a:t>Записать формулу </a:t>
            </a:r>
            <a:r>
              <a:rPr lang="en-US" dirty="0" smtClean="0"/>
              <a:t>n-</a:t>
            </a:r>
            <a:r>
              <a:rPr lang="ru-RU" dirty="0" smtClean="0"/>
              <a:t>го члена геометрической прогрессии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57158" y="428604"/>
            <a:ext cx="7620000" cy="1143000"/>
          </a:xfrm>
        </p:spPr>
        <p:txBody>
          <a:bodyPr/>
          <a:lstStyle/>
          <a:p>
            <a:r>
              <a:rPr lang="ru-RU" sz="3200" dirty="0">
                <a:solidFill>
                  <a:srgbClr val="0000FF"/>
                </a:solidFill>
              </a:rPr>
              <a:t>По определению геометрической прогрессии:</a:t>
            </a:r>
          </a:p>
        </p:txBody>
      </p:sp>
      <p:graphicFrame>
        <p:nvGraphicFramePr>
          <p:cNvPr id="92164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258888" y="1628775"/>
          <a:ext cx="2452687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6" name="Формула" r:id="rId3" imgW="622080" imgH="215640" progId="Equation.3">
                  <p:embed/>
                </p:oleObj>
              </mc:Choice>
              <mc:Fallback>
                <p:oleObj name="Формула" r:id="rId3" imgW="62208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628775"/>
                        <a:ext cx="2452687" cy="850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6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57158" y="2500306"/>
          <a:ext cx="77374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7" name="Формула" r:id="rId5" imgW="2145960" imgH="241200" progId="Equation.3">
                  <p:embed/>
                </p:oleObj>
              </mc:Choice>
              <mc:Fallback>
                <p:oleObj name="Формула" r:id="rId5" imgW="2145960" imgH="241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2500306"/>
                        <a:ext cx="7737475" cy="86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8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14282" y="3429000"/>
          <a:ext cx="7951788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8" name="Формула" r:id="rId7" imgW="2209680" imgH="241200" progId="Equation.3">
                  <p:embed/>
                </p:oleObj>
              </mc:Choice>
              <mc:Fallback>
                <p:oleObj name="Формула" r:id="rId7" imgW="2209680" imgH="241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3429000"/>
                        <a:ext cx="7951788" cy="868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70" name="Object 10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1258888" y="4076700"/>
          <a:ext cx="66960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9" name="Формула" r:id="rId9" imgW="1117440" imgH="75960" progId="Equation.3">
                  <p:embed/>
                </p:oleObj>
              </mc:Choice>
              <mc:Fallback>
                <p:oleObj name="Формула" r:id="rId9" imgW="1117440" imgH="7596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4076700"/>
                        <a:ext cx="669607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D371C-04A6-417C-AD77-C031BB687AF3}" type="datetime1">
              <a:rPr lang="ru-RU"/>
              <a:pPr/>
              <a:t>18.12.2014</a:t>
            </a:fld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2442F-C531-4664-B400-265D08BFD854}" type="slidenum">
              <a:rPr lang="ru-RU"/>
              <a:pPr/>
              <a:t>9</a:t>
            </a:fld>
            <a:endParaRPr lang="ru-RU"/>
          </a:p>
        </p:txBody>
      </p:sp>
      <p:graphicFrame>
        <p:nvGraphicFramePr>
          <p:cNvPr id="92172" name="Object 12"/>
          <p:cNvGraphicFramePr>
            <a:graphicFrameLocks noChangeAspect="1"/>
          </p:cNvGraphicFramePr>
          <p:nvPr/>
        </p:nvGraphicFramePr>
        <p:xfrm>
          <a:off x="2051050" y="4724400"/>
          <a:ext cx="29527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0" name="Формула" r:id="rId11" imgW="774360" imgH="241200" progId="Equation.3">
                  <p:embed/>
                </p:oleObj>
              </mc:Choice>
              <mc:Fallback>
                <p:oleObj name="Формула" r:id="rId11" imgW="774360" imgH="241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4724400"/>
                        <a:ext cx="295275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73" name="Text Box 13" descr="Зеленый мрамор"/>
          <p:cNvSpPr txBox="1">
            <a:spLocks noChangeArrowheads="1"/>
          </p:cNvSpPr>
          <p:nvPr/>
        </p:nvSpPr>
        <p:spPr bwMode="auto">
          <a:xfrm>
            <a:off x="5580063" y="4868863"/>
            <a:ext cx="1944687" cy="15541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>
                <a:solidFill>
                  <a:srgbClr val="0000FF"/>
                </a:solidFill>
              </a:rPr>
              <a:t>Формула </a:t>
            </a:r>
            <a:r>
              <a:rPr lang="en-US" sz="3200" dirty="0">
                <a:solidFill>
                  <a:srgbClr val="0000FF"/>
                </a:solidFill>
              </a:rPr>
              <a:t>n</a:t>
            </a:r>
            <a:r>
              <a:rPr lang="ru-RU" sz="3200" dirty="0">
                <a:solidFill>
                  <a:srgbClr val="0000FF"/>
                </a:solidFill>
              </a:rPr>
              <a:t>-го члена</a:t>
            </a:r>
          </a:p>
        </p:txBody>
      </p:sp>
      <p:sp>
        <p:nvSpPr>
          <p:cNvPr id="92174" name="Rectangle 14" descr="Зеленый мрамор"/>
          <p:cNvSpPr>
            <a:spLocks noChangeArrowheads="1"/>
          </p:cNvSpPr>
          <p:nvPr/>
        </p:nvSpPr>
        <p:spPr bwMode="auto">
          <a:xfrm>
            <a:off x="1187450" y="4652963"/>
            <a:ext cx="4319588" cy="1584325"/>
          </a:xfrm>
          <a:prstGeom prst="rect">
            <a:avLst/>
          </a:prstGeom>
          <a:blipFill dpi="0" rotWithShape="0">
            <a:blip r:embed="rId13" cstate="print">
              <a:alphaModFix amt="12000"/>
            </a:blip>
            <a:srcRect/>
            <a:tile tx="0" ty="0" sx="100000" sy="100000" flip="none" algn="tl"/>
          </a:blip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9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3" grpId="0"/>
      <p:bldP spid="92174" grpId="0" animBg="1"/>
      <p:bldP spid="92174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1111</TotalTime>
  <Words>597</Words>
  <Application>Microsoft Office PowerPoint</Application>
  <PresentationFormat>Экран (4:3)</PresentationFormat>
  <Paragraphs>108</Paragraphs>
  <Slides>21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Изящная</vt:lpstr>
      <vt:lpstr>Формула</vt:lpstr>
      <vt:lpstr>                  Закончился 20 век.   Куда стремится человек?   Изучены и космос и моря,    Строенье звезд и вся Земля.   Но математиков зовет   Известный лозунг:   «Прогрессио – движение вперед!».  </vt:lpstr>
      <vt:lpstr>Презентация PowerPoint</vt:lpstr>
      <vt:lpstr>Презентация PowerPoint</vt:lpstr>
      <vt:lpstr>1. Что называется геометрической прогрессией?</vt:lpstr>
      <vt:lpstr>1.Геометрической прогрессией называется</vt:lpstr>
      <vt:lpstr>Что такое знаменатель геометрической прогрессии?</vt:lpstr>
      <vt:lpstr>Презентация PowerPoint</vt:lpstr>
      <vt:lpstr>Записать формулу n-го члена геометрической прогрессии</vt:lpstr>
      <vt:lpstr>По определению геометрической прогрессии:</vt:lpstr>
      <vt:lpstr>Дать формулировку теоремы 1 (свойство геометрической прогрессии)</vt:lpstr>
      <vt:lpstr> </vt:lpstr>
      <vt:lpstr>Дать формулировку теоремы 1 (свойство арифметическойпрогрессии)</vt:lpstr>
      <vt:lpstr>Презентация PowerPoint</vt:lpstr>
      <vt:lpstr>4.Найдите предыдущий и последующий член прогрессии: </vt:lpstr>
      <vt:lpstr>5.Какая из данных последовательностей является геометрической прогрессией: </vt:lpstr>
      <vt:lpstr>Презентация PowerPoint</vt:lpstr>
      <vt:lpstr>Презентация PowerPoint</vt:lpstr>
      <vt:lpstr>Найдите среднее арифметическое и среднее геометрическое чисел:</vt:lpstr>
      <vt:lpstr>Практическая работа в группах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Физика</cp:lastModifiedBy>
  <cp:revision>51</cp:revision>
  <cp:lastPrinted>1601-01-01T00:00:00Z</cp:lastPrinted>
  <dcterms:created xsi:type="dcterms:W3CDTF">1601-01-01T00:00:00Z</dcterms:created>
  <dcterms:modified xsi:type="dcterms:W3CDTF">2014-12-18T05:17:54Z</dcterms:modified>
</cp:coreProperties>
</file>