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259" r:id="rId4"/>
    <p:sldId id="257" r:id="rId5"/>
    <p:sldId id="261" r:id="rId6"/>
    <p:sldId id="263" r:id="rId7"/>
    <p:sldId id="264" r:id="rId8"/>
    <p:sldId id="266" r:id="rId9"/>
    <p:sldId id="260" r:id="rId10"/>
    <p:sldId id="265" r:id="rId11"/>
    <p:sldId id="269" r:id="rId12"/>
    <p:sldId id="271" r:id="rId13"/>
    <p:sldId id="272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F510-D14C-4D30-A06D-73812B790660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44C64D2-3622-4847-9D46-64898A25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F510-D14C-4D30-A06D-73812B790660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64D2-3622-4847-9D46-64898A25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F510-D14C-4D30-A06D-73812B790660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64D2-3622-4847-9D46-64898A25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F510-D14C-4D30-A06D-73812B790660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64D2-3622-4847-9D46-64898A25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F510-D14C-4D30-A06D-73812B790660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4C64D2-3622-4847-9D46-64898A2546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F510-D14C-4D30-A06D-73812B790660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64D2-3622-4847-9D46-64898A25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F510-D14C-4D30-A06D-73812B790660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64D2-3622-4847-9D46-64898A25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F510-D14C-4D30-A06D-73812B790660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64D2-3622-4847-9D46-64898A25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F510-D14C-4D30-A06D-73812B790660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64D2-3622-4847-9D46-64898A25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F510-D14C-4D30-A06D-73812B790660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C64D2-3622-4847-9D46-64898A2546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F510-D14C-4D30-A06D-73812B790660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44C64D2-3622-4847-9D46-64898A25464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2BAF510-D14C-4D30-A06D-73812B790660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44C64D2-3622-4847-9D46-64898A25464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sc.edu.ru/catalog/res/1ebf66d3-4675-46dc-ada4-47355808e0f4/?interface=catalo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64807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Всё что мы слышим,</a:t>
            </a:r>
          </a:p>
          <a:p>
            <a:r>
              <a:rPr lang="ru-RU" sz="2800" b="1" dirty="0"/>
              <a:t>А также и видим</a:t>
            </a:r>
          </a:p>
          <a:p>
            <a:r>
              <a:rPr lang="ru-RU" sz="2800" b="1" dirty="0"/>
              <a:t>Всё, что чутьё повседневно даёт.</a:t>
            </a:r>
          </a:p>
          <a:p>
            <a:r>
              <a:rPr lang="ru-RU" sz="2800" b="1" dirty="0"/>
              <a:t>Вкус нам подскажет,</a:t>
            </a:r>
          </a:p>
          <a:p>
            <a:r>
              <a:rPr lang="ru-RU" sz="2800" b="1" dirty="0"/>
              <a:t>Что - то запах покажет</a:t>
            </a:r>
          </a:p>
          <a:p>
            <a:r>
              <a:rPr lang="ru-RU" sz="2800" b="1" dirty="0"/>
              <a:t>Всё информацией мы назовём.</a:t>
            </a:r>
          </a:p>
          <a:p>
            <a:r>
              <a:rPr lang="ru-RU" sz="2800" b="1" dirty="0"/>
              <a:t>Покажем в виде графика</a:t>
            </a:r>
          </a:p>
          <a:p>
            <a:r>
              <a:rPr lang="ru-RU" sz="2800" b="1" dirty="0"/>
              <a:t>И диаграммы трафика,</a:t>
            </a:r>
          </a:p>
          <a:p>
            <a:r>
              <a:rPr lang="ru-RU" sz="2800" b="1" dirty="0"/>
              <a:t>И буковка за буквою</a:t>
            </a:r>
          </a:p>
          <a:p>
            <a:r>
              <a:rPr lang="ru-RU" sz="2800" b="1" dirty="0"/>
              <a:t>Написано письмо.</a:t>
            </a:r>
          </a:p>
          <a:p>
            <a:r>
              <a:rPr lang="ru-RU" sz="2800" b="1" dirty="0"/>
              <a:t>Озвучено динамиком.</a:t>
            </a:r>
          </a:p>
          <a:p>
            <a:r>
              <a:rPr lang="ru-RU" sz="2800" b="1" dirty="0"/>
              <a:t>С экрана светит баннером</a:t>
            </a:r>
          </a:p>
          <a:p>
            <a:r>
              <a:rPr lang="ru-RU" sz="2800" b="1" dirty="0"/>
              <a:t>По мимике актера</a:t>
            </a:r>
          </a:p>
          <a:p>
            <a:r>
              <a:rPr lang="ru-RU" sz="2800" b="1" dirty="0" smtClean="0"/>
              <a:t>Поймём </a:t>
            </a:r>
            <a:r>
              <a:rPr lang="ru-RU" sz="2800" b="1" dirty="0"/>
              <a:t>мы все слова.</a:t>
            </a:r>
          </a:p>
        </p:txBody>
      </p:sp>
    </p:spTree>
    <p:extLst>
      <p:ext uri="{BB962C8B-B14F-4D97-AF65-F5344CB8AC3E}">
        <p14:creationId xmlns:p14="http://schemas.microsoft.com/office/powerpoint/2010/main" val="37867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45096"/>
            <a:ext cx="2590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data:image/jpeg;base64,/9j/4AAQSkZJRgABAQAAAQABAAD/2wCEAAkGBhQSERUTExQWFRUVFxkYGBgYFxobGBgdGRcaGBgbGxwdHCYeGh4lGhgcHy8hIycpLCwsGB8xNTAqNSYrLCkBCQoKDgwOGg8PGiwkHyQsLCwsLCksLCwpLCwsLCwsLCwsKSksLCksLCwsLCwsLCwsLCwsLCwsLCwsLCwsLCwsLP/AABEIAL0BCgMBIgACEQEDEQH/xAAcAAACAgMBAQAAAAAAAAAAAAAFBgMEAQIHAAj/xABBEAABAwIFAQYDBQYFAwUBAAABAgMRACEEBRIxQVEGEyJhcYEykaFCscHR8AcUFSNS4TNicpLxgqKyFkNTwtIk/8QAGAEAAwEBAAAAAAAAAAAAAAAAAAECAwT/xAAiEQEBAAICAwEAAwEBAAAAAAAAAQIRITEDEhNBImFxUTL/2gAMAwEAAhEDEQA/AO4GtC6KjxjxSkkUAONJJhXtU5ZaOY7MH72nrWf3gb3j03vFqWsRjtKSZE8VVGankGo+qvmZ3M1QlWkmtlZmgWmTSo9jNYiJqq7i1gxtxI9Kn6q+cOqsxTEi4rH8RFjxzSsw4ASdyLTUhxvkfan9S+cM7uYoSJJn0vUTWcIVtP5etK6cZpVbmpRjv+aPqfzhsGLTEyOlau4wDzpbGKHlNeVjUg+dP6F8zEnHg+VSF8daW0PpVep04odac8hXAcOLTMTWzr4SJJ9POga3Qeag1+f1o9x6GBGLBE8etauY0DeaXi751hxRIt8qPoPmY28ck89fpWhzRExNLbLhSAPxqPEuTS+h/OG0YtMTIrwxaetJCMxUmyp8qmVmhA5pfUfI4nFC3nt1rCsYkbmP1z0rn73aO8QbVXe7RyPfrS+8P4ugrzZsbKB963RmKDcKEfr5VzprMPCTYGf0epr37yknxOT5EeU/r3pfej5R0X9/B2g+4rf96TtNzxXP05vp+2B06QPLitlZ2CPj9Paq+xfI9HHbiJI9q8h47kj06e/NJbef2MKE/wBz+F6vYTNgQPFe03/X6FOeWUfM1h8dRXg+OtL/AO/9TUjWYT6dav6J9DGg1tUGDVKBU9UlVzBrUgjypFzDL3Sowoe9vlFP2I23ilzHK0gqVJgcCsvLjtp47omP4F0K+KyQR0H0F6ml4CRBO2/6miCnlKA2AM72I6ADm9QN4dxFyrcjfYCORxe1q5NN9qKsxxKZ8IBiwAn59BVDEP4shR0GxTZIkkkcUy4dwlSpB3AkAmd9rbf2oQhDj7jig4tASspToVA8BgmNjJBN+tGgHYHNMRJASqTAug2ncdNqto7TaUw42tKpOwsfyq2jOloV3T2hLnwhwg6CrdKiBxIgxsY6xRDLnw8hetIQ6hWl1M2BGxFjY8U9DYKvtQ2QJ1C/E/fNTLz1saY1qMfrm9XEsNTAi19MRJ67QR51kZY2pFtKha8887bXpao4U2e0LfKynoDsfkasuZy0VEBwHoCCJ9LVAMgQYiQo7pAEH8amZwbSptcGCDxHHWPOjkcLDOO2uL+wv61dDyj8MGD5fhVdtaDHlfaxibVsG/tIMHcjYffVQl8vK6cdb1H+99QRUH72ubixiDatcSVqGlqO8UbckCfErpAHrxVbJYKp4qtiVkj4lJqv/G2y4WgVK02m3HM/2qTF4sBNwZ9IpWhQdZd4cnfi9/StHO9geIg9Y8+alfxQsLz+vpWEYkJ3JED/AJNQpRxSXALkySIItQ919wbqUPSmBWJCgYvHE/hQ3FFA3IH30rFbA3EEkHxHz3rzZJnwny/CrzmZNiPEJHl8vWqi84TOmTt0ET6UgsN4l5I+KBf1uIPrUn8Vd02EkDc39PvoLi83WCdKSR9PlFUlZotRudP4U9UuB93OMQZGncGbbA715vP3ReRte3ufSgzebuCx0kdfW1zUiMeibo+vJ3o5HAyz2geVJ8P+2/z96ItZ4sESRzx5Qb0tjM0pAkwJsLV4LM7mAJnf6Ubp8OhYPOSreB0NXjiSdzb76R8me1pJ1XTyBY+tWMH2jUsiAmPM1cyT6utZQqWxV6h2QPamUmIojXbj05b2rYtJItel3MlT4Tt6/fR7MnVJTKRMb0sOYFS7qJTN971n5L+LwLmYsnVCEqCjMQSB+I3qorDurVpcQTdMiJNuQZ6zzTC8wqDpWFEiBt1gfMx0oKvGBJBCx4NQXMiLXuLWPNclmm8YzZ9SEpbBUFrkDyTtPkSefemHKMCGm0oHAuY96Q8Dj1OvF0kydgbwBYAegpuVmziB4Ug+R3vt5GnjZKLFHtLl+pUSCEgKUegCgoz7gVaQyouodSAnv0KRJB1KKAAg9LpKTf8A+Pzqo3nBe75Km/FBVp/qAAFh/qiiRxocw+FUnxEupAj7OpC0lXsL+oFOapB+HKVMFRRDiToWlINlpMK2O3I8iKjQ24Abwo7gCQoD6+3nVnCmMW+AICwlflqSS2T7hI+Rqw0+6DpU4JGxtyen65osEqHDd4g/ColUCzain18qs4lDhgJZUrzBgz71slxZ2dMzAsAPWDcip2mXN+95AAI3+lOQN2MqKU6lBKUgSdRFrSZ4ocvMys92gyODG/txQzMO0SnXl4dCwUISdah9sggW8gfnV1LZShSk/EkTYb7mlb+QT+xF1oNIkyTbzJJsABySTFVHiSpbLax3yo75YuEJ4bSZ3/Ek8xUmDznW0gqIS4pCii+wQdJUPMmRPABqPsvlqmA4t0CJKlKF5UYskRJ/vaq/wlzC5ECDqhKQN/Lkk8VZdw3g0i6B9pVp6Rz71M0suEaxEX7uZi8AqgXP0Ee9TOYbV8U7Abz/AGFXMZ+J2AP4MJNhMD9cVXfgAqAAtsYJNFc1bDTSlAmRtcC5gClhrEqJ8aRGmSZHWJA6+tZZcLnLZ7VCtIg9eDH4xND8ewHEeEwvgE/MGrmGxxSvqAYgA3vcRG1TI7StpOpaUiSdkyYB9JM1Kik4g2SobeW9QYpogxF+u8ztTyplt1MkSDeCkhQnm9Cf/TQDgMqUmDYm4PtxQRW71QvudorBwveEbIMG+wNHcT2cUokpMAdE79ORNVMN2c8R1umeBpm3z3/KmAXuFgwYiY8qlYw0kQN+v6+lMiOxkSf3nSDtCamR2J074uDHhhPX3pkRswB1waJZZiYb3Eg8G/v+dWu1GSFm63QtUJ0kRBGpSVD1HhPuaX8M4QqU7/fT1uF1Tblj5S4vwkBccGPUcQazl+ClwkWAJge9ql7J6ipJUCAJiLj1vxO/lR/LuysfbWR6Co1V7dD7JphgA8UbqjkuGDbKUjpvV6u7Gajkyu6rY1MoIpeWkwQRceW46W5pjxXwmlDOMZeO8CEg3JMSdt+m9T5FYBLqjrJShYI6RB3FrSn/AINCMVhFlt1CG0ammyvSSO8CFCNcQAqwkxPoKtOdosMg6FPOLJt4B4ZMCZPyPoetFf2jvHDBp5sDve9UAr/IUEKQR9pJtb3rmmO5ttbrhzzIsXKhNlDjr8/up9Zf7wWA1J2kcxVXKOxDb6UOrEJWJITYyb26UbR2SW3/AIK+8A4XAWPLVEK949aMcMuzuUAMUw6gpd7onu9R8O8Kkkee31rTCYd1M9zDmHdUSQIJTJJIgwR4rgjYk+UlsUpaEkL1tk/1Df04I9CaqoxBCYCRPUAXB6/fS6D2FMPOOmZdULcJAEQPcqP/AFGs5qUJSlZSD9kqmIBkj19KqOvKJiLkiwF/15VdxTEaWVL0KhJN5iTIBTzYXHnRvYR4BTawNCiDCTY9JFp4tW2cZwWmVuJvAsNQEakwDH+oivNZcltK1awgTbVYAQeh6GL9bUO7UEDDvNgKshCjCbJhSZBt780+iKXZzEacQmTZQKL+e3/dFNj2YlBcQqxWiE+R+Ej6mkFoFSgEgknYDeeKYcTjXnFJLwKXEQCFgpJHXbn8akzRgMvJdS4RqCGW0N+DUARq17G3U+a6ayqb/ADci07dBtG1A8sw76mg40UEkQ40VGJAiUKkjYX+/ir+WZ4gq7txstudFC599vrWuKKIsqE7Rf5/qamAkwBWpWLcVIg9K1iC92uJ0JQLySTtMCw3tufpSs5l616o/pUE8xbwjw34Pzr3bXtVGLUyD4Wwkf8AVEnz568VDhM1ZVpK3NOkzYkyfURp3O/lXPnzWuPTCHXwIKDIm23FzPv91CMYlxawsGCEhISLWG1MGAeblSm3dQ0kXkpRPUb8ESNvlVNeHQ46EKUoSBBAJTqVveLeu1TpSn/EnhbWbW2T+VXMP2jdRpCm9aedgfUEW2617O+zS2IgkoJGlUck2HrNqhP8sNq1JKVpkKm1jBBnkEbEUcwGTHOJXh1OtkhSUpkbEGRAI43oF2gzxpDwSUy4kQu+xi5mYJ4OxqDH49SGVLQqFKISk76jItHPJoU/2SKWg4tZLipJTA5PUmZ525p9kPQFJ1BQKTcEGLDk334FUnXXgsISokECRE/ft50IyTPHMM4U/wAtYB0lK06kGDf0pm/iGGcUFNS04pJ1IJ1DeToM7GCIMEUtHsHzhgvJKVAJKCNJP+m/setDOz7obd1pZDhAjxgqRPJjY0S/fHn1ESEI5gCT7kfdW2FHjCRZI6c0b0BXDY5fPhG8JAA8wAKZcmzOYSVR0nmlzDoBPpR7A5UlUbj0ox3s66Nl65QPSrND8lbKWwCZ6HmiFd06cl7UM3Q4WlBswoix/Dyrlua4JdytRKiOTMV1rErhJNc9zrArUk2nc2j6cmsPPNtPFXM82SUng11HttiG8TgcK8CCVqSUkHq2e8H0j1FctzdB1Gx5t6Vd7P4TSSVHYBW9rqItxMJ39KxmWsbGtm66l2ReK2tJ+z9LQKIPZm7hlnW33jSo0qQQFC1wpKiJM9Kp9lAEg3+KPupnW0kiFRHMxXR45vFlndUIPa3DLV3TgWjVbS60oAztcjSfnVsdncLv3KPr90xWf3NqNKAnSSNtqxmmWh0aYJ0EFMKUm/qkg1ev+8o4/Eq8K00mUoSgASSlIFub1zjKmGsXqxClS6HFq0a4Bk+DbYhIgUQ7cF3DYRSg85ClBGhStfxTsojV9etckUvUf1asc7zrTTGOqrZbZbErhsQvW4DKiZsnrceZEVYy4t4kkJeDrYIKhq2md0qF5NuNq5GpwxEmBxetUPFJkEjzFQs/5CGmMSVKASEqVpPAM2+ldIxmTs4tsBxIWODyLbgi4rkb2JeRZqIWBqCkgpNvS1MPZ7tpiVYhGFDTWknSe7MjaZBJiwmq8eUnFTlDGnsa7hzOGcBHQmFf/lX0rz/ebvIIItJQf/ISI53qnjP2jOYcd2/hHA4JEyAhUcg8+01eyLtk/iZP7toTHUzv5wD7Vf8ADqJ/l+okY9CR8YA/1Ax9aspzpvwpCxKudx9N+kCj5bCk3Avvahf8BbcRpcSCAomTuIMiDxub1XrZ0XtK5F2zyPRi1qSorCytxWtMEaXChUwTIKog8z5UEdYI8aQQORyn+1PmNfGIefdF0OeBNp/lpkJ0jrPisftGgreWaQlSjKVkhKgfDI3SQRI96wt54awGyrMe6UTEyIsopULgyCLHbYinPLsaghp4KklRDg0kQoHngyDuPlQLHdjXEoSpoavCpajMgX8KbbEDg9aZOyWQBTXj0EAakjxQpREXkCQDv6CiQHB1SnGFpaglQATJsJ5Jg7C+1Al9lR+5oZ1gJSSQSJm/Xc2tPltWMwytZWl9p15BEoLWqWzuD4YAA8h8was4QWFosNzsZMp9BxP13Ol57ROCb2u7PFgtLbK3UgEJSlBICo3MGQPyoJiMxxoUFusuaRBMtKAgeoiK6g6THQeR/KqbnxQEjmTzvUWRW3L8yzpDzynNGkKTpgD623rTLGkOr7uSCfhPBgXBHM/hRvtbkGl0KToSy4SqwgJXACx76Z6b7UFwraEKlQCo2N0n6H60qZgUsGQQAeY5JnisYYAkgRvVPG48OSpMjV18rb81Hl+KIXBPzqNK2P4dYBvTTlbyTBB2oDhsOFXBv5Uy5awGkg6b1WE5LI6Zef5YqzVPK3dTYVETxVyuyOWqGZthSCDN/X9H0NJ2JykISYn0nyp2xWISAQSJjY8/PelVOJ1koWncWUBbztNZ+SStMHLO1uALbxIulyFAxY2hX1qsziIM7bD5H8iPnTj29yfXoKJlLZgcGFXAA58QpBYdTML2UBJiSkjmPnPUGuaz8bSuwdisQHkoSQQdJv6GKK4rPm8K8lt9KkpX8Lx8SCeUk/YI8xtSV+zrNCjE90tW6FBJBkLFiFA87RXScVgtQMpCwYOk/ret/H/54ZZ9l3Kswdw7wZU0p5ha1KafaSVABR1QsCYid6O5jjFNlKwJTqAWOQFWBgdFR7E9KH/+nmR/hocaPOhSmwfLwkCOsClntp+0hLGrDYWC6PCtzhB5CZ+JXmbDzqt6nKdbob+13tGhwowqDJQdbnkdMJT6wST6iubhUV5aiolRJJJJJNySdyTzWDWVu7tpJqN9c1gC9axWZqTdc7F9oGm2R3hCQEgyd/huPpWexRGIzF3EAQkaz/uMD8a55lWMBToJ9B5b+95p17CZ4GXVBRQkLF9atNxtpMR7U8bzJSs4rpeY4VtaYdSlSeigCPrUeBy5pAhsADiK2YzFtwRqSqRdIIVvbYVQYQUL0JnRpJAPBmIHMV1Wze2Ml6E1gcUh9ru0y0uuYRKtKVJHiSPFcSoT5/2pzxGJS2gqUYAEk1yvFKU/jXHQIhI32BUYueukC25rPyZccLwi/lq7pSAVR0JTA/qURvbiDRTNuzzbjanClZO+lKokgXVtYny3tQTL23GlqKoibEbWPX9RTAMaof4JSVqHwLJ0ETe4ukn3HpWOP9tKG4LK0LYcWhJWQQFImCABcp/zE3n0FX+ymJAS42F6kJhSZEKTfxpUOuxqsvOv3d3W6wpqfDrTJbWTYW9Rsb7VnD5/h+/JH8tZBBBBEz1BFqqahUwMKCbTuVH3JmtXFBUzUKFhUQRFSoakxVpRYpuIvc7Vo3h1QZ+6iJQCIImKwux9aNDZO7W4BTmFekXbAcSOmkmfpNcrS/yRPlxXc1tk6wdiCI6giL+VcZ7Q5KrCvqaO26D/AFJM6T+B8waixSoMcq17A7cUTweLaWPErQrzEpoKKyKWhs5YTNktEBJC5iSlWw/XFNmVZs45ACPD1V99cxy9XiFdL7N45AABPsBNTJqqdNy9MNpB6D7qs1DhFgoSRtA+6pq7HMgxOGC0kHalrGoIUgSLE38gKY8YPCbkeY3pVVhVd6CTZIN/Ws/IrBTzpsnSd0hUSbEahHuJj+9cz7V4NLa9SbayZgWkAT98/Ous49jvEKTeSkgeoun6gUq4NxpbkLAKFWUFC0KGlX0J+Vc+U5bTpzrDY9xopKFHwmU/5SenT8a692L/AGjrxI7tWHWVIEqWkjQPMyRE9L1TwXZ9k4h//wDjQpnu0s2+04hX8wiTAv4Sd5RbmjuCwiMO2QhpLCJkpG54vySavHcTdVczXOC4lTbYIIjUeknb1iubftLyqFNvJTa6FkDndM/UT5V0PAIhBKrKUdR9/wC1qE9q8tOJYcZQYV4VCeYvFqeXPInDjYRU+Cyl57V3LTjmmCrQkqidpgW2q652ecSlxR0gtzqTN7bx6V0z9jOX6cK87y45p9kJH4qNThPa6PK6m3JcTgHUf4jS0eqFJ+8VWr6i0/L1qlmOWNO2cabWmPtISr5SPurX5I93zWm1+abOx+Ml3wu90sxuAUq6i9vaumYr9nGAc/8AYCCeUKUn6TH0qXDfs1wCNmNUcqcWT/5RU/Kn7wQy1ISjxLSfNICR8hQvMu1mHaVBWNQ9z8qLJ7J4YCO7t0K1kfIqiqXaDL8PhsI6ptlpCinSCEJmV+HeJ5n2q7uREstJed9olviEiAohKEcrUTCQr3O3HnVzD5I0lpSHFlC20yk2HeruVHzJUOsgRQTNcv8A5KVtOHvGyHE3H2RM7W2tWyv2gNPtjvUlDoF4EoUeSkiSmehHvWP91t/jxxitatBJAF5uOB6eVb4TFaXNREqjiRHW2304qxlAbfksqSbyUiNQ89NlR5irTuVAAqMjiSPx2qdU9xawmdJciQQJChIEWM7/AFvyKix2UBzdLWuXFpWsA69aSJUqxkTtG6Qb3FUsHgVBQIMDpa89BzVrF4opSW0p1FMEJJsTvpgevtFVvjktf8V05dpWoMkocbupH2HEnZxA2gxxyDRbLcz1WMAzafKl/G5nYOJIaeOmEufCCiJQkgSQZJ6GT0FFMA83igop/lYhsjWixE/1D+pJ4NE/oqZEqgdawt0FQF6Gs5v3Z0YhGmbBY+E7/KiGlJgpIM82itNpa4ZM6uT19DEfrrXJ/wBpaFjGwoQO7Tp8xef+6flXWknSgTY6p4AuaQP2pYll1LZQtJcQspgXOki8n/UB86V6OOc16s1mpC3gRcRXR+yywpMEVzjCGn3sw7EQCTUfq/x1XIkEN/ESBYA8UToX2fXLZtFFK650572p5iD3ao3i1AGkwm5k9aP5gPDS/iLTUZ9qw6btosb0m5vhu7eWALWWkDoozH+7UPYU2Yd2SSf150M7X4LwIeT9jwqH+VZEH2VH+41jlNxpLqiHZfF6sJhyTJUkKWd/EslSyY2Oo+01dW0DuSU6tUH1JA+o+VJfZnEd2h+Hko2JQebGVJvcxAMdKO5fi1KcAUsK2AINrjp0pzPcK48jGDY77WQQkpVpMi3wpVb01D5Gq2agYcrcWZCUTPXmPXiiWQpSGZCgSpxSl3uCtRgEcEJ0iPKhfa8JcW2iQpKP5jqRvCLoT6qWQPatLP47TLzoIyHsul5JDqila5WqACR3huLzFrbGm7I8qbwbIYaB0AkySCoyZMm0/wBhQjsbi9brwsVJA1njUVGUJPITGmeopifWNqfjk1ss7d6TF8dDWheB4NQi/H1qBbmmSRH3Ve06WWMUkrUmCNFjPWJt5QRerQWKp4e8qgeKLzuBt98e1Tt04VibVSz2+YK8OkJggOAqn0IH30dcfI2FAe2OJUcGdKSFFaU/eSR1tU5/+aeM5hCxONgd0i5ggkbxykepqu1kIc0laEgIAlIi8bCeRFW8Lg0pixKt56VHnuOWFNtoMFVjG8THtXI6ArEZKlb4DBKCIJgmE2sZmQSaKMdqncMoN41PeoIs4Pjj3gL94PnWjzow6wyymXXIJ1HaeVcmpEP6pKgFBMkqV8MQIMfZm5jeI605dDsysYxCm++bUlxBs3p3J6GbpI5B2oQhshQUv452Bvvzz5yajytxalFRAabIskJharRqJ+yDREJSBNgDcifzN6q8kTO2pCSzoGmNajH9UpMxxaKmyDOFDQs/EkFIP+XpUXbXxJQoAABSk28wCP8AxNAMuxQSRqUpIkHw/WRzUm641nzbiYdAgiRIkdD6GaqHGtsfzULGlOoqE8RPz2+dc8OdvI1IS4lSTMWBgHkdLUKUpRBlW+9+n41W6WhXO+1r2JPjV4QSQkbXoK86Tatp6Co13vQGlYNZisRTJZwRv7H7qcchzhSJ0okSdIuSATsTF7DpQrKMAy802gKDbqSvWVJPikp03BMgCeJ8rzTJkiO5+LdMzaRIJEGY5n5VF7VHReyGYl1BlCkkAb0xUsdjMSVBUxTPXTh0wy7VMwcAQZEztS46gTNxTBmYOmRxSPmmZrEgGPwqfJdH44JhJB2sfStc4wBdYdQVFOpCgNtwJH1iufZlnb9x3y4PRVVuz61rfJK1E6YBUSbrWlA3/wBVYe7X1TsrTKe8BgEpWE2V0InyV9KYcqxaUOBAEQq1o3nccc0P7XPtB492fE5IcAnTrTyDtJFiPKq+FVqSgq+JK4PWDefnf51HVV26Ll+TJdX3yiQUqIBTAUoCZCjymTseU0I7ZFWGAS0fG+qEE/FqkBR6aUoMz1I6VA12xVgG1KcHetlQ0wdLgJFwLEEGNXEX3kUGa7VrzHE94cNKGhDYCvg1/ESTCSTHS0CPPe3H1/tlJdnTsXhNAcEAFIQCU8/EaPBs+dDuzBT/ADQkyQUyNiLH86MFHStsJ/FGV5VHWzMgqB+YPqDVR/GqTIcTKSLKTv8AI7x6+1EFmD0qhmZIibp+JU9BePpRRBHC4fwJFjYcRx04qkjNgvEOMIIBaSkrJ6quAB0A3PnFLXaHtp3DzLIlAcKVLVyhsmBAOyjBk8Cr2W4PCYt5x1PiVsSFrCuOhBi1L23xB6/tNDapSCIqDG4BDydLiZHuPurzeWJSLKcjp3ij95qNeXLmUPLT/lVC0n5jV8lVf+xJN7QZArCguIlTfJ5R6xx50t5Cdbqn19TF9gPKuvpalJSuDIg2sQbHfyrlWWMJa1SYSjVM9Em8/KufyY6vDbHLYfifAlbqzDuJWQgXlKOSPaEj18qvYVlNtVgkiEjcneT5+u31pXXnBcfLxm092gTYDZI6efvRLDYha4EFKZBUo2J50gdKyWYCEydM3mfTrM1SedbvBTO+9/rXk4mSYMdKpOKSowoQeI2JoAV2rcJQ2LadStjMwBH0NLqhRrtElI7tKCCPEoxxJ0//AFoLVQq1SKyqsCsGmHq1rNeoJpXqya8lM0wOZBm6mTIBKh8JJsJ3EcSOQR77Uz5MoLKdAjwqKgb6dwQnyud+vlNJ2BFwBzXQOzOBSlJMnUbfUTUfqj72VwyUJKRcwJNH6C9nUEAzvRqurHphl2qZg4AiTStnmMStlSUt61EROn4fOd6acwRKDSvj8ASmEpIULyOZqfJs8HMswY8RtHtWMjQgOBxatKUq55i4t6wfamvO3FNhIGkmPFNwd/bjrQZxxpsIdLI1eJOkGUyZExO97efpXJ06OxfGYNp5paW0t6yJ1bKBElO9/Y7g0v4fEA6VbHZQ5BFjbyVx60QwqHUgLQZUbALgaosU7yogwLTzQZ/APuYkLW2YU4CpLY2uBZMgyfrR2S5iWU4khLhsmw3AEkTtai2QsllENOSgE+GBM8kKIv71D2swTLASnDkrU4CkpmVA+guK2w7byAlJCSnTIWk+EpjeT7gg3kU+YOKfOyeGCkOOlWvUrSDYEBO4gAXk0fSyOFH5n86Uuzebraw6NSBDrhDabhSplSlEmREC1uB1o4jNQlI1JJ6kEQk+cma68LNMMpdipGw3n8qBKyNlpayO8HeaifGso4nwk6Rvt8qH4Xt7CnC83pQlRSnSQpZOoj4RwIvE3qpmXa5WIcQjDBxsg3LqNDZTAKlKUTYDgc+9K540TGxU7VdnQjEMLDjilOKiVwdATBsYgC5getLnZF/Dtv8A8xS21EjTCikX6n19KecwzBwpTKklJEpdUEE7K1QmwIIAiP6hegeOyJC2+8XhwtyRJbCk+fwbKOm8AD1rKzncaS8aroqFykQZtvvWAk8Ee4/vQTIcKhhCdLS028QkmJv8IJAPoKJnHJE+IQE6oF1Ra+kXrol3OWNn/FqCK4X2pxjzzyw2hXduOqACQTrVqnTa8/5d66JmfapxxyMOCENkd5rHdlcpJATqEpuALi89KD4bHuLdBxX8jW4lSEgeJSk+HVquogTH3RFZZ5StMJY5w7lr7C/E2tKkBKjaYBuCYkD/AJFEmu0IPxJItuNq6Z2iaW0Wn2EBSwpLSkQSNK9VtKYuFGZmKrZh2QaUtC9ACQteuDB8SoSY+0JtEj4qi4KmRXweGbXhnH9alKC0pCQBFxN/aT5QKplM+EyCDz9PS1OysvAdWO7BaU0UbxF/GSkGFFWkEREe9Q4jJEOgalQ5CUhwD4oMSREXFz7XtSuB+zmPaDBlDgVw4NUdCDBHp+dCad+1nZ12UJTC4KoPwgzFr7G23nSjicsdbMKQoe1vmLUoFWsE1IE+VbowiiJ0mJiYtPrTDXCYJbqwhtJUpWwHzPoIvJq2MgcKlJ1NSkSR3gHyKoB9ia2w0N6FoGpaVSreIEQI5HWmF7ta04AHMIiQD1uY9JvFGxosqyB7hIP+laFfcqoXsKtEpUkpUk+IKgHawj0NHxmGDVYsOJnlKvTrUea/u7jiu6cUETYOolVhAvvHlS2EOBywhCF3Gu4ChAIFpSqfFfcRNwb075MvT4YB2vBHymlfLMOoDSFtuIN9JJgHqL+Exa1OeWZeSEkBFgBGudvWlOaf4esiT4Jj3midDcjRpRF/czHlNEq650572r4pYCTO1L+MQhREqIvaPnTBi29SCmYkb0rnAKO4JmozPBohlAkqCQAT8YAF+Y+lUM7ycPMAMd2hxCw4kDSNRHn9aKDK/CQfre+/O9AM9ydSMQ28grTJTfUd5gjyEQIrK8TprO0n8AQlLSHkkkJCXFg3SBJSAdJMSZMR1obj8hdQQcO8CEKCwT8Vk3KlSYEibDmnALS2CtaglO3i9T7kxFUsFlJJUU2aVdAItCviEfFp5ANqVxGwHG5mU4hpLrYLagRCAQu8pJOxIJvHzrDmUt4kwx/JKeDPdmfPhXJtz1ovjsK83LhkiYAT4uYnSbc7D2qXC9nJYCT8SjqUNrzPHT5UvW2nuKn71oca7uXksjQpUajComFJ6KFrdaizrOlyQErSFEFN72IhSdoV5XBtTPhsOltACUC0AgADncjm96C4rKCorUSNzCl3KZnYeQ4qrLopYr5U+26kqdgrW7ojRuFASObnnib1Izg9GKSlTamyrTs6FIUEJ3UmPFMAGazh8sE6jZAnSjlatMXPS31oqxlgSsG5VYlRM6SZgT0G0C1ElotC85xRWdzCSU/EnSqBJURpVF/DPHlWBjUNL0BZbSUpCSQkolUmwAFxBE/dV3D5aEOLHhSTKjHJUDdM+X1rLmTIUEFSQQg6k+EyYM/UCI9KeqW4rv4IrCnEqKSgEAjWbptJCCJMyCbmPW9LC5fi9B78IKFAiQ4bAkHY3ItybdKMZU0VrWVJCEpVrAFrqEG/oNtr1InDa3Ql3ZJKk8AiJE3hR9bb0a2Nh7iEoAbQZU4shKSIkg+NQMiCE2BHEWNXXH2zDogNtqVC4lSTF4lMg9fWtcTg4WokEyQUGdhAsZ2NjcRvURy7wqAJU2tY1ieiYkdVSBO00+SBk4JLeJK2VSvEJKkaiYmCVTaQJI3IMWqRvtEpTqG1TrEkx4QCJubwRE0aQwgGVCS3r0LAM3tJIsTHWhmKwKS4XA2FynVPiCrjgC233UrLFLeJwWpXfCQqBpAMW54+0dz0jpVYEoXMkKiSCBpvY3G245PwmrbOULJ03KB8IUqIi4ASNwD1narK8AkLKjJJEWSPryaei2HY4eEEgd2Y1iJUCJkibWnaAbdLULz7Jk6/CQJUkX41bGRxPynzpnXAkBo3EmR7XPW1CsVl63kLCld2qRogiYHB60socpOznIX0KSkg+IhIKbiSJ9dpN+h6UExSZdVB8IUQn/SDaPaumpy4OKAcnwbEWkkEeL5kW+lUc27IJSjU0lKEoPQ94ZiTJ3AOw2iouP7D2RWsDJmYHWpimLAk/dTFhuyqlnxFduv4eVWHuy6kfAJjcGJ/Kp1T3Ca9gTvA+X5VVcwhnmacncEpI+hSRtVDE4fckD2oMCwjQCp3+X5U65Ti0wAkyenNLn7uKv4PLCfENupMfWgOs9nv8KeSaKUv9jcOpDJ1K1X6kx70wV149ObLtopNqqLwRq9XqopwHHLleRqB7KCSehERvyCDRivVPrD2Ws17PKeaWmIMADad7kdJ671ewmXKSgA7gUXr1HrN7P2oZ/DlKmbC3r1qw3l6QL79at16notqhy5Pn860fy0H4bDpV6vUaGwpWTT08qnGXWN9/wAoq9XqNQbC38o1ApUQQfK496gXkBSIbUduSaN16l6wbodhMtITC9+Y5tzU6svQREWq1XqehsNOVAWFwet/nXkZRpiDtNpteiVeo0Nhn8IhJSDCTxHz9aynI0SCbkbbwPaiVeo1Buh4yy+9pqQ5eKuV6jQ2HjLb/rrWz2UIVxB8qvV6jQ2FK7PNkgmSRtfaa2eybV9oi0bfjxROvUag3Q0ZMmf+f1xW68pSRfir9eo1Bug+K7MtLMkQeoMH8qor7GIM/j/xTNXqVxlHtQVHZRgJA0JMckTM7z1/tW+H7NtImEC/HHsOKL16nqDdRstBIgAAeVSV6vUy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254" y="4352926"/>
            <a:ext cx="2590800" cy="195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45096"/>
            <a:ext cx="26479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352925"/>
            <a:ext cx="247483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548001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ждали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заветные треугольники бойцы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рады они были весточке от родных и близких! Ждали писем и в тылу, верили в победу. До сих пор во многих семьях хранятся письма военных лет. Они пожелтели от времени, выцветают чернила.</a:t>
            </a:r>
          </a:p>
        </p:txBody>
      </p:sp>
    </p:spTree>
    <p:extLst>
      <p:ext uri="{BB962C8B-B14F-4D97-AF65-F5344CB8AC3E}">
        <p14:creationId xmlns:p14="http://schemas.microsoft.com/office/powerpoint/2010/main" val="7567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buNone/>
            </a:pPr>
            <a:r>
              <a:rPr lang="ru-RU" altLang="ru-RU" i="1" dirty="0"/>
              <a:t>    </a:t>
            </a:r>
            <a:r>
              <a:rPr lang="ru-RU" altLang="ru-RU" sz="4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Помехи</a:t>
            </a:r>
            <a:r>
              <a:rPr lang="ru-RU" altLang="ru-RU" sz="4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>
              <a:buNone/>
            </a:pPr>
            <a:r>
              <a:rPr lang="ru-RU" alt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3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неисправности, мешающие полной и достоверной передаче </a:t>
            </a:r>
            <a:r>
              <a:rPr lang="ru-RU" alt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altLang="ru-RU" sz="4000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r>
              <a:rPr lang="ru-RU" altLang="ru-RU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ru-RU" altLang="ru-RU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alt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altLang="ru-RU" sz="4000" i="1" dirty="0">
                <a:solidFill>
                  <a:schemeClr val="bg1"/>
                </a:solidFill>
                <a:latin typeface="Comic Sans MS" pitchFamily="66" charset="0"/>
              </a:rPr>
              <a:t>– это технические неисправности, мешающие полной и достоверной передаче информации</a:t>
            </a:r>
            <a:r>
              <a:rPr lang="ru-RU" altLang="ru-RU" sz="4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68313" y="2646515"/>
            <a:ext cx="8278812" cy="3263749"/>
            <a:chOff x="468313" y="2646515"/>
            <a:chExt cx="8278812" cy="3263749"/>
          </a:xfrm>
        </p:grpSpPr>
        <p:grpSp>
          <p:nvGrpSpPr>
            <p:cNvPr id="10250" name="Group 6"/>
            <p:cNvGrpSpPr>
              <a:grpSpLocks/>
            </p:cNvGrpSpPr>
            <p:nvPr/>
          </p:nvGrpSpPr>
          <p:grpSpPr bwMode="auto">
            <a:xfrm>
              <a:off x="468313" y="4188620"/>
              <a:ext cx="8278812" cy="1721644"/>
              <a:chOff x="113" y="845"/>
              <a:chExt cx="5530" cy="771"/>
            </a:xfrm>
          </p:grpSpPr>
          <p:sp>
            <p:nvSpPr>
              <p:cNvPr id="26" name="AutoShape 9"/>
              <p:cNvSpPr>
                <a:spLocks noChangeArrowheads="1"/>
              </p:cNvSpPr>
              <p:nvPr/>
            </p:nvSpPr>
            <p:spPr bwMode="auto">
              <a:xfrm>
                <a:off x="1701" y="845"/>
                <a:ext cx="2357" cy="771"/>
              </a:xfrm>
              <a:prstGeom prst="rightArrow">
                <a:avLst>
                  <a:gd name="adj1" fmla="val 50000"/>
                  <a:gd name="adj2" fmla="val 76459"/>
                </a:avLst>
              </a:prstGeom>
              <a:ln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Информационный</a:t>
                </a:r>
                <a:r>
                  <a:rPr lang="ru-RU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</a:t>
                </a:r>
                <a:r>
                  <a:rPr lang="ru-RU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канал</a:t>
                </a:r>
              </a:p>
            </p:txBody>
          </p:sp>
          <p:sp>
            <p:nvSpPr>
              <p:cNvPr id="24" name="AutoShape 7"/>
              <p:cNvSpPr>
                <a:spLocks noChangeArrowheads="1"/>
              </p:cNvSpPr>
              <p:nvPr/>
            </p:nvSpPr>
            <p:spPr bwMode="auto">
              <a:xfrm>
                <a:off x="113" y="935"/>
                <a:ext cx="1493" cy="59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altLang="ru-RU" sz="2000" b="1" dirty="0">
                    <a:latin typeface="Calibri" pitchFamily="34" charset="0"/>
                  </a:rPr>
                  <a:t>Источник</a:t>
                </a:r>
              </a:p>
              <a:p>
                <a:pPr algn="ctr"/>
                <a:r>
                  <a:rPr lang="ru-RU" altLang="ru-RU" sz="2000" b="1" dirty="0">
                    <a:latin typeface="Calibri" pitchFamily="34" charset="0"/>
                  </a:rPr>
                  <a:t>информации</a:t>
                </a:r>
              </a:p>
            </p:txBody>
          </p:sp>
          <p:sp>
            <p:nvSpPr>
              <p:cNvPr id="25" name="AutoShape 8"/>
              <p:cNvSpPr>
                <a:spLocks noChangeArrowheads="1"/>
              </p:cNvSpPr>
              <p:nvPr/>
            </p:nvSpPr>
            <p:spPr bwMode="auto">
              <a:xfrm>
                <a:off x="4150" y="935"/>
                <a:ext cx="1493" cy="59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altLang="ru-RU" sz="2000" b="1" dirty="0">
                    <a:latin typeface="Calibri" pitchFamily="34" charset="0"/>
                  </a:rPr>
                  <a:t>Приемник</a:t>
                </a:r>
              </a:p>
              <a:p>
                <a:pPr algn="ctr"/>
                <a:r>
                  <a:rPr lang="ru-RU" altLang="ru-RU" sz="2000" b="1" dirty="0">
                    <a:latin typeface="Calibri" pitchFamily="34" charset="0"/>
                  </a:rPr>
                  <a:t>информации</a:t>
                </a:r>
              </a:p>
            </p:txBody>
          </p:sp>
        </p:grpSp>
        <p:pic>
          <p:nvPicPr>
            <p:cNvPr id="27" name="Picture 2" descr="C:\Documents and Settings\Елена\Local Settings\Temporary Internet Files\Content.IE5\TV3VPPCE\MC900440407[1]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45664" y="2646515"/>
              <a:ext cx="2430442" cy="20066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3538597" y="3156969"/>
            <a:ext cx="1044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помехи</a:t>
            </a:r>
          </a:p>
        </p:txBody>
      </p:sp>
    </p:spTree>
    <p:extLst>
      <p:ext uri="{BB962C8B-B14F-4D97-AF65-F5344CB8AC3E}">
        <p14:creationId xmlns:p14="http://schemas.microsoft.com/office/powerpoint/2010/main" val="371012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480175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ru-RU" alt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План</a:t>
            </a:r>
          </a:p>
          <a:p>
            <a:pPr marL="609600" indent="-609600" algn="ctr">
              <a:buFontTx/>
              <a:buNone/>
            </a:pPr>
            <a:endParaRPr lang="ru-RU" altLang="ru-RU" dirty="0">
              <a:latin typeface="Comic Sans MS" pitchFamily="66" charset="0"/>
            </a:endParaRPr>
          </a:p>
          <a:p>
            <a:pPr marL="609600" indent="-609600">
              <a:buFontTx/>
              <a:buAutoNum type="arabicPeriod"/>
            </a:pPr>
            <a:r>
              <a:rPr lang="ru-RU" altLang="ru-RU" sz="2800" dirty="0">
                <a:latin typeface="Comic Sans MS" pitchFamily="66" charset="0"/>
              </a:rPr>
              <a:t>Привести пример передачи информации. Назовите источник, приёмник информации, канал связи.</a:t>
            </a:r>
          </a:p>
          <a:p>
            <a:pPr marL="609600" indent="-609600">
              <a:buFontTx/>
              <a:buAutoNum type="arabicPeriod"/>
            </a:pPr>
            <a:endParaRPr lang="ru-RU" altLang="ru-RU" sz="2800" dirty="0">
              <a:latin typeface="Comic Sans MS" pitchFamily="66" charset="0"/>
            </a:endParaRPr>
          </a:p>
          <a:p>
            <a:pPr marL="609600" indent="-609600">
              <a:buFontTx/>
              <a:buAutoNum type="arabicPeriod"/>
            </a:pPr>
            <a:r>
              <a:rPr lang="ru-RU" altLang="ru-RU" sz="2800" dirty="0">
                <a:latin typeface="Comic Sans MS" pitchFamily="66" charset="0"/>
              </a:rPr>
              <a:t>Рассмотреть, какие помехи могут возникнуть на каждом участке схемы </a:t>
            </a:r>
            <a:r>
              <a:rPr lang="ru-RU" altLang="ru-RU" sz="2800" b="1" i="1" dirty="0">
                <a:latin typeface="Comic Sans MS" pitchFamily="66" charset="0"/>
              </a:rPr>
              <a:t>источник - канал связи - приёмник</a:t>
            </a:r>
            <a:r>
              <a:rPr lang="ru-RU" altLang="ru-RU" sz="2800" dirty="0">
                <a:latin typeface="Comic Sans MS" pitchFamily="66" charset="0"/>
              </a:rPr>
              <a:t>.</a:t>
            </a:r>
          </a:p>
          <a:p>
            <a:pPr marL="609600" indent="-609600">
              <a:buFontTx/>
              <a:buAutoNum type="arabicPeriod"/>
            </a:pPr>
            <a:endParaRPr lang="ru-RU" altLang="ru-RU" sz="2800" dirty="0">
              <a:latin typeface="Comic Sans MS" pitchFamily="66" charset="0"/>
            </a:endParaRPr>
          </a:p>
          <a:p>
            <a:pPr marL="609600" indent="-609600">
              <a:buFontTx/>
              <a:buAutoNum type="arabicPeriod"/>
            </a:pPr>
            <a:r>
              <a:rPr lang="ru-RU" altLang="ru-RU" sz="2800" dirty="0">
                <a:latin typeface="Comic Sans MS" pitchFamily="66" charset="0"/>
              </a:rPr>
              <a:t>Привести примеры, как данные помехи могут повлиять на качество передачи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33766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Работа в группах</a:t>
            </a:r>
            <a:r>
              <a:rPr lang="ru-RU" altLang="ru-RU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61658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Группа 1</a:t>
            </a:r>
            <a:endParaRPr lang="ru-RU" altLang="ru-RU" sz="28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dirty="0">
                <a:latin typeface="Comic Sans MS" pitchFamily="66" charset="0"/>
              </a:rPr>
              <a:t>      В течение 3 минут обсудите и назовите помехи, вызванные неисправностью источника информации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800" i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Группа 2</a:t>
            </a:r>
            <a:endParaRPr lang="ru-RU" altLang="ru-RU" sz="28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dirty="0">
                <a:latin typeface="Comic Sans MS" pitchFamily="66" charset="0"/>
              </a:rPr>
              <a:t>      В течение 3 минут обсудите и назовите помехи, вызванные неисправностью приемника информации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800" i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Группа 3</a:t>
            </a:r>
            <a:endParaRPr lang="ru-RU" altLang="ru-RU" sz="28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dirty="0">
                <a:latin typeface="Comic Sans MS" pitchFamily="66" charset="0"/>
              </a:rPr>
              <a:t>      В течение 3 минут обсудите и назовите помехи, вызванные неисправностью канала связи</a:t>
            </a:r>
          </a:p>
        </p:txBody>
      </p:sp>
    </p:spTree>
    <p:extLst>
      <p:ext uri="{BB962C8B-B14F-4D97-AF65-F5344CB8AC3E}">
        <p14:creationId xmlns:p14="http://schemas.microsoft.com/office/powerpoint/2010/main" val="8831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Задание на дом</a:t>
            </a:r>
            <a:r>
              <a:rPr lang="ru-RU" altLang="ru-RU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836295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Comic Sans MS" pitchFamily="66" charset="0"/>
              </a:rPr>
              <a:t>    </a:t>
            </a:r>
          </a:p>
          <a:p>
            <a:pPr algn="ctr">
              <a:buFontTx/>
              <a:buNone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6, р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абочая тетрадь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70,73,75</a:t>
            </a:r>
          </a:p>
          <a:p>
            <a:pPr algn="ctr">
              <a:buFontTx/>
              <a:buNone/>
            </a:pP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Подготовить 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</a:t>
            </a:r>
          </a:p>
          <a:p>
            <a:pPr algn="ctr">
              <a:buFontTx/>
              <a:buNone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когда изобрел телефон, телевизор, компьютер, Интернет».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147248" cy="4571999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7200" b="1" i="1" dirty="0" smtClean="0">
                <a:solidFill>
                  <a:schemeClr val="accent1">
                    <a:lumMod val="50000"/>
                  </a:schemeClr>
                </a:solidFill>
              </a:rPr>
              <a:t>Передача информации</a:t>
            </a:r>
            <a:endParaRPr lang="ru-RU" sz="7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614363"/>
            <a:ext cx="80391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6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05979" y="1340768"/>
            <a:ext cx="6866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процесс передачи информации упрощённо можно представить следующей схемой: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2780928"/>
            <a:ext cx="2520280" cy="864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351" y="2612292"/>
            <a:ext cx="2908300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46120" y="2889810"/>
            <a:ext cx="1507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Источник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информации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49758" y="2889810"/>
            <a:ext cx="1507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Приёмник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информации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822" y="2754437"/>
            <a:ext cx="25415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269" y="3645024"/>
            <a:ext cx="9874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158" y="3667763"/>
            <a:ext cx="9874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79" y="3667763"/>
            <a:ext cx="98742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84263" y="260648"/>
            <a:ext cx="75484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Схема передачи информации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335" y="4205411"/>
            <a:ext cx="25908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6" y="4309248"/>
            <a:ext cx="23717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52" y="4282024"/>
            <a:ext cx="23717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Информационные каналы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0" y="1285875"/>
            <a:ext cx="8607425" cy="11430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Comic Sans MS" pitchFamily="66" charset="0"/>
              </a:rPr>
              <a:t>Информационные каналы  могут быть </a:t>
            </a:r>
            <a:r>
              <a:rPr lang="ru-RU" altLang="ru-RU" b="1" dirty="0">
                <a:solidFill>
                  <a:schemeClr val="bg1"/>
                </a:solidFill>
                <a:latin typeface="Comic Sans MS" pitchFamily="66" charset="0"/>
              </a:rPr>
              <a:t>биологическими</a:t>
            </a:r>
            <a:r>
              <a:rPr lang="ru-RU" altLang="ru-RU" dirty="0">
                <a:solidFill>
                  <a:schemeClr val="bg1"/>
                </a:solidFill>
                <a:latin typeface="Comic Sans MS" pitchFamily="66" charset="0"/>
              </a:rPr>
              <a:t> и </a:t>
            </a:r>
            <a:r>
              <a:rPr lang="ru-RU" altLang="ru-RU" b="1" dirty="0">
                <a:solidFill>
                  <a:schemeClr val="bg1"/>
                </a:solidFill>
                <a:latin typeface="Comic Sans MS" pitchFamily="66" charset="0"/>
              </a:rPr>
              <a:t>техническими</a:t>
            </a:r>
            <a:r>
              <a:rPr lang="ru-RU" altLang="ru-RU" dirty="0">
                <a:solidFill>
                  <a:schemeClr val="bg1"/>
                </a:solidFill>
                <a:latin typeface="Comic Sans MS" pitchFamily="66" charset="0"/>
              </a:rPr>
              <a:t>:</a:t>
            </a:r>
          </a:p>
          <a:p>
            <a:pPr marL="0" indent="0">
              <a:buFontTx/>
              <a:buNone/>
            </a:pPr>
            <a:endParaRPr lang="ru-RU" alt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56811"/>
            <a:ext cx="40005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1617663"/>
            <a:ext cx="3816350" cy="176530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  <a:latin typeface="Comic Sans MS" pitchFamily="66" charset="0"/>
              </a:rPr>
              <a:t>Органы чувств человека выполняют роль </a:t>
            </a:r>
            <a:r>
              <a:rPr lang="ru-RU" altLang="ru-RU" b="1">
                <a:solidFill>
                  <a:srgbClr val="0033CC"/>
                </a:solidFill>
                <a:latin typeface="Comic Sans MS" pitchFamily="66" charset="0"/>
              </a:rPr>
              <a:t>биологических </a:t>
            </a:r>
            <a:r>
              <a:rPr lang="ru-RU" altLang="ru-RU">
                <a:solidFill>
                  <a:srgbClr val="000000"/>
                </a:solidFill>
                <a:latin typeface="Comic Sans MS" pitchFamily="66" charset="0"/>
              </a:rPr>
              <a:t>информационных каналов.</a:t>
            </a:r>
          </a:p>
          <a:p>
            <a:r>
              <a:rPr lang="ru-RU" altLang="ru-RU">
                <a:solidFill>
                  <a:srgbClr val="000000"/>
                </a:solidFill>
                <a:latin typeface="Comic Sans MS" pitchFamily="66" charset="0"/>
              </a:rPr>
              <a:t>Сигналы несут информацию от органов чувств к мозгу.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2968" y="1617663"/>
            <a:ext cx="3816350" cy="176530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b="1">
                <a:solidFill>
                  <a:srgbClr val="0033CC"/>
                </a:solidFill>
                <a:latin typeface="Comic Sans MS" pitchFamily="66" charset="0"/>
              </a:rPr>
              <a:t>Техническими</a:t>
            </a:r>
            <a:r>
              <a:rPr lang="ru-RU" altLang="ru-RU" b="1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altLang="ru-RU">
                <a:solidFill>
                  <a:srgbClr val="000000"/>
                </a:solidFill>
                <a:latin typeface="Comic Sans MS" pitchFamily="66" charset="0"/>
              </a:rPr>
              <a:t>информационными каналами являются телефон, радио, телевидение, компьютерные сети, с помощью которых люди обмениваются информацией.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535087" y="3900435"/>
            <a:ext cx="3214688" cy="2192337"/>
            <a:chOff x="3152" y="2432"/>
            <a:chExt cx="2450" cy="1888"/>
          </a:xfrm>
        </p:grpSpPr>
        <p:pic>
          <p:nvPicPr>
            <p:cNvPr id="12" name="Picture 9" descr="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33" y="2432"/>
              <a:ext cx="1769" cy="13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Picture 11" descr="radio_retro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05" y="3563"/>
              <a:ext cx="923" cy="75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4" name="Picture 12" descr="televizor_samsung_cs15k30mjzx_43_pal_secam_ntsc_50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52" y="3158"/>
              <a:ext cx="1005" cy="10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Picture 13" descr="LG_KP500_01_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33" y="3657"/>
              <a:ext cx="411" cy="4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26305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074" y="260648"/>
            <a:ext cx="8712968" cy="18002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alt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того, чтобы передавать информацию на большие расстояния человек использует различные средства связи, чтобы передавать информацию на большие расстояния человек использует различные средства связи.</a:t>
            </a:r>
            <a:endParaRPr lang="ru-RU" alt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2060848"/>
            <a:ext cx="9144000" cy="479715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Средства 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связи </a:t>
            </a: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– </a:t>
            </a:r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передачи информации на расстояние.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сп</a:t>
            </a:r>
            <a:r>
              <a:rPr lang="ru-RU" altLang="ru-RU" dirty="0" smtClean="0">
                <a:solidFill>
                  <a:schemeClr val="bg1"/>
                </a:solidFill>
                <a:latin typeface="Comic Sans MS" pitchFamily="66" charset="0"/>
              </a:rPr>
              <a:t>особы</a:t>
            </a:r>
          </a:p>
          <a:p>
            <a:pPr>
              <a:buFontTx/>
              <a:buNone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традиционным средствам связи относятся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сигнализация, почта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телеграф, телефон, радио, телевидение, Интернет. 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dirty="0">
                <a:solidFill>
                  <a:schemeClr val="bg1"/>
                </a:solidFill>
                <a:latin typeface="Comic Sans MS" pitchFamily="66" charset="0"/>
              </a:rPr>
              <a:t>расстояние.</a:t>
            </a:r>
          </a:p>
          <a:p>
            <a:pPr>
              <a:buFontTx/>
              <a:buNone/>
            </a:pPr>
            <a:endParaRPr lang="ru-RU" altLang="ru-RU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altLang="ru-RU" sz="2400" dirty="0">
                <a:solidFill>
                  <a:schemeClr val="bg1"/>
                </a:solidFill>
                <a:latin typeface="Comic Sans MS" pitchFamily="66" charset="0"/>
              </a:rPr>
              <a:t>    К традиционным средствам связи относятся сигнализация, почта, телеграф, телефон, радио, телевидение, Интернет. </a:t>
            </a:r>
          </a:p>
        </p:txBody>
      </p:sp>
      <p:pic>
        <p:nvPicPr>
          <p:cNvPr id="5130" name="Picture 13" descr="телефон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876954"/>
            <a:ext cx="14033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8" descr="ine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06194"/>
            <a:ext cx="97313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9" descr="телевизор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93358"/>
            <a:ext cx="136815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4" descr="транзисторный радиоприемн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968020"/>
            <a:ext cx="158432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031" descr="C:\Мои документы\Мои рисунки\еще почтальон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29016"/>
            <a:ext cx="1296144" cy="2057400"/>
          </a:xfrm>
          <a:prstGeom prst="rect">
            <a:avLst/>
          </a:prstGeom>
          <a:noFill/>
          <a:ln w="38100">
            <a:solidFill>
              <a:srgbClr val="F9A8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40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364" y="411057"/>
            <a:ext cx="2571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4724" y="2396341"/>
            <a:ext cx="57606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Во время войны характер </a:t>
            </a:r>
            <a:r>
              <a:rPr lang="ru-RU" sz="2800" dirty="0"/>
              <a:t>боевых действий и обеспечение взаимодействия на поле боя </a:t>
            </a:r>
            <a:r>
              <a:rPr lang="ru-RU" sz="2800" dirty="0" smtClean="0"/>
              <a:t>требовалось чёткое и непрерывное </a:t>
            </a:r>
            <a:r>
              <a:rPr lang="ru-RU" sz="2800" dirty="0"/>
              <a:t>управления войсками. </a:t>
            </a:r>
            <a:r>
              <a:rPr lang="ru-RU" sz="2800" dirty="0" smtClean="0"/>
              <a:t>В </a:t>
            </a:r>
            <a:r>
              <a:rPr lang="ru-RU" sz="2800" dirty="0"/>
              <a:t>артиллерии связь служит для передачи команд управления огнём, приказаний, донесений и сообщений.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364" y="3495675"/>
            <a:ext cx="2571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80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2259" y="384068"/>
            <a:ext cx="4622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виды связи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525" y="1840459"/>
            <a:ext cx="19182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Проводная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связь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5391" y="4256832"/>
            <a:ext cx="1154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Радио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17583" y="2782092"/>
            <a:ext cx="237917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Сигнализация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флажками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21427" y="1792330"/>
            <a:ext cx="17810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Передача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по </a:t>
            </a:r>
            <a:r>
              <a:rPr lang="ru-RU" sz="2800" b="1" dirty="0"/>
              <a:t>цепи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59314" y="4243536"/>
            <a:ext cx="22493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/>
              <a:t>Связь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посыльными</a:t>
            </a:r>
            <a:endParaRPr lang="ru-RU" sz="2800" dirty="0"/>
          </a:p>
        </p:txBody>
      </p:sp>
      <p:sp>
        <p:nvSpPr>
          <p:cNvPr id="12" name="Стрелка влево 11"/>
          <p:cNvSpPr/>
          <p:nvPr/>
        </p:nvSpPr>
        <p:spPr>
          <a:xfrm rot="19962695">
            <a:off x="1131674" y="1530664"/>
            <a:ext cx="1050361" cy="3147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6200000">
            <a:off x="3671585" y="2112015"/>
            <a:ext cx="1050361" cy="3147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2931357">
            <a:off x="6242096" y="1340429"/>
            <a:ext cx="977305" cy="3084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24781">
            <a:off x="5195667" y="1651008"/>
            <a:ext cx="1127125" cy="257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816" y="5323656"/>
            <a:ext cx="2476500" cy="13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11" y="2698123"/>
            <a:ext cx="2113454" cy="132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s://encrypted-tbn3.gstatic.com/images?q=tbn:ANd9GcR2YYDq0-SvZ-PPSqC_36fo_6WvjWueO6JjAfXq0MhPDmodnn1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25" y="368700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6399" flipH="1">
            <a:off x="2269382" y="1684897"/>
            <a:ext cx="1023410" cy="277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8" descr="data:image/jpeg;base64,/9j/4AAQSkZJRgABAQAAAQABAAD/2wCEAAkGBxQSEhUUExMWFhUWGRobGBgYGBwYGhwdGBgaGBcYGBgaHCggGB8lHR0XIjEhJSkrLi4uFx8zODMsNygtLisBCgoKBQUFDgUFDisZExkrKysrKysrKysrKysrKysrKysrKysrKysrKysrKysrKysrKysrKysrKysrKysrKysrK//AABEIAMMBAgMBIgACEQEDEQH/xAAcAAABBQEBAQAAAAAAAAAAAAAEAAIDBQYBBwj/xABAEAABAwIEAwUHAQYEBgMAAAABAAIRAyEEEjFBBVFhBhMicYEykaGxwdHwQgcUI1Ji4RVykvEkM0NTgqIWY5P/xAAUAQEAAAAAAAAAAAAAAAAAAAAA/8QAFBEBAAAAAAAAAAAAAAAAAAAAAP/aAAwDAQACEQMRAD8A9aY83kCfgiA/QwEAyobN1nfREsvoR0v80ErneSheCLgQFF+8BvtOb6BIOLtHmDpFkHCSTbRTFygyWiSCP1blAYmm6fbMXNwZPlB+CC0NTZQipLvK2nv+yrW083h7x8HaI15nVSHAhp/5hDB+kkEeckz8UFi4jTb82KDr1m7MvzDVHTosaDckHQzPoFK2kz+SBvJ92qDjq4PSeoH1UX740ajTWPFHnCkrMpNAzimJ/mIHuuoW4miSHCq0RsHCPUIJDxCiZIeDbkRb3c0NUx1GC7O3K0eIxoOZsu1303GZa47NkQsZ+0nHGnh2U2sa3vic5HJsWBjTRBlu0nbSviKhbTqOpURIa1hykjYuIuVW1OP4hwyvxNUt0jORaIv/ADeRVWAY/PwpgBNxt8eYQWQfVqBjalWoQwRTBJIaP6RMBEYHj+NwxinXqQNsxIvza5CNxWkgW6ImnxLnc7aIPR+xX7Qu/c2hiWxVccrXtgAk6B7Tp6LQ8Jr5a2N8Lj/xO0W/hU7ESvGcI1r6zajJbUD2PiRByuBMRod17Fwyuzv8bJPirtI//FkoLCpXmoIa6Q07cyLypW4rSGvn/LGnqgzV/iQCbtMOiTYjSfP4Kejj26ZiT1EfJAQ6o54nu3D3SfihXVX28BN512Rn72wxb4rjXTcAhAO1z4BNIzc9fdsiG13/APbePd90S1/RPpnogGOIfFm32vbyK42rUdEtAG4P0jVGPcOQ5qNtWCZA9EDG1jb7rjGOJ1McviujEDmAE8vnRyBNomZtfUpMpuG5KlBSNXqEDe7KS73/APV8VxBE+iDAIkDry+aVOg0QWkjoCfkU/JGv5KkFIRuga9nI/BDPGX2iL/miJqAj196ErsaCSZjcoA8ozS0EZrklx25DZIvN7n1TqmPoN1qj6hCnjGHuBUn/AMXfCyCcH8/unABoPzMu+agp4+g64efVrvsin1mtEjOeUD7oIXU6hPtAdAPin0qTwbuB52+SbTxLXE+02BMkaqdpBuL9UHe68vd90xzOnwCkeLb+iDrVst3aGfPzQOc0dPh+QsV+1Sm3uaDov3hE8pboti2s1/sODjYwCJjmQhOM8Jo4mmadYzTHitYtIB8QI03QeC1HalRPqQB52+UqbiwYyo9tNznMzHI5wgubs4jZD08O97ZaDH2QIViRGg5IhgBHtGbQOaD7p7Tp9VY4HCOfeWgcybBBoOx+HFTFUWkC7238iNvRescJcf3jHCAB37Ite9Fv9lk/2a8CpXxOfvHtJaAAQ1pI1vdxg22WpwFfJVxhcQ0d5TNz/wDUAfPRAVjKJLmkCYnbQWkqv4fiu8r16Ty0PpuBYAYzUy0EG+pmfcrFuNYbtcCDoRefJC8UwVGv/wAxoJ2e3w1ByLXi4KA0UI96na4xG8fkrK9ncVUpVMRh8TVksOdtR59pseI5jawyz/mTeM9rqFBrnisKkOjJSLXGNiSb6yEG1omYuli6raTC+o9rGjdxgeQ5rxPjH7RMTUe4Yd5pUptoXkaXO3osxi8dWqnNVrPef63ud7pQe9UO1+Ec7KKpE/qLSG+8q1OIa1udz2BlvGXDLfk4mJK+cKfEajDYyFzH8Uq1WtY5xLGmWsnwtJsYag+kzQaQDqNZG6e2lOmi8T/Z520dgqnd1i52GdqNTTP8zRsOYC91wzmPa17HBzXAFpFwQdCEDKdPp8VI2kNcuymFOLwuiN/wIBu4b/KElPCSBsjUJjjI9v3RZMpOmEy5vYBBC/DuP/VfHQNB98aKE4Fua76jhrBNkVUeSbQPNBuouJOar/pEIHNw1NsltNpOoEXKlabWZG+gCHfgJFq1YDcB0T8LIX/C2iZdUcCLhziUFhUcSAPquFxO8oHDYCm0yGAe8++UVm/NEHS8xpMFMe93JD4qtluSgcRjiBMbfgQHV8VkIDpAgnT4LPcTrd8S+CAALEyPD8ipH13VDckoLFVCGuy6oB8DDKrahfNnAsHJw0zAzIRuI7VUKdMvqhwAkObnmdoA3nQKixQIEEiQPI++LLG9qcUXNbMyCXQRGlr9QgAa0Q9p2II6bR1R/CGANe0bG3qAfgqHD1yQZJ2n3q64c0htjv6+aAmphomJJOn4ERw3Ay3ITqLeYM789F2lUDQSdNlJw101B/EhovAibaRa+yDbdjcOBUe1uZrGUmGxiXOLpB9BKu+HUj3+LEgw+kfEJP8Ay9pVHwvBhtJ1Zz3NbUcJNN0kR4WdGxuOplWHDnVP3ms0ODS7u7uaDmAZ4QCNbb7ygsq3DfFI0kmGw2Cdco0goarhMvjIOUfpHtXnxSPiOSNbQqvJDn0yJiwJnn7lDxChmy0peA4gvAMeAGDlOokwLHSUGRxPAKWKpVMRiKrml1POyJyMptkQW/qBtmm5kLzfiHFzXaxop0qVNlmMpsDR1c46ucfNe01+FUhSqOqsc6k9ji5pJcQMv6L+EGAfNeHFzCwBrItqTJPmfsgia7ROL1A6NvyFxpQTzfW359V1467qMFJrtkE9F4nqvef2S4thwLaXe5qjC8lm7Q50tAB1Ebi114LSo3n86rU8B4g+hUFRjiHM0Plq09IlB9CglML7gczHwJPyTMPiA9jX6ZgHR5iY8lyq8Asvq4x18J+6CfMfwlJQFo3cZ3SQDtqu6T0TW1Cd1xkemy6GoERzKTGrrm7pkH+yCVxhR59lwlczQgY+pHp8NlUY3jLGgwWk7ybf3QvHMRmdltlbPkTzPks9jqdiRDhvlbPy1QW2O4g9zCRffwpjsQXw4Xad9tLgjmqJ9Lu2hzDVZbUDO31YJLVAzGtfau1rmn/qMJyk/wBURl8iEE+J4q6pnFBwGWznubIBggNYNzpfZC8IbVqkmpVcWA+ECG5supJGydxYeBjKUNbmBta0GfhdH8IYAxpHIAD+kfUoOuw0/qI/9vgVg+03iquB2bFupOoXodffSV592kaBXcB/KJOxPikg7+aCnZR7mrldpcTFiHaFThzmnM31bP15rR4/hza9Gns7IHNcPK4PToss/CvYfGwyCJO3m07hBbMxtOpEuDecqzp42nTGZr8zyWtDWm0uMSeiy1Kk1x8VgG53fX1XBXtIGVjTLRtbSf5ig9I4XhGw/wDd+9ZWZ4u6zlwnNLqjBOp5eigr4/K55e6rIfABGR1mS2QNIMrnY/FNfiaTiYJY7TcxpPvW3ZSp1sTWbVa17TRpQHCdHPE39NOSCg4RxENIa6tVY7McwBte+fSwMCR5Ky4w0s7usXZ20XZiZgOablsjXmARBhD9oOx38N37o+pTqOixcS0j9QmJFuqz47J43vBOXIIsXktPh0cd/FOyDaYjihhx7zDim0HM5xmRHiEDovAsQ2marhRJ7sOOQu1y7SNrLbcZ7NYuk3vDQMbik7vAIIIt7URO1lleN4UGKjRGb2wNnblBVuMaFJspjuUX/PeVfcG7NPrFpd4Gf+xH0QVLLmBcq34Rw0OqBjxJNvLqtTjOBU20YpNhwudyeclO7LYMtL3PbAmxPx/3Qcd2cpFv8N7sxt4oLSdwY0VRw7hOIqVjRp03OqD2ho1rRIzOcbARfqtK2e8eGtgWvNriZjYyr7sw1zmVXiGlz4z9KdhPOLoNhwcup0KVOo4PcxsOc2QDHIG6mxOLJIytBLRYyBANvkqVzyR4X5Gzdx1jeJ3OyMwbJgAEN2DtXcyUEneVP52fH7JIkVIskgd0U1Jlp9FA9qkHu2QIO2iE0PumN0UYIQPc4RuhsXicjHOPp57JEql7RVrNad7/AGQUeLouqG7iRM8tVHSw1NgJkF/MiQOcD6qTvMwHTVcfTa79UDdBCeGtc8ONSo4/0uLB79UNj+H0zUkODTESAXE9HCYcjq9cNgMmTqTbzQ+UAQDLvzVAFQwJDSA8uH6QWxlPLUkidk+m+pTbL2wBuNPkrJzQGiQRA15mdl15ABJG1/KJg+iCCjWBEyDZYftTiG96yCCRTgwZuXEwgu1HGnvrOY1xZTaGw1nhEFoO2uqoWC/4EGnw3aAhgptptIa0AvLiPcIRePrtrUHZXHwQ4tO7WC999ysjhnQI1k2j7oyhiMpsT5fMIL7gXCmVBzDWDODeXGSWtG0WWup8Lo0wA2k2wBEtBOk6lVHYzG0n0qlO+cS50jmTlIPwWkq1w2AdgLeiDE4XEd1iGkWy1h7nOg+kFeg0sTlxMgeE0RvdpFQ6D6LzfidRhrVIOuUjltMe5a9mPaastg/w/E6DfxCDP1QbR/Eg1rXT/DJymNWnYjpsj6lImDP9xsstTb4TBLgS12UeXP4x0V1w7EHux4sw/SdfQ+qCyptjQmVh+3XYh+K/iYdzGvJGdjjla6NHBwByu5iIstvSeU41LafFB4g7shWwVRprtaTFne00n+ny6gKwweOL6gY0EAA5zp6Dmt324o5qNLkKhHPVpWOGUOuIJ0PzCAxtTZT1X6IQNuI0XXvkxdBK7M9wZTjM4gX1B5+gkrW4LDCkxtJo8DbEncn2jPUys72VbNR7zHgbHkXE39wPvWoBtERNx5IHsw5cQdgSZO2wgc0Y0kHy+H3UTbeHUac/Vda02+vL5oJu96/BJSCOnxSQGtcJI1I1HKfknfn2UeFwzaYDWzG5cZJO7nO1c47lSHQoInti+qGnoiy4Af2Q1Rwj5296CJzovMAanyF5WL4xxAV3BzbNFm9QD7UbTyVrxXHGs1zWGGH9XODB9JVDU4fkFqjo1ggHXlyQRCvqDun0XR5oOsypq0Z41b7JI3y7E9EKzFgiWOmNWkeJp3BGqC3fzH4FLQYJBNp0/N0Hg8Q1zdRI2lEGtoQb+fxQdxYlwaDbU/dD8RM03QLxCIdXm0XOpQ9RtokQbIPMu01LLiak2gM9f4bfz0Vcwgq07WOLsXVJ0loHkGtAVWywsg626fEJtOkTfYanZG08KbEjw6+0NOo15INB2LpFjqjiS3wt8Ok5rh3zWh4g+WOuRmGo8oWfbjgxsAi1yRsNtNUZ/iLCxxBJgAbgiw1QZ3E4Y0yA05rEk+XJaXgdSKjKdR7QchAOgvGVpKp6GJZWyhoIcL3IuDIKexgeSXWzSAPKEHodPAhn6jMkQCfXRWeAmkSC8uFS7QblpAvHQ2N95VBwvGEU2NqPkOhodoQYMZjvcaq6bjskCo4Nkx5/ZBbHFnp90mYiUM2DfY6cimPqZboJ8cxmJp5HktAIOZsSCOh1sqDivZHIwVMO+rXdPjaYmDu0CAIVnTfq4fBGU6sXm3I3QYDC492ZzXUy0NJaQ4+KW2NlLiXgCRqbwfdqrXtJwqll76lTLXh01MpMEOkuJb/m3HNZvB0HYmp3NJwJLSJ1jWT5AIN1wfh4otDcoNQiajue4HUBWriIE/nkhsJhg1oYXk5Q0ZjuWwJ+HxVhUpsvrB+CCMvEjqNeo1RFAk7fnNDB7coAEkG3nKKNeAAEEuXqkhDWPJJBez9k0BQ1ap2T85iQBpp80DYhUXaGqYDGkjNd0akcvVHY/FhrS5zgxrRJcbf7rAcV7b4Zrpe6qehpub6+KLHaEFvVMWG2yHriRJF0DwjtRRxDsjc1N5lwD4u0XkkWHkURjOIscTmfmg/pEx6iyCJ1O/z6qv45wwVDnALXt/W32iNYOzvVOxHHqbGyCIzZRmM7SbMm/RU2L7VgkhsnyAb8SSfkgmNFzIc05wdC0aeY+yIweMJnU8yOgvPJU/DeOgvIIDAdIlzpJuPET8AjnV6maoXgwDmYIg5DDRqYMk8kFnSxAcJZvuLj4KPEYnIDNoF+d/kqevxNw/SA3lP0bZZnH8WfVJkhonQCMwFhm5xogk4xW7yqH6BwEGOVvoo6dFrjHLedfNOr41lQUgAJHtfS3KFM8A2jS9uiB+BDIcw2BN43A0nyRX+F5yA2qbnexgbNPsqvpMaDLC7NEwRyIv11VnReDBFjrayCH/44+XhoOXLYFw6ax6q0wvCSxmUGHH2pgg9IJCgqvcLgwR9eaGc5xOaTI+KC8wHCqdO+RuYfqBDfSAdE+tgG1HBxtGkO/sqXOY1+KmY8loB2M9b8+YQaXCBjWZXOzif1EG02iALyrqhhadVsiCRzM/PZefNbffXmtJgsU2mykWmSBLhPvBQaSnXFNuWYEkgcuiVQTvqhKOOz3bRMc3GfdtCfUquAJfA6C8eeyArCmJaT5IujA8hdVOBxbHEhrw7LY5SHQY0MellY52hkkwNdNOg5oKPtjiaxpOp4UQX2fzLd2tJsJ3Q37O+zxw81XMcyo+nlvltLpIbBJ0i5XMEyrUxOetOWmDTbFhUcZeHEbENE+a1vDaZDGk6n2r78vRA80ipKbDMF2ot6ahcrAwSNLet7jopAbSbR+FAsPFyYsSL+8fNGCmD0/JshKGVz3gToHD1tZHU7W+KBZG8iurpZ0XEAOO47Qww/jV6bDyzZnf6W3WcxX7UqLJFKhUqEfqeQxuuoFz8F5xwLhD65JaAAPaqP8LZ6H9R8pRmJ4FUbJzNcBrlvG3mQgm7W9tMRjGhrgymwODvADOZuhLzcws3R4m9ru8MvdBs85iZmSZ+C0dDstnguqiDE5Rt1nRTP7KUogC5kSTJ9P7IMZh675JbM62BJHwsrvDcExda5a6DoXuj4Ez8FeYbs9TptIDnEO12+IVzwtppsySTExOsTKCjwHY85HCpVaGmMzWAkgjQhxiD9FNhOz2EpnK/M9w1LzA/0iy0pcIlZ7i3id4b8uscygO7hlLw0mtZAkFoiY5lUOL4gC5zG+J+mmg5koGlxzLUeM2efC1o11EwB5aqbh/CHZzXqO9skxGl5DetoQF1OH+ASJ5393ndZrHYLLIyDflbyWyquzCWu6SdfTZB1sFa7Cd9J9Sg86EtlWmHxQPkduoR1bBtq1HgACLXsJiTccrKgr0n0ievK8eaCza+HCNCD9/oi8KHS0X2Ec1WsdJB2F58xCu6dhciPL4EoCKrtLfnVBF8P5hS4qoJEu29LoJmIE3cEFiKv8q7nKC/fKY/UE9nEWC415QT9EBdO4vKu28ap0mU2tZLwNTYeh3WbZjp9ljr9D+BaHhpfQcZYXUzdw1HUtnl0QOZ2hxDiP+Kosbyhzz8gApsThf3kZTVdUn0EdADKsz+716cNcx4OmmYE7EKrwfBsjxBIg7GPTmgtuHDug1rWltNgAIIi3oj6uO7xwYKZlsDxRABuXATJ2XKpLmEDUj/Y++EuGDO4uggjfYzcx5IAuIYupRYQ4S8yWuGgzwDbmACPUrV4YfdCOyiXwCRv9tgpMHXmOo/ugsqgt+W9FE4SCOalYQ5vrCbUZew6II8NTAe28ZhHuuPmiauJDDG6Dv4iJkaeYlQ0KLq4Lg4NAMExeeQCA7/EncwuoX9wb/3D/pSQV9Th1NjWU6bYa0QB9eUrtHBU2kEiSZFtTIRDL+nT5Iesc0x+QgzuLwxpeIWEkekohhEAgiDoUfjGh2XTqFU4WiGudT1ywRPUn3ICqlPy6JrGe/4p1Z8aaqp7SY9zKRFMTUf4G872J9BKB2IxNRzslN7WsDm5n7gauA5mbW0QnE6DGuzPzupCM2mpNnOy6jon8Ko1Ghs0G5WgAEvkgdBFlaYm4tvcW+BjVANgMHRyg0m0w3+loB9eaLxIblGhgQYEdZ6oF1JoBLW5CYlug62XP3qDlPK32KCLF4VjjaWP57H7qr4jXq02S6TtNN2SZ0kX36q2q1g6x2P5dVXEsMXDIXRcFr4m4MiekoBcJhWtphoYc53kySdXToBKo6zWg5TBZvlky7z3jmrCrxaoM4c10gQRYNnQxHta6lVhtvB36Dl5oIK3seZ+RRuHqOkMfBG4PKJjrKCrVJB5beim4Y4lwPME/Dmgt6eGoPGY0hAiImNPn9l04SgLij5SR9lHSs1/UwPIKGB5eqA4PpjSk0eZ+0LoxsGzaY9J+qCDRy3U9Gg90lrHODdcozROltUBY4qR+po8mj7FQ1+NPcCA9+/TZV9ZxE6yOYv7ignVJP0QF8FrltVjpgB1+XkvSDWDjMXMGPmvLM3LVeodm6WalTe/UtGvkgt8K5sQBcJ9Km1rs4kEyCNvMDmp27bDdcrUoMWEfkwgH4hU8JAGyfgKohoi4aPkoKxB0I9d7p1AhpA0JsLzsgu6DoHXknOcSQJ112QVOq4SJFhyCkBqO2trOnqEBlchr27Tr6qbAMFKnlkQ5xPv/sq/EYeZc45iTYIx9CI5ICDVp9UkPkHVJBSGp1OnOya18x/soKRLjPJO7++nkEDMSGjxbxf5+iqaDznc7+Ye9F4h0iOf59kM4ZAXOtCCDiGJDcpda595sBCGoYZznCo6M36RyGsf3Q9PNUf3jmiP0t3HXlKt2MtrfloUHM58jNk6HAFx9nS206XTw1RVTDSLxy1+CCMgAwT1n81Q+JohwO556R1T2UjFyIIta6bUNpiUAz2gySDmiAB7OxmDfmocTVaGy/8AOSlrOI2VNWx7SSHNPmPjCCs4liwajxGbkdJka+X2VWZOg0RmJp0gc1Nzh0Inohi9xB1yi87oOYWk6ocjG5nGfgJPwRXB7VIEeEeYNpn85I3snhC6sCDPdsc8jSSBAE8pIk8grNlelTqub3VMkiRkptaIcA4eMyXa62QBEANO5Lp+qgzLrKGWbzmM3v5CVFUQTUWl2gP5oB5r0DhvDxQptbbNq4jmR9NFUdiuEtf43CQ24m3in5Ba5+FbsD6f3QD4HCtqFwexrhG4BhQ4/sdhKrf+XldzaT8phWGGhk3KmbVOzj8EGDx/YMAZqNWdfC+2nJw+qn4Z2zoUwKb6bmd2Gtsc0xDSRFuq2VbCyCCTBkbb6qkodlaTHh+UOI0kRHI9YQWDOIU616NVhI1bMG/QojEYmRlAh2/5ooMV2ep1faY0x0v79VT4zggY6KVSpTP9LyR7nID3VLxYke+dAEzGHKATs6PWFTDD4hhB75r2hwzZ23A3II3iUX2fNXGVK1NzQ2i1w/j3ykBxERu6OSDW8BAqSbGImeeoBWhJEXFuirsBhmU2DIIBJJ5mLAnrCLFYfZBHWwrNZ9ITzWBBUdepp5f7IaobRKB/qkmNrW1SQUBOUeeqgNUXJ5GL3k2Gii7zNe8fNC4ziNOkfG5ubZoN+fp6oCGBrQXPMAaybf3VXia3fkAWY0nL16n7KvxHEjUeCSMuwG3nz81NSxYFvtr6IDKTcphFUagIMG4KDZWG9vzdFscNiB0KBzXa3gHTommY1vzSdXaNwmmuDf5TdA182uOv4VFVeDcbb6e5E1Xbm3RUvEuNMpktN3biwA9SgkxDgG3eAOpHvVPRwrazxll02mDCEr44EGq5pLAYBaJBPIOcIJ8pWk7KPr4klrKApMDSc7w4gmQA0Gwk9NEENLsdmPifpcQJHkheK8BFOk8sB9k2En0hepU8OGiAI++6HxOEL9uswg8Y4NiWUjULpl1MtDbiS4gODo0tKmoVC9ziQIAa0CZgNaGtFxe0XXpJ7G0HVnVXtzEkHLowETeAbzyNlZ1uz2GqNyvotj+kZCPItQeUYmBAcetvJF1uz1dtNtXLmplodLb66NLdVvG9k6VN/hDXUv1Ne3O63s5XkyANxuo+PYqrTpudSpgwBABg3tmiP08kGO4N2qfh2imWB7RrmGV/wsPXotFge2+GfZ4fS5SMw94WIxGAxINSq8tdUa7NEZy7mbfJR8XxJrEFlBtMNBJflyA2325oPWcFxChVE06rHdJAN+huie7/ACF4VUxIJHdg2Fy46ncxsrHA9psRQ9mo4dA6R/pKD2ju/RPpzN7+i864T+0qrMVWU3j/AEH33Cmw3a2nUrB7i6nLpAN2gcpFkHoZqbGVUYmne++ipatcF8sqte4mQ5r519VPxrBVHHM7Vw8MTbSZ5ILHA8G785TIZ+pw+Q6/JX+Lw4psFOk0NptEBosOp6nqqF/e08PSBd4Dy1LtZJ3UHF6LpYWvdLxPlp/dBo8HULqIy/ps6OmhKko3kSsHhC+m/M7OBN4t7wVq+LY7uWNq0yCH2v5TaIQWFVwm35CY51wsz/8AIqk+y0CDsesb+StOD4/vmkuABB20+JQHuaZ/sEk4EpIMFiMZVdYDINiPa9+yEZgmySQSeZ3PX1WlGBJtc7GdFNQ4SBaUGep4ADRsWj08lP8A4VTJBLRpqFfswQF49VIKI+2+6ChbwdrbgROxMj1TDwTNJt+cloxRClNK2iDz7tI5uEaCc2Z3sjaW8ybBUeH4/Wfla2o5hEyQ3vA7doyAAjlK9aqcPZUgPY1wFxmEweYlTU+HsbGVrR/lAb8kHmXD8BxPFQD/AAWal5AaY6CST5K7wP7OaLX561R1aTJDrTzLoufet13AiZ+C5kaEFPhezGGa9jhT9gyySXZRyAcYA9FdimAIgR5RHuTmtGyeD6+ZQKnQtY25aj3FO7g9PknNiNU606wgYKJ/Pn0Tg2NV0EDdcInXRBDVCrsSy/5yVjUYdrboKvm38pQZDiWFcaxge1EH0v8AFY7tTma/uiCMoDnDmTpPkF6TjCYmLcufqsH2wpueKdYRaWO582ZvK4nqgyL2Fpke4/l1DWddGROuspjaIlAJdTBxEQVP3Gq6Kenl+AICnUHg7nedDC9B7KOquwgcc7w8kGTmjKR4b6R9VlMO4uY20uZE/wCm4W3/AGS44FtfDlwmWvaPe18e5qC4xWDqfu1MQTDjbkItZSnCudWpeE5Q1ok6bk+VyfcripUg6pPxLtvfsUGcxuFqgljgXeKQddiNU3j/AHj8PkNMgUjNuQGvmrl+KcPz6p1LiDT4XCJBHQoMrjuGvim9oLmuYII9UVwCkWtdmBF0c3DVKQy03SWyWNOj26lnQ8vNOo8RZVaHjTcHWdx0QEjElJRfurzeDe/vSQJgTy0ZUkkCa1dB8M7ykkg60J7EkkDwbKQ6ev1SSQIi6iGnqkkglptClXEkD2tXQkkgaUmuuQkkgnY0EHy+yDrHxRskkgq8awaRaFk8bSDu9YRLS0kjqL/NdSQeaUqhOp/IRLWDSNkkkD64jRSYZok22SSQXXBKYc5wI+m/RbHgHBaLD3rWQ8OIDg53u1SSQXeMrOkX5fJS4XEOkX3SSQEHQoWo0GxXUkDuGV3GQT7Mx0WO4RVcKNZwJkPfB/8AKUkkF+OKVf5z7h9kkkk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0" descr="data:image/jpeg;base64,/9j/4AAQSkZJRgABAQAAAQABAAD/2wCEAAkGBxQSEhUUExMWFhUWGRobGBgYGBwYGhwdGBgaGBcYGBgaHCggGB8lHR0XIjEhJSkrLi4uFx8zODMsNygtLisBCgoKBQUFDgUFDisZExkrKysrKysrKysrKysrKysrKysrKysrKysrKysrKysrKysrKysrKysrKysrKysrKysrK//AABEIAMMBAgMBIgACEQEDEQH/xAAcAAABBQEBAQAAAAAAAAAAAAAEAAIDBQYBBwj/xABAEAABAwIEAwUHAQYEBgMAAAABAAIRAyEEEjFBBVFhBhMicYEykaGxwdHwQgcUI1Ji4RVykvEkM0NTgqIWY5P/xAAUAQEAAAAAAAAAAAAAAAAAAAAA/8QAFBEBAAAAAAAAAAAAAAAAAAAAAP/aAAwDAQACEQMRAD8A9aY83kCfgiA/QwEAyobN1nfREsvoR0v80ErneSheCLgQFF+8BvtOb6BIOLtHmDpFkHCSTbRTFygyWiSCP1blAYmm6fbMXNwZPlB+CC0NTZQipLvK2nv+yrW083h7x8HaI15nVSHAhp/5hDB+kkEeckz8UFi4jTb82KDr1m7MvzDVHTosaDckHQzPoFK2kz+SBvJ92qDjq4PSeoH1UX740ajTWPFHnCkrMpNAzimJ/mIHuuoW4miSHCq0RsHCPUIJDxCiZIeDbkRb3c0NUx1GC7O3K0eIxoOZsu1303GZa47NkQsZ+0nHGnh2U2sa3vic5HJsWBjTRBlu0nbSviKhbTqOpURIa1hykjYuIuVW1OP4hwyvxNUt0jORaIv/ADeRVWAY/PwpgBNxt8eYQWQfVqBjalWoQwRTBJIaP6RMBEYHj+NwxinXqQNsxIvza5CNxWkgW6ImnxLnc7aIPR+xX7Qu/c2hiWxVccrXtgAk6B7Tp6LQ8Jr5a2N8Lj/xO0W/hU7ESvGcI1r6zajJbUD2PiRByuBMRod17Fwyuzv8bJPirtI//FkoLCpXmoIa6Q07cyLypW4rSGvn/LGnqgzV/iQCbtMOiTYjSfP4Kejj26ZiT1EfJAQ6o54nu3D3SfihXVX28BN512Rn72wxb4rjXTcAhAO1z4BNIzc9fdsiG13/APbePd90S1/RPpnogGOIfFm32vbyK42rUdEtAG4P0jVGPcOQ5qNtWCZA9EDG1jb7rjGOJ1McviujEDmAE8vnRyBNomZtfUpMpuG5KlBSNXqEDe7KS73/APV8VxBE+iDAIkDry+aVOg0QWkjoCfkU/JGv5KkFIRuga9nI/BDPGX2iL/miJqAj196ErsaCSZjcoA8ozS0EZrklx25DZIvN7n1TqmPoN1qj6hCnjGHuBUn/AMXfCyCcH8/unABoPzMu+agp4+g64efVrvsin1mtEjOeUD7oIXU6hPtAdAPin0qTwbuB52+SbTxLXE+02BMkaqdpBuL9UHe68vd90xzOnwCkeLb+iDrVst3aGfPzQOc0dPh+QsV+1Sm3uaDov3hE8pboti2s1/sODjYwCJjmQhOM8Jo4mmadYzTHitYtIB8QI03QeC1HalRPqQB52+UqbiwYyo9tNznMzHI5wgubs4jZD08O97ZaDH2QIViRGg5IhgBHtGbQOaD7p7Tp9VY4HCOfeWgcybBBoOx+HFTFUWkC7238iNvRescJcf3jHCAB37Ite9Fv9lk/2a8CpXxOfvHtJaAAQ1pI1vdxg22WpwFfJVxhcQ0d5TNz/wDUAfPRAVjKJLmkCYnbQWkqv4fiu8r16Ty0PpuBYAYzUy0EG+pmfcrFuNYbtcCDoRefJC8UwVGv/wAxoJ2e3w1ByLXi4KA0UI96na4xG8fkrK9ncVUpVMRh8TVksOdtR59pseI5jawyz/mTeM9rqFBrnisKkOjJSLXGNiSb6yEG1omYuli6raTC+o9rGjdxgeQ5rxPjH7RMTUe4Yd5pUptoXkaXO3osxi8dWqnNVrPef63ud7pQe9UO1+Ec7KKpE/qLSG+8q1OIa1udz2BlvGXDLfk4mJK+cKfEajDYyFzH8Uq1WtY5xLGmWsnwtJsYag+kzQaQDqNZG6e2lOmi8T/Z520dgqnd1i52GdqNTTP8zRsOYC91wzmPa17HBzXAFpFwQdCEDKdPp8VI2kNcuymFOLwuiN/wIBu4b/KElPCSBsjUJjjI9v3RZMpOmEy5vYBBC/DuP/VfHQNB98aKE4Fua76jhrBNkVUeSbQPNBuouJOar/pEIHNw1NsltNpOoEXKlabWZG+gCHfgJFq1YDcB0T8LIX/C2iZdUcCLhziUFhUcSAPquFxO8oHDYCm0yGAe8++UVm/NEHS8xpMFMe93JD4qtluSgcRjiBMbfgQHV8VkIDpAgnT4LPcTrd8S+CAALEyPD8ipH13VDckoLFVCGuy6oB8DDKrahfNnAsHJw0zAzIRuI7VUKdMvqhwAkObnmdoA3nQKixQIEEiQPI++LLG9qcUXNbMyCXQRGlr9QgAa0Q9p2II6bR1R/CGANe0bG3qAfgqHD1yQZJ2n3q64c0htjv6+aAmphomJJOn4ERw3Ay3ITqLeYM789F2lUDQSdNlJw101B/EhovAibaRa+yDbdjcOBUe1uZrGUmGxiXOLpB9BKu+HUj3+LEgw+kfEJP8Ay9pVHwvBhtJ1Zz3NbUcJNN0kR4WdGxuOplWHDnVP3ms0ODS7u7uaDmAZ4QCNbb7ygsq3DfFI0kmGw2Cdco0goarhMvjIOUfpHtXnxSPiOSNbQqvJDn0yJiwJnn7lDxChmy0peA4gvAMeAGDlOokwLHSUGRxPAKWKpVMRiKrml1POyJyMptkQW/qBtmm5kLzfiHFzXaxop0qVNlmMpsDR1c46ucfNe01+FUhSqOqsc6k9ji5pJcQMv6L+EGAfNeHFzCwBrItqTJPmfsgia7ROL1A6NvyFxpQTzfW359V1467qMFJrtkE9F4nqvef2S4thwLaXe5qjC8lm7Q50tAB1Ebi114LSo3n86rU8B4g+hUFRjiHM0Plq09IlB9CglML7gczHwJPyTMPiA9jX6ZgHR5iY8lyq8Asvq4x18J+6CfMfwlJQFo3cZ3SQDtqu6T0TW1Cd1xkemy6GoERzKTGrrm7pkH+yCVxhR59lwlczQgY+pHp8NlUY3jLGgwWk7ybf3QvHMRmdltlbPkTzPks9jqdiRDhvlbPy1QW2O4g9zCRffwpjsQXw4Xad9tLgjmqJ9Lu2hzDVZbUDO31YJLVAzGtfau1rmn/qMJyk/wBURl8iEE+J4q6pnFBwGWznubIBggNYNzpfZC8IbVqkmpVcWA+ECG5supJGydxYeBjKUNbmBta0GfhdH8IYAxpHIAD+kfUoOuw0/qI/9vgVg+03iquB2bFupOoXodffSV592kaBXcB/KJOxPikg7+aCnZR7mrldpcTFiHaFThzmnM31bP15rR4/hza9Gns7IHNcPK4PToss/CvYfGwyCJO3m07hBbMxtOpEuDecqzp42nTGZr8zyWtDWm0uMSeiy1Kk1x8VgG53fX1XBXtIGVjTLRtbSf5ig9I4XhGw/wDd+9ZWZ4u6zlwnNLqjBOp5eigr4/K55e6rIfABGR1mS2QNIMrnY/FNfiaTiYJY7TcxpPvW3ZSp1sTWbVa17TRpQHCdHPE39NOSCg4RxENIa6tVY7McwBte+fSwMCR5Ky4w0s7usXZ20XZiZgOablsjXmARBhD9oOx38N37o+pTqOixcS0j9QmJFuqz47J43vBOXIIsXktPh0cd/FOyDaYjihhx7zDim0HM5xmRHiEDovAsQ2marhRJ7sOOQu1y7SNrLbcZ7NYuk3vDQMbik7vAIIIt7URO1lleN4UGKjRGb2wNnblBVuMaFJspjuUX/PeVfcG7NPrFpd4Gf+xH0QVLLmBcq34Rw0OqBjxJNvLqtTjOBU20YpNhwudyeclO7LYMtL3PbAmxPx/3Qcd2cpFv8N7sxt4oLSdwY0VRw7hOIqVjRp03OqD2ho1rRIzOcbARfqtK2e8eGtgWvNriZjYyr7sw1zmVXiGlz4z9KdhPOLoNhwcup0KVOo4PcxsOc2QDHIG6mxOLJIytBLRYyBANvkqVzyR4X5Gzdx1jeJ3OyMwbJgAEN2DtXcyUEneVP52fH7JIkVIskgd0U1Jlp9FA9qkHu2QIO2iE0PumN0UYIQPc4RuhsXicjHOPp57JEql7RVrNad7/AGQUeLouqG7iRM8tVHSw1NgJkF/MiQOcD6qTvMwHTVcfTa79UDdBCeGtc8ONSo4/0uLB79UNj+H0zUkODTESAXE9HCYcjq9cNgMmTqTbzQ+UAQDLvzVAFQwJDSA8uH6QWxlPLUkidk+m+pTbL2wBuNPkrJzQGiQRA15mdl15ABJG1/KJg+iCCjWBEyDZYftTiG96yCCRTgwZuXEwgu1HGnvrOY1xZTaGw1nhEFoO2uqoWC/4EGnw3aAhgptptIa0AvLiPcIRePrtrUHZXHwQ4tO7WC999ysjhnQI1k2j7oyhiMpsT5fMIL7gXCmVBzDWDODeXGSWtG0WWup8Lo0wA2k2wBEtBOk6lVHYzG0n0qlO+cS50jmTlIPwWkq1w2AdgLeiDE4XEd1iGkWy1h7nOg+kFeg0sTlxMgeE0RvdpFQ6D6LzfidRhrVIOuUjltMe5a9mPaastg/w/E6DfxCDP1QbR/Eg1rXT/DJymNWnYjpsj6lImDP9xsstTb4TBLgS12UeXP4x0V1w7EHux4sw/SdfQ+qCyptjQmVh+3XYh+K/iYdzGvJGdjjla6NHBwByu5iIstvSeU41LafFB4g7shWwVRprtaTFne00n+ny6gKwweOL6gY0EAA5zp6Dmt324o5qNLkKhHPVpWOGUOuIJ0PzCAxtTZT1X6IQNuI0XXvkxdBK7M9wZTjM4gX1B5+gkrW4LDCkxtJo8DbEncn2jPUys72VbNR7zHgbHkXE39wPvWoBtERNx5IHsw5cQdgSZO2wgc0Y0kHy+H3UTbeHUac/Vda02+vL5oJu96/BJSCOnxSQGtcJI1I1HKfknfn2UeFwzaYDWzG5cZJO7nO1c47lSHQoInti+qGnoiy4Af2Q1Rwj5296CJzovMAanyF5WL4xxAV3BzbNFm9QD7UbTyVrxXHGs1zWGGH9XODB9JVDU4fkFqjo1ggHXlyQRCvqDun0XR5oOsypq0Z41b7JI3y7E9EKzFgiWOmNWkeJp3BGqC3fzH4FLQYJBNp0/N0Hg8Q1zdRI2lEGtoQb+fxQdxYlwaDbU/dD8RM03QLxCIdXm0XOpQ9RtokQbIPMu01LLiak2gM9f4bfz0Vcwgq07WOLsXVJ0loHkGtAVWywsg626fEJtOkTfYanZG08KbEjw6+0NOo15INB2LpFjqjiS3wt8Ok5rh3zWh4g+WOuRmGo8oWfbjgxsAi1yRsNtNUZ/iLCxxBJgAbgiw1QZ3E4Y0yA05rEk+XJaXgdSKjKdR7QchAOgvGVpKp6GJZWyhoIcL3IuDIKexgeSXWzSAPKEHodPAhn6jMkQCfXRWeAmkSC8uFS7QblpAvHQ2N95VBwvGEU2NqPkOhodoQYMZjvcaq6bjskCo4Nkx5/ZBbHFnp90mYiUM2DfY6cimPqZboJ8cxmJp5HktAIOZsSCOh1sqDivZHIwVMO+rXdPjaYmDu0CAIVnTfq4fBGU6sXm3I3QYDC492ZzXUy0NJaQ4+KW2NlLiXgCRqbwfdqrXtJwqll76lTLXh01MpMEOkuJb/m3HNZvB0HYmp3NJwJLSJ1jWT5AIN1wfh4otDcoNQiajue4HUBWriIE/nkhsJhg1oYXk5Q0ZjuWwJ+HxVhUpsvrB+CCMvEjqNeo1RFAk7fnNDB7coAEkG3nKKNeAAEEuXqkhDWPJJBez9k0BQ1ap2T85iQBpp80DYhUXaGqYDGkjNd0akcvVHY/FhrS5zgxrRJcbf7rAcV7b4Zrpe6qehpub6+KLHaEFvVMWG2yHriRJF0DwjtRRxDsjc1N5lwD4u0XkkWHkURjOIscTmfmg/pEx6iyCJ1O/z6qv45wwVDnALXt/W32iNYOzvVOxHHqbGyCIzZRmM7SbMm/RU2L7VgkhsnyAb8SSfkgmNFzIc05wdC0aeY+yIweMJnU8yOgvPJU/DeOgvIIDAdIlzpJuPET8AjnV6maoXgwDmYIg5DDRqYMk8kFnSxAcJZvuLj4KPEYnIDNoF+d/kqevxNw/SA3lP0bZZnH8WfVJkhonQCMwFhm5xogk4xW7yqH6BwEGOVvoo6dFrjHLedfNOr41lQUgAJHtfS3KFM8A2jS9uiB+BDIcw2BN43A0nyRX+F5yA2qbnexgbNPsqvpMaDLC7NEwRyIv11VnReDBFjrayCH/44+XhoOXLYFw6ax6q0wvCSxmUGHH2pgg9IJCgqvcLgwR9eaGc5xOaTI+KC8wHCqdO+RuYfqBDfSAdE+tgG1HBxtGkO/sqXOY1+KmY8loB2M9b8+YQaXCBjWZXOzif1EG02iALyrqhhadVsiCRzM/PZefNbffXmtJgsU2mykWmSBLhPvBQaSnXFNuWYEkgcuiVQTvqhKOOz3bRMc3GfdtCfUquAJfA6C8eeyArCmJaT5IujA8hdVOBxbHEhrw7LY5SHQY0MellY52hkkwNdNOg5oKPtjiaxpOp4UQX2fzLd2tJsJ3Q37O+zxw81XMcyo+nlvltLpIbBJ0i5XMEyrUxOetOWmDTbFhUcZeHEbENE+a1vDaZDGk6n2r78vRA80ipKbDMF2ot6ahcrAwSNLet7jopAbSbR+FAsPFyYsSL+8fNGCmD0/JshKGVz3gToHD1tZHU7W+KBZG8iurpZ0XEAOO47Qww/jV6bDyzZnf6W3WcxX7UqLJFKhUqEfqeQxuuoFz8F5xwLhD65JaAAPaqP8LZ6H9R8pRmJ4FUbJzNcBrlvG3mQgm7W9tMRjGhrgymwODvADOZuhLzcws3R4m9ru8MvdBs85iZmSZ+C0dDstnguqiDE5Rt1nRTP7KUogC5kSTJ9P7IMZh675JbM62BJHwsrvDcExda5a6DoXuj4Ez8FeYbs9TptIDnEO12+IVzwtppsySTExOsTKCjwHY85HCpVaGmMzWAkgjQhxiD9FNhOz2EpnK/M9w1LzA/0iy0pcIlZ7i3id4b8uscygO7hlLw0mtZAkFoiY5lUOL4gC5zG+J+mmg5koGlxzLUeM2efC1o11EwB5aqbh/CHZzXqO9skxGl5DetoQF1OH+ASJ5393ndZrHYLLIyDflbyWyquzCWu6SdfTZB1sFa7Cd9J9Sg86EtlWmHxQPkduoR1bBtq1HgACLXsJiTccrKgr0n0ievK8eaCza+HCNCD9/oi8KHS0X2Ec1WsdJB2F58xCu6dhciPL4EoCKrtLfnVBF8P5hS4qoJEu29LoJmIE3cEFiKv8q7nKC/fKY/UE9nEWC415QT9EBdO4vKu28ap0mU2tZLwNTYeh3WbZjp9ljr9D+BaHhpfQcZYXUzdw1HUtnl0QOZ2hxDiP+Kosbyhzz8gApsThf3kZTVdUn0EdADKsz+716cNcx4OmmYE7EKrwfBsjxBIg7GPTmgtuHDug1rWltNgAIIi3oj6uO7xwYKZlsDxRABuXATJ2XKpLmEDUj/Y++EuGDO4uggjfYzcx5IAuIYupRYQ4S8yWuGgzwDbmACPUrV4YfdCOyiXwCRv9tgpMHXmOo/ugsqgt+W9FE4SCOalYQ5vrCbUZew6II8NTAe28ZhHuuPmiauJDDG6Dv4iJkaeYlQ0KLq4Lg4NAMExeeQCA7/EncwuoX9wb/3D/pSQV9Th1NjWU6bYa0QB9eUrtHBU2kEiSZFtTIRDL+nT5Iesc0x+QgzuLwxpeIWEkekohhEAgiDoUfjGh2XTqFU4WiGudT1ywRPUn3ICqlPy6JrGe/4p1Z8aaqp7SY9zKRFMTUf4G872J9BKB2IxNRzslN7WsDm5n7gauA5mbW0QnE6DGuzPzupCM2mpNnOy6jon8Ko1Ghs0G5WgAEvkgdBFlaYm4tvcW+BjVANgMHRyg0m0w3+loB9eaLxIblGhgQYEdZ6oF1JoBLW5CYlug62XP3qDlPK32KCLF4VjjaWP57H7qr4jXq02S6TtNN2SZ0kX36q2q1g6x2P5dVXEsMXDIXRcFr4m4MiekoBcJhWtphoYc53kySdXToBKo6zWg5TBZvlky7z3jmrCrxaoM4c10gQRYNnQxHta6lVhtvB36Dl5oIK3seZ+RRuHqOkMfBG4PKJjrKCrVJB5beim4Y4lwPME/Dmgt6eGoPGY0hAiImNPn9l04SgLij5SR9lHSs1/UwPIKGB5eqA4PpjSk0eZ+0LoxsGzaY9J+qCDRy3U9Gg90lrHODdcozROltUBY4qR+po8mj7FQ1+NPcCA9+/TZV9ZxE6yOYv7ignVJP0QF8FrltVjpgB1+XkvSDWDjMXMGPmvLM3LVeodm6WalTe/UtGvkgt8K5sQBcJ9Km1rs4kEyCNvMDmp27bDdcrUoMWEfkwgH4hU8JAGyfgKohoi4aPkoKxB0I9d7p1AhpA0JsLzsgu6DoHXknOcSQJ112QVOq4SJFhyCkBqO2trOnqEBlchr27Tr6qbAMFKnlkQ5xPv/sq/EYeZc45iTYIx9CI5ICDVp9UkPkHVJBSGp1OnOya18x/soKRLjPJO7++nkEDMSGjxbxf5+iqaDznc7+Ye9F4h0iOf59kM4ZAXOtCCDiGJDcpda595sBCGoYZznCo6M36RyGsf3Q9PNUf3jmiP0t3HXlKt2MtrfloUHM58jNk6HAFx9nS206XTw1RVTDSLxy1+CCMgAwT1n81Q+JohwO556R1T2UjFyIIta6bUNpiUAz2gySDmiAB7OxmDfmocTVaGy/8AOSlrOI2VNWx7SSHNPmPjCCs4liwajxGbkdJka+X2VWZOg0RmJp0gc1Nzh0Inohi9xB1yi87oOYWk6ocjG5nGfgJPwRXB7VIEeEeYNpn85I3snhC6sCDPdsc8jSSBAE8pIk8grNlelTqub3VMkiRkptaIcA4eMyXa62QBEANO5Lp+qgzLrKGWbzmM3v5CVFUQTUWl2gP5oB5r0DhvDxQptbbNq4jmR9NFUdiuEtf43CQ24m3in5Ba5+FbsD6f3QD4HCtqFwexrhG4BhQ4/sdhKrf+XldzaT8phWGGhk3KmbVOzj8EGDx/YMAZqNWdfC+2nJw+qn4Z2zoUwKb6bmd2Gtsc0xDSRFuq2VbCyCCTBkbb6qkodlaTHh+UOI0kRHI9YQWDOIU616NVhI1bMG/QojEYmRlAh2/5ooMV2ep1faY0x0v79VT4zggY6KVSpTP9LyR7nID3VLxYke+dAEzGHKATs6PWFTDD4hhB75r2hwzZ23A3II3iUX2fNXGVK1NzQ2i1w/j3ykBxERu6OSDW8BAqSbGImeeoBWhJEXFuirsBhmU2DIIBJJ5mLAnrCLFYfZBHWwrNZ9ITzWBBUdepp5f7IaobRKB/qkmNrW1SQUBOUeeqgNUXJ5GL3k2Gii7zNe8fNC4ziNOkfG5ubZoN+fp6oCGBrQXPMAaybf3VXia3fkAWY0nL16n7KvxHEjUeCSMuwG3nz81NSxYFvtr6IDKTcphFUagIMG4KDZWG9vzdFscNiB0KBzXa3gHTommY1vzSdXaNwmmuDf5TdA182uOv4VFVeDcbb6e5E1Xbm3RUvEuNMpktN3biwA9SgkxDgG3eAOpHvVPRwrazxll02mDCEr44EGq5pLAYBaJBPIOcIJ8pWk7KPr4klrKApMDSc7w4gmQA0Gwk9NEENLsdmPifpcQJHkheK8BFOk8sB9k2En0hepU8OGiAI++6HxOEL9uswg8Y4NiWUjULpl1MtDbiS4gODo0tKmoVC9ziQIAa0CZgNaGtFxe0XXpJ7G0HVnVXtzEkHLowETeAbzyNlZ1uz2GqNyvotj+kZCPItQeUYmBAcetvJF1uz1dtNtXLmplodLb66NLdVvG9k6VN/hDXUv1Ne3O63s5XkyANxuo+PYqrTpudSpgwBABg3tmiP08kGO4N2qfh2imWB7RrmGV/wsPXotFge2+GfZ4fS5SMw94WIxGAxINSq8tdUa7NEZy7mbfJR8XxJrEFlBtMNBJflyA2325oPWcFxChVE06rHdJAN+huie7/ACF4VUxIJHdg2Fy46ncxsrHA9psRQ9mo4dA6R/pKD2ju/RPpzN7+i864T+0qrMVWU3j/AEH33Cmw3a2nUrB7i6nLpAN2gcpFkHoZqbGVUYmne++ipatcF8sqte4mQ5r519VPxrBVHHM7Vw8MTbSZ5ILHA8G785TIZ+pw+Q6/JX+Lw4psFOk0NptEBosOp6nqqF/e08PSBd4Dy1LtZJ3UHF6LpYWvdLxPlp/dBo8HULqIy/ps6OmhKko3kSsHhC+m/M7OBN4t7wVq+LY7uWNq0yCH2v5TaIQWFVwm35CY51wsz/8AIqk+y0CDsesb+StOD4/vmkuABB20+JQHuaZ/sEk4EpIMFiMZVdYDINiPa9+yEZgmySQSeZ3PX1WlGBJtc7GdFNQ4SBaUGep4ADRsWj08lP8A4VTJBLRpqFfswQF49VIKI+2+6ChbwdrbgROxMj1TDwTNJt+cloxRClNK2iDz7tI5uEaCc2Z3sjaW8ybBUeH4/Wfla2o5hEyQ3vA7doyAAjlK9aqcPZUgPY1wFxmEweYlTU+HsbGVrR/lAb8kHmXD8BxPFQD/AAWal5AaY6CST5K7wP7OaLX561R1aTJDrTzLoufet13AiZ+C5kaEFPhezGGa9jhT9gyySXZRyAcYA9FdimAIgR5RHuTmtGyeD6+ZQKnQtY25aj3FO7g9PknNiNU606wgYKJ/Pn0Tg2NV0EDdcInXRBDVCrsSy/5yVjUYdrboKvm38pQZDiWFcaxge1EH0v8AFY7tTma/uiCMoDnDmTpPkF6TjCYmLcufqsH2wpueKdYRaWO582ZvK4nqgyL2Fpke4/l1DWddGROuspjaIlAJdTBxEQVP3Gq6Kenl+AICnUHg7nedDC9B7KOquwgcc7w8kGTmjKR4b6R9VlMO4uY20uZE/wCm4W3/AGS44FtfDlwmWvaPe18e5qC4xWDqfu1MQTDjbkItZSnCudWpeE5Q1ok6bk+VyfcripUg6pPxLtvfsUGcxuFqgljgXeKQddiNU3j/AHj8PkNMgUjNuQGvmrl+KcPz6p1LiDT4XCJBHQoMrjuGvim9oLmuYII9UVwCkWtdmBF0c3DVKQy03SWyWNOj26lnQ8vNOo8RZVaHjTcHWdx0QEjElJRfurzeDe/vSQJgTy0ZUkkCa1dB8M7ykkg60J7EkkDwbKQ6ev1SSQIi6iGnqkkglptClXEkD2tXQkkgaUmuuQkkgnY0EHy+yDrHxRskkgq8awaRaFk8bSDu9YRLS0kjqL/NdSQeaUqhOp/IRLWDSNkkkD64jRSYZok22SSQXXBKYc5wI+m/RbHgHBaLD3rWQ8OIDg53u1SSQXeMrOkX5fJS4XEOkX3SSQEHQoWo0GxXUkDuGV3GQT7Mx0WO4RVcKNZwJkPfB/8AKUkkF+OKVf5z7h9kkkk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2" descr="data:image/jpeg;base64,/9j/4AAQSkZJRgABAQAAAQABAAD/2wCEAAkGBxQSEhUUExMWFhUWGRobGBgYGBwYGhwdGBgaGBcYGBgaHCggGB8lHR0XIjEhJSkrLi4uFx8zODMsNygtLisBCgoKBQUFDgUFDisZExkrKysrKysrKysrKysrKysrKysrKysrKysrKysrKysrKysrKysrKysrKysrKysrKysrK//AABEIAMMBAgMBIgACEQEDEQH/xAAcAAABBQEBAQAAAAAAAAAAAAAEAAIDBQYBBwj/xABAEAABAwIEAwUHAQYEBgMAAAABAAIRAyEEEjFBBVFhBhMicYEykaGxwdHwQgcUI1Ji4RVykvEkM0NTgqIWY5P/xAAUAQEAAAAAAAAAAAAAAAAAAAAA/8QAFBEBAAAAAAAAAAAAAAAAAAAAAP/aAAwDAQACEQMRAD8A9aY83kCfgiA/QwEAyobN1nfREsvoR0v80ErneSheCLgQFF+8BvtOb6BIOLtHmDpFkHCSTbRTFygyWiSCP1blAYmm6fbMXNwZPlB+CC0NTZQipLvK2nv+yrW083h7x8HaI15nVSHAhp/5hDB+kkEeckz8UFi4jTb82KDr1m7MvzDVHTosaDckHQzPoFK2kz+SBvJ92qDjq4PSeoH1UX740ajTWPFHnCkrMpNAzimJ/mIHuuoW4miSHCq0RsHCPUIJDxCiZIeDbkRb3c0NUx1GC7O3K0eIxoOZsu1303GZa47NkQsZ+0nHGnh2U2sa3vic5HJsWBjTRBlu0nbSviKhbTqOpURIa1hykjYuIuVW1OP4hwyvxNUt0jORaIv/ADeRVWAY/PwpgBNxt8eYQWQfVqBjalWoQwRTBJIaP6RMBEYHj+NwxinXqQNsxIvza5CNxWkgW6ImnxLnc7aIPR+xX7Qu/c2hiWxVccrXtgAk6B7Tp6LQ8Jr5a2N8Lj/xO0W/hU7ESvGcI1r6zajJbUD2PiRByuBMRod17Fwyuzv8bJPirtI//FkoLCpXmoIa6Q07cyLypW4rSGvn/LGnqgzV/iQCbtMOiTYjSfP4Kejj26ZiT1EfJAQ6o54nu3D3SfihXVX28BN512Rn72wxb4rjXTcAhAO1z4BNIzc9fdsiG13/APbePd90S1/RPpnogGOIfFm32vbyK42rUdEtAG4P0jVGPcOQ5qNtWCZA9EDG1jb7rjGOJ1McviujEDmAE8vnRyBNomZtfUpMpuG5KlBSNXqEDe7KS73/APV8VxBE+iDAIkDry+aVOg0QWkjoCfkU/JGv5KkFIRuga9nI/BDPGX2iL/miJqAj196ErsaCSZjcoA8ozS0EZrklx25DZIvN7n1TqmPoN1qj6hCnjGHuBUn/AMXfCyCcH8/unABoPzMu+agp4+g64efVrvsin1mtEjOeUD7oIXU6hPtAdAPin0qTwbuB52+SbTxLXE+02BMkaqdpBuL9UHe68vd90xzOnwCkeLb+iDrVst3aGfPzQOc0dPh+QsV+1Sm3uaDov3hE8pboti2s1/sODjYwCJjmQhOM8Jo4mmadYzTHitYtIB8QI03QeC1HalRPqQB52+UqbiwYyo9tNznMzHI5wgubs4jZD08O97ZaDH2QIViRGg5IhgBHtGbQOaD7p7Tp9VY4HCOfeWgcybBBoOx+HFTFUWkC7238iNvRescJcf3jHCAB37Ite9Fv9lk/2a8CpXxOfvHtJaAAQ1pI1vdxg22WpwFfJVxhcQ0d5TNz/wDUAfPRAVjKJLmkCYnbQWkqv4fiu8r16Ty0PpuBYAYzUy0EG+pmfcrFuNYbtcCDoRefJC8UwVGv/wAxoJ2e3w1ByLXi4KA0UI96na4xG8fkrK9ncVUpVMRh8TVksOdtR59pseI5jawyz/mTeM9rqFBrnisKkOjJSLXGNiSb6yEG1omYuli6raTC+o9rGjdxgeQ5rxPjH7RMTUe4Yd5pUptoXkaXO3osxi8dWqnNVrPef63ud7pQe9UO1+Ec7KKpE/qLSG+8q1OIa1udz2BlvGXDLfk4mJK+cKfEajDYyFzH8Uq1WtY5xLGmWsnwtJsYag+kzQaQDqNZG6e2lOmi8T/Z520dgqnd1i52GdqNTTP8zRsOYC91wzmPa17HBzXAFpFwQdCEDKdPp8VI2kNcuymFOLwuiN/wIBu4b/KElPCSBsjUJjjI9v3RZMpOmEy5vYBBC/DuP/VfHQNB98aKE4Fua76jhrBNkVUeSbQPNBuouJOar/pEIHNw1NsltNpOoEXKlabWZG+gCHfgJFq1YDcB0T8LIX/C2iZdUcCLhziUFhUcSAPquFxO8oHDYCm0yGAe8++UVm/NEHS8xpMFMe93JD4qtluSgcRjiBMbfgQHV8VkIDpAgnT4LPcTrd8S+CAALEyPD8ipH13VDckoLFVCGuy6oB8DDKrahfNnAsHJw0zAzIRuI7VUKdMvqhwAkObnmdoA3nQKixQIEEiQPI++LLG9qcUXNbMyCXQRGlr9QgAa0Q9p2II6bR1R/CGANe0bG3qAfgqHD1yQZJ2n3q64c0htjv6+aAmphomJJOn4ERw3Ay3ITqLeYM789F2lUDQSdNlJw101B/EhovAibaRa+yDbdjcOBUe1uZrGUmGxiXOLpB9BKu+HUj3+LEgw+kfEJP8Ay9pVHwvBhtJ1Zz3NbUcJNN0kR4WdGxuOplWHDnVP3ms0ODS7u7uaDmAZ4QCNbb7ygsq3DfFI0kmGw2Cdco0goarhMvjIOUfpHtXnxSPiOSNbQqvJDn0yJiwJnn7lDxChmy0peA4gvAMeAGDlOokwLHSUGRxPAKWKpVMRiKrml1POyJyMptkQW/qBtmm5kLzfiHFzXaxop0qVNlmMpsDR1c46ucfNe01+FUhSqOqsc6k9ji5pJcQMv6L+EGAfNeHFzCwBrItqTJPmfsgia7ROL1A6NvyFxpQTzfW359V1467qMFJrtkE9F4nqvef2S4thwLaXe5qjC8lm7Q50tAB1Ebi114LSo3n86rU8B4g+hUFRjiHM0Plq09IlB9CglML7gczHwJPyTMPiA9jX6ZgHR5iY8lyq8Asvq4x18J+6CfMfwlJQFo3cZ3SQDtqu6T0TW1Cd1xkemy6GoERzKTGrrm7pkH+yCVxhR59lwlczQgY+pHp8NlUY3jLGgwWk7ybf3QvHMRmdltlbPkTzPks9jqdiRDhvlbPy1QW2O4g9zCRffwpjsQXw4Xad9tLgjmqJ9Lu2hzDVZbUDO31YJLVAzGtfau1rmn/qMJyk/wBURl8iEE+J4q6pnFBwGWznubIBggNYNzpfZC8IbVqkmpVcWA+ECG5supJGydxYeBjKUNbmBta0GfhdH8IYAxpHIAD+kfUoOuw0/qI/9vgVg+03iquB2bFupOoXodffSV592kaBXcB/KJOxPikg7+aCnZR7mrldpcTFiHaFThzmnM31bP15rR4/hza9Gns7IHNcPK4PToss/CvYfGwyCJO3m07hBbMxtOpEuDecqzp42nTGZr8zyWtDWm0uMSeiy1Kk1x8VgG53fX1XBXtIGVjTLRtbSf5ig9I4XhGw/wDd+9ZWZ4u6zlwnNLqjBOp5eigr4/K55e6rIfABGR1mS2QNIMrnY/FNfiaTiYJY7TcxpPvW3ZSp1sTWbVa17TRpQHCdHPE39NOSCg4RxENIa6tVY7McwBte+fSwMCR5Ky4w0s7usXZ20XZiZgOablsjXmARBhD9oOx38N37o+pTqOixcS0j9QmJFuqz47J43vBOXIIsXktPh0cd/FOyDaYjihhx7zDim0HM5xmRHiEDovAsQ2marhRJ7sOOQu1y7SNrLbcZ7NYuk3vDQMbik7vAIIIt7URO1lleN4UGKjRGb2wNnblBVuMaFJspjuUX/PeVfcG7NPrFpd4Gf+xH0QVLLmBcq34Rw0OqBjxJNvLqtTjOBU20YpNhwudyeclO7LYMtL3PbAmxPx/3Qcd2cpFv8N7sxt4oLSdwY0VRw7hOIqVjRp03OqD2ho1rRIzOcbARfqtK2e8eGtgWvNriZjYyr7sw1zmVXiGlz4z9KdhPOLoNhwcup0KVOo4PcxsOc2QDHIG6mxOLJIytBLRYyBANvkqVzyR4X5Gzdx1jeJ3OyMwbJgAEN2DtXcyUEneVP52fH7JIkVIskgd0U1Jlp9FA9qkHu2QIO2iE0PumN0UYIQPc4RuhsXicjHOPp57JEql7RVrNad7/AGQUeLouqG7iRM8tVHSw1NgJkF/MiQOcD6qTvMwHTVcfTa79UDdBCeGtc8ONSo4/0uLB79UNj+H0zUkODTESAXE9HCYcjq9cNgMmTqTbzQ+UAQDLvzVAFQwJDSA8uH6QWxlPLUkidk+m+pTbL2wBuNPkrJzQGiQRA15mdl15ABJG1/KJg+iCCjWBEyDZYftTiG96yCCRTgwZuXEwgu1HGnvrOY1xZTaGw1nhEFoO2uqoWC/4EGnw3aAhgptptIa0AvLiPcIRePrtrUHZXHwQ4tO7WC999ysjhnQI1k2j7oyhiMpsT5fMIL7gXCmVBzDWDODeXGSWtG0WWup8Lo0wA2k2wBEtBOk6lVHYzG0n0qlO+cS50jmTlIPwWkq1w2AdgLeiDE4XEd1iGkWy1h7nOg+kFeg0sTlxMgeE0RvdpFQ6D6LzfidRhrVIOuUjltMe5a9mPaastg/w/E6DfxCDP1QbR/Eg1rXT/DJymNWnYjpsj6lImDP9xsstTb4TBLgS12UeXP4x0V1w7EHux4sw/SdfQ+qCyptjQmVh+3XYh+K/iYdzGvJGdjjla6NHBwByu5iIstvSeU41LafFB4g7shWwVRprtaTFne00n+ny6gKwweOL6gY0EAA5zp6Dmt324o5qNLkKhHPVpWOGUOuIJ0PzCAxtTZT1X6IQNuI0XXvkxdBK7M9wZTjM4gX1B5+gkrW4LDCkxtJo8DbEncn2jPUys72VbNR7zHgbHkXE39wPvWoBtERNx5IHsw5cQdgSZO2wgc0Y0kHy+H3UTbeHUac/Vda02+vL5oJu96/BJSCOnxSQGtcJI1I1HKfknfn2UeFwzaYDWzG5cZJO7nO1c47lSHQoInti+qGnoiy4Af2Q1Rwj5296CJzovMAanyF5WL4xxAV3BzbNFm9QD7UbTyVrxXHGs1zWGGH9XODB9JVDU4fkFqjo1ggHXlyQRCvqDun0XR5oOsypq0Z41b7JI3y7E9EKzFgiWOmNWkeJp3BGqC3fzH4FLQYJBNp0/N0Hg8Q1zdRI2lEGtoQb+fxQdxYlwaDbU/dD8RM03QLxCIdXm0XOpQ9RtokQbIPMu01LLiak2gM9f4bfz0Vcwgq07WOLsXVJ0loHkGtAVWywsg626fEJtOkTfYanZG08KbEjw6+0NOo15INB2LpFjqjiS3wt8Ok5rh3zWh4g+WOuRmGo8oWfbjgxsAi1yRsNtNUZ/iLCxxBJgAbgiw1QZ3E4Y0yA05rEk+XJaXgdSKjKdR7QchAOgvGVpKp6GJZWyhoIcL3IuDIKexgeSXWzSAPKEHodPAhn6jMkQCfXRWeAmkSC8uFS7QblpAvHQ2N95VBwvGEU2NqPkOhodoQYMZjvcaq6bjskCo4Nkx5/ZBbHFnp90mYiUM2DfY6cimPqZboJ8cxmJp5HktAIOZsSCOh1sqDivZHIwVMO+rXdPjaYmDu0CAIVnTfq4fBGU6sXm3I3QYDC492ZzXUy0NJaQ4+KW2NlLiXgCRqbwfdqrXtJwqll76lTLXh01MpMEOkuJb/m3HNZvB0HYmp3NJwJLSJ1jWT5AIN1wfh4otDcoNQiajue4HUBWriIE/nkhsJhg1oYXk5Q0ZjuWwJ+HxVhUpsvrB+CCMvEjqNeo1RFAk7fnNDB7coAEkG3nKKNeAAEEuXqkhDWPJJBez9k0BQ1ap2T85iQBpp80DYhUXaGqYDGkjNd0akcvVHY/FhrS5zgxrRJcbf7rAcV7b4Zrpe6qehpub6+KLHaEFvVMWG2yHriRJF0DwjtRRxDsjc1N5lwD4u0XkkWHkURjOIscTmfmg/pEx6iyCJ1O/z6qv45wwVDnALXt/W32iNYOzvVOxHHqbGyCIzZRmM7SbMm/RU2L7VgkhsnyAb8SSfkgmNFzIc05wdC0aeY+yIweMJnU8yOgvPJU/DeOgvIIDAdIlzpJuPET8AjnV6maoXgwDmYIg5DDRqYMk8kFnSxAcJZvuLj4KPEYnIDNoF+d/kqevxNw/SA3lP0bZZnH8WfVJkhonQCMwFhm5xogk4xW7yqH6BwEGOVvoo6dFrjHLedfNOr41lQUgAJHtfS3KFM8A2jS9uiB+BDIcw2BN43A0nyRX+F5yA2qbnexgbNPsqvpMaDLC7NEwRyIv11VnReDBFjrayCH/44+XhoOXLYFw6ax6q0wvCSxmUGHH2pgg9IJCgqvcLgwR9eaGc5xOaTI+KC8wHCqdO+RuYfqBDfSAdE+tgG1HBxtGkO/sqXOY1+KmY8loB2M9b8+YQaXCBjWZXOzif1EG02iALyrqhhadVsiCRzM/PZefNbffXmtJgsU2mykWmSBLhPvBQaSnXFNuWYEkgcuiVQTvqhKOOz3bRMc3GfdtCfUquAJfA6C8eeyArCmJaT5IujA8hdVOBxbHEhrw7LY5SHQY0MellY52hkkwNdNOg5oKPtjiaxpOp4UQX2fzLd2tJsJ3Q37O+zxw81XMcyo+nlvltLpIbBJ0i5XMEyrUxOetOWmDTbFhUcZeHEbENE+a1vDaZDGk6n2r78vRA80ipKbDMF2ot6ahcrAwSNLet7jopAbSbR+FAsPFyYsSL+8fNGCmD0/JshKGVz3gToHD1tZHU7W+KBZG8iurpZ0XEAOO47Qww/jV6bDyzZnf6W3WcxX7UqLJFKhUqEfqeQxuuoFz8F5xwLhD65JaAAPaqP8LZ6H9R8pRmJ4FUbJzNcBrlvG3mQgm7W9tMRjGhrgymwODvADOZuhLzcws3R4m9ru8MvdBs85iZmSZ+C0dDstnguqiDE5Rt1nRTP7KUogC5kSTJ9P7IMZh675JbM62BJHwsrvDcExda5a6DoXuj4Ez8FeYbs9TptIDnEO12+IVzwtppsySTExOsTKCjwHY85HCpVaGmMzWAkgjQhxiD9FNhOz2EpnK/M9w1LzA/0iy0pcIlZ7i3id4b8uscygO7hlLw0mtZAkFoiY5lUOL4gC5zG+J+mmg5koGlxzLUeM2efC1o11EwB5aqbh/CHZzXqO9skxGl5DetoQF1OH+ASJ5393ndZrHYLLIyDflbyWyquzCWu6SdfTZB1sFa7Cd9J9Sg86EtlWmHxQPkduoR1bBtq1HgACLXsJiTccrKgr0n0ievK8eaCza+HCNCD9/oi8KHS0X2Ec1WsdJB2F58xCu6dhciPL4EoCKrtLfnVBF8P5hS4qoJEu29LoJmIE3cEFiKv8q7nKC/fKY/UE9nEWC415QT9EBdO4vKu28ap0mU2tZLwNTYeh3WbZjp9ljr9D+BaHhpfQcZYXUzdw1HUtnl0QOZ2hxDiP+Kosbyhzz8gApsThf3kZTVdUn0EdADKsz+716cNcx4OmmYE7EKrwfBsjxBIg7GPTmgtuHDug1rWltNgAIIi3oj6uO7xwYKZlsDxRABuXATJ2XKpLmEDUj/Y++EuGDO4uggjfYzcx5IAuIYupRYQ4S8yWuGgzwDbmACPUrV4YfdCOyiXwCRv9tgpMHXmOo/ugsqgt+W9FE4SCOalYQ5vrCbUZew6II8NTAe28ZhHuuPmiauJDDG6Dv4iJkaeYlQ0KLq4Lg4NAMExeeQCA7/EncwuoX9wb/3D/pSQV9Th1NjWU6bYa0QB9eUrtHBU2kEiSZFtTIRDL+nT5Iesc0x+QgzuLwxpeIWEkekohhEAgiDoUfjGh2XTqFU4WiGudT1ywRPUn3ICqlPy6JrGe/4p1Z8aaqp7SY9zKRFMTUf4G872J9BKB2IxNRzslN7WsDm5n7gauA5mbW0QnE6DGuzPzupCM2mpNnOy6jon8Ko1Ghs0G5WgAEvkgdBFlaYm4tvcW+BjVANgMHRyg0m0w3+loB9eaLxIblGhgQYEdZ6oF1JoBLW5CYlug62XP3qDlPK32KCLF4VjjaWP57H7qr4jXq02S6TtNN2SZ0kX36q2q1g6x2P5dVXEsMXDIXRcFr4m4MiekoBcJhWtphoYc53kySdXToBKo6zWg5TBZvlky7z3jmrCrxaoM4c10gQRYNnQxHta6lVhtvB36Dl5oIK3seZ+RRuHqOkMfBG4PKJjrKCrVJB5beim4Y4lwPME/Dmgt6eGoPGY0hAiImNPn9l04SgLij5SR9lHSs1/UwPIKGB5eqA4PpjSk0eZ+0LoxsGzaY9J+qCDRy3U9Gg90lrHODdcozROltUBY4qR+po8mj7FQ1+NPcCA9+/TZV9ZxE6yOYv7ignVJP0QF8FrltVjpgB1+XkvSDWDjMXMGPmvLM3LVeodm6WalTe/UtGvkgt8K5sQBcJ9Km1rs4kEyCNvMDmp27bDdcrUoMWEfkwgH4hU8JAGyfgKohoi4aPkoKxB0I9d7p1AhpA0JsLzsgu6DoHXknOcSQJ112QVOq4SJFhyCkBqO2trOnqEBlchr27Tr6qbAMFKnlkQ5xPv/sq/EYeZc45iTYIx9CI5ICDVp9UkPkHVJBSGp1OnOya18x/soKRLjPJO7++nkEDMSGjxbxf5+iqaDznc7+Ye9F4h0iOf59kM4ZAXOtCCDiGJDcpda595sBCGoYZznCo6M36RyGsf3Q9PNUf3jmiP0t3HXlKt2MtrfloUHM58jNk6HAFx9nS206XTw1RVTDSLxy1+CCMgAwT1n81Q+JohwO556R1T2UjFyIIta6bUNpiUAz2gySDmiAB7OxmDfmocTVaGy/8AOSlrOI2VNWx7SSHNPmPjCCs4liwajxGbkdJka+X2VWZOg0RmJp0gc1Nzh0Inohi9xB1yi87oOYWk6ocjG5nGfgJPwRXB7VIEeEeYNpn85I3snhC6sCDPdsc8jSSBAE8pIk8grNlelTqub3VMkiRkptaIcA4eMyXa62QBEANO5Lp+qgzLrKGWbzmM3v5CVFUQTUWl2gP5oB5r0DhvDxQptbbNq4jmR9NFUdiuEtf43CQ24m3in5Ba5+FbsD6f3QD4HCtqFwexrhG4BhQ4/sdhKrf+XldzaT8phWGGhk3KmbVOzj8EGDx/YMAZqNWdfC+2nJw+qn4Z2zoUwKb6bmd2Gtsc0xDSRFuq2VbCyCCTBkbb6qkodlaTHh+UOI0kRHI9YQWDOIU616NVhI1bMG/QojEYmRlAh2/5ooMV2ep1faY0x0v79VT4zggY6KVSpTP9LyR7nID3VLxYke+dAEzGHKATs6PWFTDD4hhB75r2hwzZ23A3II3iUX2fNXGVK1NzQ2i1w/j3ykBxERu6OSDW8BAqSbGImeeoBWhJEXFuirsBhmU2DIIBJJ5mLAnrCLFYfZBHWwrNZ9ITzWBBUdepp5f7IaobRKB/qkmNrW1SQUBOUeeqgNUXJ5GL3k2Gii7zNe8fNC4ziNOkfG5ubZoN+fp6oCGBrQXPMAaybf3VXia3fkAWY0nL16n7KvxHEjUeCSMuwG3nz81NSxYFvtr6IDKTcphFUagIMG4KDZWG9vzdFscNiB0KBzXa3gHTommY1vzSdXaNwmmuDf5TdA182uOv4VFVeDcbb6e5E1Xbm3RUvEuNMpktN3biwA9SgkxDgG3eAOpHvVPRwrazxll02mDCEr44EGq5pLAYBaJBPIOcIJ8pWk7KPr4klrKApMDSc7w4gmQA0Gwk9NEENLsdmPifpcQJHkheK8BFOk8sB9k2En0hepU8OGiAI++6HxOEL9uswg8Y4NiWUjULpl1MtDbiS4gODo0tKmoVC9ziQIAa0CZgNaGtFxe0XXpJ7G0HVnVXtzEkHLowETeAbzyNlZ1uz2GqNyvotj+kZCPItQeUYmBAcetvJF1uz1dtNtXLmplodLb66NLdVvG9k6VN/hDXUv1Ne3O63s5XkyANxuo+PYqrTpudSpgwBABg3tmiP08kGO4N2qfh2imWB7RrmGV/wsPXotFge2+GfZ4fS5SMw94WIxGAxINSq8tdUa7NEZy7mbfJR8XxJrEFlBtMNBJflyA2325oPWcFxChVE06rHdJAN+huie7/ACF4VUxIJHdg2Fy46ncxsrHA9psRQ9mo4dA6R/pKD2ju/RPpzN7+i864T+0qrMVWU3j/AEH33Cmw3a2nUrB7i6nLpAN2gcpFkHoZqbGVUYmne++ipatcF8sqte4mQ5r519VPxrBVHHM7Vw8MTbSZ5ILHA8G785TIZ+pw+Q6/JX+Lw4psFOk0NptEBosOp6nqqF/e08PSBd4Dy1LtZJ3UHF6LpYWvdLxPlp/dBo8HULqIy/ps6OmhKko3kSsHhC+m/M7OBN4t7wVq+LY7uWNq0yCH2v5TaIQWFVwm35CY51wsz/8AIqk+y0CDsesb+StOD4/vmkuABB20+JQHuaZ/sEk4EpIMFiMZVdYDINiPa9+yEZgmySQSeZ3PX1WlGBJtc7GdFNQ4SBaUGep4ADRsWj08lP8A4VTJBLRpqFfswQF49VIKI+2+6ChbwdrbgROxMj1TDwTNJt+cloxRClNK2iDz7tI5uEaCc2Z3sjaW8ybBUeH4/Wfla2o5hEyQ3vA7doyAAjlK9aqcPZUgPY1wFxmEweYlTU+HsbGVrR/lAb8kHmXD8BxPFQD/AAWal5AaY6CST5K7wP7OaLX561R1aTJDrTzLoufet13AiZ+C5kaEFPhezGGa9jhT9gyySXZRyAcYA9FdimAIgR5RHuTmtGyeD6+ZQKnQtY25aj3FO7g9PknNiNU606wgYKJ/Pn0Tg2NV0EDdcInXRBDVCrsSy/5yVjUYdrboKvm38pQZDiWFcaxge1EH0v8AFY7tTma/uiCMoDnDmTpPkF6TjCYmLcufqsH2wpueKdYRaWO582ZvK4nqgyL2Fpke4/l1DWddGROuspjaIlAJdTBxEQVP3Gq6Kenl+AICnUHg7nedDC9B7KOquwgcc7w8kGTmjKR4b6R9VlMO4uY20uZE/wCm4W3/AGS44FtfDlwmWvaPe18e5qC4xWDqfu1MQTDjbkItZSnCudWpeE5Q1ok6bk+VyfcripUg6pPxLtvfsUGcxuFqgljgXeKQddiNU3j/AHj8PkNMgUjNuQGvmrl+KcPz6p1LiDT4XCJBHQoMrjuGvim9oLmuYII9UVwCkWtdmBF0c3DVKQy03SWyWNOj26lnQ8vNOo8RZVaHjTcHWdx0QEjElJRfurzeDe/vSQJgTy0ZUkkCa1dB8M7ykkg60J7EkkDwbKQ6ev1SSQIi6iGnqkkglptClXEkD2tXQkkgaUmuuQkkgnY0EHy+yDrHxRskkgq8awaRaFk8bSDu9YRLS0kjqL/NdSQeaUqhOp/IRLWDSNkkkD64jRSYZok22SSQXXBKYc5wI+m/RbHgHBaLD3rWQ8OIDg53u1SSQXeMrOkX5fJS4XEOkX3SSQEHQoWo0GxXUkDuGV3GQT7Mx0WO4RVcKNZwJkPfB/8AKUkkF+OKVf5z7h9kkkk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7" y="4788861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3" y="2698122"/>
            <a:ext cx="2039293" cy="132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3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68760"/>
            <a:ext cx="46085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Голубиная связь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использовалась как вспомогательное средство вплоть до 1945 г. В ходе Великой Отечественной войны голуби использовались в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интересах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разведывательных отделов армий,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имели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случаи их успешного применения и для оперативной связи командования.</a:t>
            </a:r>
          </a:p>
        </p:txBody>
      </p:sp>
      <p:pic>
        <p:nvPicPr>
          <p:cNvPr id="3076" name="Picture 4" descr="http://encyclopedia.mil.ru/files/morf/iv.pigeon.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56" y="3573015"/>
            <a:ext cx="2133599" cy="245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0.gstatic.com/images?q=tbn:ANd9GcQ6r_cS2ZYvc3PRny3oyPl9xXwsZ87kX-8ZNYsgIrAZGYlulcPP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717" y="1037307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290</TotalTime>
  <Words>451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Главная</vt:lpstr>
      <vt:lpstr>Презентация PowerPoint</vt:lpstr>
      <vt:lpstr>Передача информации</vt:lpstr>
      <vt:lpstr>Презентация PowerPoint</vt:lpstr>
      <vt:lpstr>Презентация PowerPoint</vt:lpstr>
      <vt:lpstr>Информационные каналы</vt:lpstr>
      <vt:lpstr>Для того, чтобы передавать информацию на большие расстояния человек использует различные средства связи, чтобы передавать информацию на большие расстояния человек использует различные средства связи.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группах </vt:lpstr>
      <vt:lpstr>Задание на дом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Наталия</cp:lastModifiedBy>
  <cp:revision>22</cp:revision>
  <dcterms:created xsi:type="dcterms:W3CDTF">2014-11-15T20:54:27Z</dcterms:created>
  <dcterms:modified xsi:type="dcterms:W3CDTF">2014-11-16T19:23:05Z</dcterms:modified>
</cp:coreProperties>
</file>