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488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image" Target="../media/image2.wmf"/><Relationship Id="rId4" Type="http://schemas.openxmlformats.org/officeDocument/2006/relationships/image" Target="../media/image5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Прямоугольник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Прямоугольник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Прямоугольник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Скругленный прямоугольник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Скругленный прямоугольник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3B98297D-17CD-42E2-8CBA-B732BCB2DAC9}" type="datetimeFigureOut">
              <a:rPr lang="ru-RU" smtClean="0"/>
              <a:pPr/>
              <a:t>09.12.2011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91315DFD-2245-4473-8012-A19D51D9814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98297D-17CD-42E2-8CBA-B732BCB2DAC9}" type="datetimeFigureOut">
              <a:rPr lang="ru-RU" smtClean="0"/>
              <a:pPr/>
              <a:t>09.12.2011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315DFD-2245-4473-8012-A19D51D9814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98297D-17CD-42E2-8CBA-B732BCB2DAC9}" type="datetimeFigureOut">
              <a:rPr lang="ru-RU" smtClean="0"/>
              <a:pPr/>
              <a:t>09.12.2011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315DFD-2245-4473-8012-A19D51D9814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98297D-17CD-42E2-8CBA-B732BCB2DAC9}" type="datetimeFigureOut">
              <a:rPr lang="ru-RU" smtClean="0"/>
              <a:pPr/>
              <a:t>09.12.2011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315DFD-2245-4473-8012-A19D51D9814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98297D-17CD-42E2-8CBA-B732BCB2DAC9}" type="datetimeFigureOut">
              <a:rPr lang="ru-RU" smtClean="0"/>
              <a:pPr/>
              <a:t>09.12.2011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315DFD-2245-4473-8012-A19D51D9814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98297D-17CD-42E2-8CBA-B732BCB2DAC9}" type="datetimeFigureOut">
              <a:rPr lang="ru-RU" smtClean="0"/>
              <a:pPr/>
              <a:t>09.12.2011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315DFD-2245-4473-8012-A19D51D9814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3B98297D-17CD-42E2-8CBA-B732BCB2DAC9}" type="datetimeFigureOut">
              <a:rPr lang="ru-RU" smtClean="0"/>
              <a:pPr/>
              <a:t>09.12.2011</a:t>
            </a:fld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91315DFD-2245-4473-8012-A19D51D9814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3B98297D-17CD-42E2-8CBA-B732BCB2DAC9}" type="datetimeFigureOut">
              <a:rPr lang="ru-RU" smtClean="0"/>
              <a:pPr/>
              <a:t>09.12.2011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91315DFD-2245-4473-8012-A19D51D9814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98297D-17CD-42E2-8CBA-B732BCB2DAC9}" type="datetimeFigureOut">
              <a:rPr lang="ru-RU" smtClean="0"/>
              <a:pPr/>
              <a:t>09.12.2011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315DFD-2245-4473-8012-A19D51D9814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98297D-17CD-42E2-8CBA-B732BCB2DAC9}" type="datetimeFigureOut">
              <a:rPr lang="ru-RU" smtClean="0"/>
              <a:pPr/>
              <a:t>09.12.2011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315DFD-2245-4473-8012-A19D51D9814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98297D-17CD-42E2-8CBA-B732BCB2DAC9}" type="datetimeFigureOut">
              <a:rPr lang="ru-RU" smtClean="0"/>
              <a:pPr/>
              <a:t>09.12.2011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315DFD-2245-4473-8012-A19D51D9814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3B98297D-17CD-42E2-8CBA-B732BCB2DAC9}" type="datetimeFigureOut">
              <a:rPr lang="ru-RU" smtClean="0"/>
              <a:pPr/>
              <a:t>09.12.2011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91315DFD-2245-4473-8012-A19D51D9814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.bin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4.bin"/><Relationship Id="rId5" Type="http://schemas.openxmlformats.org/officeDocument/2006/relationships/oleObject" Target="../embeddings/oleObject3.bin"/><Relationship Id="rId4" Type="http://schemas.openxmlformats.org/officeDocument/2006/relationships/oleObject" Target="../embeddings/oleObject2.bin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23728" y="332656"/>
            <a:ext cx="64892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Тест по теме «Признаки параллельности прямых»</a:t>
            </a:r>
            <a:endParaRPr lang="ru-RU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6188775" y="903010"/>
            <a:ext cx="2824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</a:t>
            </a:r>
            <a:endParaRPr lang="ru-RU" dirty="0"/>
          </a:p>
        </p:txBody>
      </p:sp>
      <p:grpSp>
        <p:nvGrpSpPr>
          <p:cNvPr id="24" name="Группа 23"/>
          <p:cNvGrpSpPr/>
          <p:nvPr/>
        </p:nvGrpSpPr>
        <p:grpSpPr>
          <a:xfrm>
            <a:off x="5000628" y="1000108"/>
            <a:ext cx="2419951" cy="2520280"/>
            <a:chOff x="5176385" y="1052736"/>
            <a:chExt cx="2419951" cy="2520280"/>
          </a:xfrm>
        </p:grpSpPr>
        <p:cxnSp>
          <p:nvCxnSpPr>
            <p:cNvPr id="6" name="Прямая соединительная линия 5"/>
            <p:cNvCxnSpPr/>
            <p:nvPr/>
          </p:nvCxnSpPr>
          <p:spPr>
            <a:xfrm flipV="1">
              <a:off x="5329449" y="1268760"/>
              <a:ext cx="1872208" cy="1008112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Прямая соединительная линия 7"/>
            <p:cNvCxnSpPr/>
            <p:nvPr/>
          </p:nvCxnSpPr>
          <p:spPr>
            <a:xfrm flipV="1">
              <a:off x="5796136" y="2060848"/>
              <a:ext cx="1800200" cy="1008112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Прямая соединительная линия 10"/>
            <p:cNvCxnSpPr/>
            <p:nvPr/>
          </p:nvCxnSpPr>
          <p:spPr>
            <a:xfrm flipH="1">
              <a:off x="6084169" y="1052736"/>
              <a:ext cx="360039" cy="2520280"/>
            </a:xfrm>
            <a:prstGeom prst="line">
              <a:avLst/>
            </a:prstGeom>
            <a:ln w="28575"/>
          </p:spPr>
          <p:style>
            <a:lnRef idx="2">
              <a:schemeClr val="accent3"/>
            </a:lnRef>
            <a:fillRef idx="0">
              <a:schemeClr val="accent3"/>
            </a:fillRef>
            <a:effectRef idx="1">
              <a:schemeClr val="accent3"/>
            </a:effectRef>
            <a:fontRef idx="minor">
              <a:schemeClr val="tx1"/>
            </a:fontRef>
          </p:style>
        </p:cxnSp>
        <p:sp>
          <p:nvSpPr>
            <p:cNvPr id="13" name="TextBox 12"/>
            <p:cNvSpPr txBox="1"/>
            <p:nvPr/>
          </p:nvSpPr>
          <p:spPr>
            <a:xfrm>
              <a:off x="5176385" y="1893962"/>
              <a:ext cx="29527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a</a:t>
              </a:r>
              <a:endParaRPr lang="ru-RU" dirty="0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5584732" y="2699628"/>
              <a:ext cx="4462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b</a:t>
              </a:r>
              <a:endParaRPr lang="ru-RU" dirty="0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6533793" y="1348411"/>
              <a:ext cx="13160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 smtClean="0"/>
                <a:t>1</a:t>
              </a:r>
              <a:endParaRPr lang="ru-RU" sz="1200" dirty="0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6084169" y="1495817"/>
              <a:ext cx="26321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 smtClean="0"/>
                <a:t>2</a:t>
              </a:r>
              <a:endParaRPr lang="ru-RU" sz="1200" dirty="0"/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6073425" y="1883908"/>
              <a:ext cx="26321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 smtClean="0"/>
                <a:t>3</a:t>
              </a:r>
              <a:endParaRPr lang="ru-RU" sz="1200" dirty="0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6360056" y="1772816"/>
              <a:ext cx="26321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 smtClean="0"/>
                <a:t>4</a:t>
              </a:r>
              <a:endParaRPr lang="ru-RU" sz="1200" dirty="0"/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6220683" y="2465684"/>
              <a:ext cx="26321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 smtClean="0"/>
                <a:t>5</a:t>
              </a:r>
              <a:endParaRPr lang="ru-RU" sz="1200" dirty="0"/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5925561" y="2604183"/>
              <a:ext cx="26321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 smtClean="0"/>
                <a:t>6</a:t>
              </a:r>
              <a:endParaRPr lang="ru-RU" sz="1200" dirty="0"/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5899365" y="2992976"/>
              <a:ext cx="26321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 smtClean="0"/>
                <a:t>7</a:t>
              </a:r>
              <a:endParaRPr lang="ru-RU" sz="1200" dirty="0"/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6198393" y="2882871"/>
              <a:ext cx="26321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 smtClean="0"/>
                <a:t>8</a:t>
              </a:r>
              <a:endParaRPr lang="ru-RU" sz="1200" dirty="0"/>
            </a:p>
          </p:txBody>
        </p:sp>
      </p:grpSp>
      <p:graphicFrame>
        <p:nvGraphicFramePr>
          <p:cNvPr id="26" name="Объект 25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457069697"/>
              </p:ext>
            </p:extLst>
          </p:nvPr>
        </p:nvGraphicFramePr>
        <p:xfrm>
          <a:off x="4514850" y="3321050"/>
          <a:ext cx="114300" cy="215900"/>
        </p:xfrm>
        <a:graphic>
          <a:graphicData uri="http://schemas.openxmlformats.org/presentationml/2006/ole">
            <p:oleObj spid="_x0000_s1053" name="Формула" r:id="rId3" imgW="114120" imgH="215640" progId="Equation.3">
              <p:embed/>
            </p:oleObj>
          </a:graphicData>
        </a:graphic>
      </p:graphicFrame>
      <p:graphicFrame>
        <p:nvGraphicFramePr>
          <p:cNvPr id="27" name="Объект 26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1279373776"/>
              </p:ext>
            </p:extLst>
          </p:nvPr>
        </p:nvGraphicFramePr>
        <p:xfrm>
          <a:off x="971600" y="701988"/>
          <a:ext cx="3263900" cy="787400"/>
        </p:xfrm>
        <a:graphic>
          <a:graphicData uri="http://schemas.openxmlformats.org/presentationml/2006/ole">
            <p:oleObj spid="_x0000_s1054" name="Формула" r:id="rId4" imgW="3263760" imgH="787320" progId="Equation.3">
              <p:embed/>
            </p:oleObj>
          </a:graphicData>
        </a:graphic>
      </p:graphicFrame>
      <p:graphicFrame>
        <p:nvGraphicFramePr>
          <p:cNvPr id="3" name="Объект 2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793843382"/>
              </p:ext>
            </p:extLst>
          </p:nvPr>
        </p:nvGraphicFramePr>
        <p:xfrm>
          <a:off x="4514850" y="3321050"/>
          <a:ext cx="114300" cy="215900"/>
        </p:xfrm>
        <a:graphic>
          <a:graphicData uri="http://schemas.openxmlformats.org/presentationml/2006/ole">
            <p:oleObj spid="_x0000_s1055" name="Формула" r:id="rId5" imgW="114120" imgH="215640" progId="Equation.3">
              <p:embed/>
            </p:oleObj>
          </a:graphicData>
        </a:graphic>
      </p:graphicFrame>
      <p:graphicFrame>
        <p:nvGraphicFramePr>
          <p:cNvPr id="5" name="Объект 4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1538105813"/>
              </p:ext>
            </p:extLst>
          </p:nvPr>
        </p:nvGraphicFramePr>
        <p:xfrm>
          <a:off x="971550" y="1600200"/>
          <a:ext cx="3759200" cy="1498600"/>
        </p:xfrm>
        <a:graphic>
          <a:graphicData uri="http://schemas.openxmlformats.org/presentationml/2006/ole">
            <p:oleObj spid="_x0000_s1056" name="Формула" r:id="rId6" imgW="3759120" imgH="1498320" progId="Equation.3">
              <p:embed/>
            </p:oleObj>
          </a:graphicData>
        </a:graphic>
      </p:graphicFrame>
      <p:graphicFrame>
        <p:nvGraphicFramePr>
          <p:cNvPr id="7" name="Объект 6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822391669"/>
              </p:ext>
            </p:extLst>
          </p:nvPr>
        </p:nvGraphicFramePr>
        <p:xfrm>
          <a:off x="4514850" y="3321050"/>
          <a:ext cx="114300" cy="215900"/>
        </p:xfrm>
        <a:graphic>
          <a:graphicData uri="http://schemas.openxmlformats.org/presentationml/2006/ole">
            <p:oleObj spid="_x0000_s1057" name="Формула" r:id="rId7" imgW="114120" imgH="215640" progId="Equation.3">
              <p:embed/>
            </p:oleObj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702630" y="609678"/>
            <a:ext cx="3593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1.</a:t>
            </a:r>
            <a:endParaRPr lang="ru-RU" dirty="0"/>
          </a:p>
        </p:txBody>
      </p:sp>
      <p:graphicFrame>
        <p:nvGraphicFramePr>
          <p:cNvPr id="12" name="Объект 11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1292033602"/>
              </p:ext>
            </p:extLst>
          </p:nvPr>
        </p:nvGraphicFramePr>
        <p:xfrm>
          <a:off x="1029243" y="3168029"/>
          <a:ext cx="3162300" cy="2946400"/>
        </p:xfrm>
        <a:graphic>
          <a:graphicData uri="http://schemas.openxmlformats.org/presentationml/2006/ole">
            <p:oleObj spid="_x0000_s1058" name="Формула" r:id="rId8" imgW="3162240" imgH="2946240" progId="Equation.3">
              <p:embed/>
            </p:oleObj>
          </a:graphicData>
        </a:graphic>
      </p:graphicFrame>
      <p:sp>
        <p:nvSpPr>
          <p:cNvPr id="25" name="TextBox 24"/>
          <p:cNvSpPr txBox="1"/>
          <p:nvPr/>
        </p:nvSpPr>
        <p:spPr>
          <a:xfrm>
            <a:off x="688185" y="3356992"/>
            <a:ext cx="3593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2.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8703519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28728" y="1357298"/>
            <a:ext cx="5698996" cy="25853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3</a:t>
            </a:r>
            <a:r>
              <a:rPr lang="ru-RU" sz="1400" dirty="0" smtClean="0"/>
              <a:t>. </a:t>
            </a:r>
            <a:r>
              <a:rPr lang="ru-RU" sz="1400" i="1" dirty="0" smtClean="0"/>
              <a:t>Укажите верные высказывания</a:t>
            </a:r>
          </a:p>
          <a:p>
            <a:r>
              <a:rPr lang="ru-RU" dirty="0" smtClean="0"/>
              <a:t>Прямые параллельны, если при пересечении двух </a:t>
            </a:r>
          </a:p>
          <a:p>
            <a:r>
              <a:rPr lang="ru-RU" dirty="0" smtClean="0"/>
              <a:t>прямых секущей:</a:t>
            </a:r>
          </a:p>
          <a:p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А) сумма односторонних углов равна 180°;</a:t>
            </a:r>
          </a:p>
          <a:p>
            <a:r>
              <a:rPr lang="ru-RU" i="1" dirty="0">
                <a:latin typeface="Times New Roman"/>
                <a:cs typeface="Times New Roman"/>
              </a:rPr>
              <a:t>Б) сумма </a:t>
            </a:r>
            <a:r>
              <a:rPr lang="ru-RU" i="1" dirty="0" smtClean="0">
                <a:latin typeface="Times New Roman"/>
                <a:cs typeface="Times New Roman"/>
              </a:rPr>
              <a:t>соответственных </a:t>
            </a:r>
            <a:r>
              <a:rPr lang="ru-RU" i="1" dirty="0">
                <a:latin typeface="Times New Roman"/>
                <a:cs typeface="Times New Roman"/>
              </a:rPr>
              <a:t>углов </a:t>
            </a:r>
            <a:r>
              <a:rPr lang="ru-RU" i="1" dirty="0" smtClean="0">
                <a:latin typeface="Times New Roman"/>
                <a:cs typeface="Times New Roman"/>
              </a:rPr>
              <a:t> </a:t>
            </a:r>
            <a:r>
              <a:rPr lang="ru-RU" i="1" dirty="0">
                <a:latin typeface="Times New Roman"/>
                <a:cs typeface="Times New Roman"/>
              </a:rPr>
              <a:t>равна 180</a:t>
            </a:r>
            <a:r>
              <a:rPr lang="ru-RU" i="1" dirty="0" smtClean="0">
                <a:latin typeface="Times New Roman"/>
                <a:cs typeface="Times New Roman"/>
              </a:rPr>
              <a:t>°;</a:t>
            </a:r>
          </a:p>
          <a:p>
            <a:r>
              <a:rPr lang="ru-RU" i="1" dirty="0" smtClean="0">
                <a:latin typeface="Times New Roman"/>
                <a:cs typeface="Times New Roman"/>
              </a:rPr>
              <a:t>В) вертикальные углы равны;</a:t>
            </a:r>
          </a:p>
          <a:p>
            <a:r>
              <a:rPr lang="ru-RU" i="1" dirty="0" smtClean="0">
                <a:latin typeface="Times New Roman"/>
                <a:cs typeface="Times New Roman"/>
              </a:rPr>
              <a:t>Г) накрест лежащие углы  равны;</a:t>
            </a:r>
          </a:p>
          <a:p>
            <a:r>
              <a:rPr lang="ru-RU" i="1" dirty="0">
                <a:latin typeface="Times New Roman"/>
                <a:cs typeface="Times New Roman"/>
              </a:rPr>
              <a:t>Д) сумма </a:t>
            </a:r>
            <a:r>
              <a:rPr lang="ru-RU" i="1" dirty="0" smtClean="0">
                <a:latin typeface="Times New Roman"/>
                <a:cs typeface="Times New Roman"/>
              </a:rPr>
              <a:t>смежных </a:t>
            </a:r>
            <a:r>
              <a:rPr lang="ru-RU" i="1" dirty="0">
                <a:latin typeface="Times New Roman"/>
                <a:cs typeface="Times New Roman"/>
              </a:rPr>
              <a:t>углов </a:t>
            </a:r>
            <a:r>
              <a:rPr lang="ru-RU" i="1" dirty="0" smtClean="0">
                <a:latin typeface="Times New Roman"/>
                <a:cs typeface="Times New Roman"/>
              </a:rPr>
              <a:t> </a:t>
            </a:r>
            <a:r>
              <a:rPr lang="ru-RU" i="1" dirty="0">
                <a:latin typeface="Times New Roman"/>
                <a:cs typeface="Times New Roman"/>
              </a:rPr>
              <a:t>равна 180</a:t>
            </a:r>
            <a:r>
              <a:rPr lang="ru-RU" i="1" dirty="0" smtClean="0">
                <a:latin typeface="Times New Roman"/>
                <a:cs typeface="Times New Roman"/>
              </a:rPr>
              <a:t>°;</a:t>
            </a:r>
          </a:p>
          <a:p>
            <a:r>
              <a:rPr lang="ru-RU" i="1" dirty="0" smtClean="0">
                <a:latin typeface="Times New Roman"/>
                <a:cs typeface="Times New Roman"/>
              </a:rPr>
              <a:t>Е) соответственные углы равны.</a:t>
            </a:r>
            <a:endParaRPr lang="ru-RU" i="1" dirty="0"/>
          </a:p>
        </p:txBody>
      </p:sp>
    </p:spTree>
    <p:extLst>
      <p:ext uri="{BB962C8B-B14F-4D97-AF65-F5344CB8AC3E}">
        <p14:creationId xmlns="" xmlns:p14="http://schemas.microsoft.com/office/powerpoint/2010/main" val="322094352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ородская">
  <a:themeElements>
    <a:clrScheme name="Модульная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129</TotalTime>
  <Words>81</Words>
  <Application>Microsoft Office PowerPoint</Application>
  <PresentationFormat>Экран (4:3)</PresentationFormat>
  <Paragraphs>23</Paragraphs>
  <Slides>2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4" baseType="lpstr">
      <vt:lpstr>Городская</vt:lpstr>
      <vt:lpstr>Формула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class3</dc:creator>
  <cp:lastModifiedBy>Семья</cp:lastModifiedBy>
  <cp:revision>17</cp:revision>
  <dcterms:created xsi:type="dcterms:W3CDTF">2011-11-22T10:18:18Z</dcterms:created>
  <dcterms:modified xsi:type="dcterms:W3CDTF">2011-12-08T21:31:00Z</dcterms:modified>
</cp:coreProperties>
</file>