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7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edg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692697"/>
            <a:ext cx="8964488" cy="2160239"/>
          </a:xfrm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/>
          <a:lstStyle/>
          <a:p>
            <a:r>
              <a:rPr lang="ru-RU" b="1" i="1" dirty="0" smtClean="0"/>
              <a:t>Октябрьская революция</a:t>
            </a:r>
            <a:br>
              <a:rPr lang="ru-RU" b="1" i="1" dirty="0" smtClean="0"/>
            </a:br>
            <a:r>
              <a:rPr lang="ru-RU" b="1" i="1" dirty="0" smtClean="0"/>
              <a:t> 1917 года.</a:t>
            </a:r>
            <a:br>
              <a:rPr lang="ru-RU" b="1" i="1" dirty="0" smtClean="0"/>
            </a:br>
            <a:r>
              <a:rPr lang="ru-RU" b="1" i="1" dirty="0" smtClean="0"/>
              <a:t>Становление советской власти. </a:t>
            </a:r>
            <a:endParaRPr lang="ru-RU" b="1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19872" y="3886200"/>
            <a:ext cx="5544616" cy="1752600"/>
          </a:xfrm>
        </p:spPr>
        <p:txBody>
          <a:bodyPr/>
          <a:lstStyle/>
          <a:p>
            <a:pPr algn="r">
              <a:spcBef>
                <a:spcPts val="0"/>
              </a:spcBef>
            </a:pPr>
            <a:r>
              <a:rPr lang="ru-RU" b="1" i="1" dirty="0" smtClean="0">
                <a:solidFill>
                  <a:schemeClr val="tx1"/>
                </a:solidFill>
              </a:rPr>
              <a:t>Урок по истории России </a:t>
            </a:r>
          </a:p>
          <a:p>
            <a:pPr algn="r">
              <a:spcBef>
                <a:spcPts val="0"/>
              </a:spcBef>
            </a:pPr>
            <a:r>
              <a:rPr lang="ru-RU" b="1" i="1" dirty="0" smtClean="0">
                <a:solidFill>
                  <a:schemeClr val="tx1"/>
                </a:solidFill>
              </a:rPr>
              <a:t>9 класс</a:t>
            </a:r>
          </a:p>
          <a:p>
            <a:pPr algn="r">
              <a:spcBef>
                <a:spcPts val="0"/>
              </a:spcBef>
            </a:pPr>
            <a:r>
              <a:rPr lang="ru-RU" b="1" i="1" dirty="0" smtClean="0">
                <a:solidFill>
                  <a:schemeClr val="tx1"/>
                </a:solidFill>
              </a:rPr>
              <a:t>Учитель: </a:t>
            </a:r>
            <a:r>
              <a:rPr lang="ru-RU" b="1" i="1" dirty="0" err="1" smtClean="0">
                <a:solidFill>
                  <a:schemeClr val="tx1"/>
                </a:solidFill>
              </a:rPr>
              <a:t>Шатина</a:t>
            </a:r>
            <a:r>
              <a:rPr lang="ru-RU" b="1" i="1" dirty="0" smtClean="0">
                <a:solidFill>
                  <a:schemeClr val="tx1"/>
                </a:solidFill>
              </a:rPr>
              <a:t> И.М.</a:t>
            </a:r>
            <a:endParaRPr lang="ru-RU" b="1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n w="18000">
                  <a:solidFill>
                    <a:schemeClr val="tx2">
                      <a:lumMod val="20000"/>
                      <a:lumOff val="8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Основные направления внутренней политики большевиков.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i="1" dirty="0" smtClean="0"/>
              <a:t>Борьба за удержание и укрепление власти:</a:t>
            </a:r>
          </a:p>
          <a:p>
            <a:pPr>
              <a:buNone/>
            </a:pPr>
            <a:r>
              <a:rPr lang="ru-RU" dirty="0" smtClean="0"/>
              <a:t>п</a:t>
            </a:r>
            <a:r>
              <a:rPr lang="ru-RU" dirty="0" smtClean="0"/>
              <a:t>одавление военных сил контрреволюции;</a:t>
            </a:r>
          </a:p>
          <a:p>
            <a:pPr>
              <a:buNone/>
            </a:pPr>
            <a:r>
              <a:rPr lang="ru-RU" dirty="0" smtClean="0"/>
              <a:t>б</a:t>
            </a:r>
            <a:r>
              <a:rPr lang="ru-RU" dirty="0" smtClean="0"/>
              <a:t>орьба с политической оппозицией, против однородного социалистического правительства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n w="18000">
                  <a:solidFill>
                    <a:schemeClr val="tx2">
                      <a:lumMod val="20000"/>
                      <a:lumOff val="8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Основное направление внешней </a:t>
            </a:r>
            <a:r>
              <a:rPr lang="ru-RU" b="1" dirty="0" smtClean="0">
                <a:ln w="18000">
                  <a:solidFill>
                    <a:schemeClr val="tx2">
                      <a:lumMod val="20000"/>
                      <a:lumOff val="8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политики </a:t>
            </a:r>
            <a:r>
              <a:rPr lang="ru-RU" b="1" dirty="0" smtClean="0">
                <a:ln w="18000">
                  <a:solidFill>
                    <a:schemeClr val="tx2">
                      <a:lumMod val="20000"/>
                      <a:lumOff val="8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большевиков.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925144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b="1" dirty="0" smtClean="0"/>
              <a:t>Прекращение войны и заключение мира: </a:t>
            </a:r>
          </a:p>
          <a:p>
            <a:pPr algn="ctr">
              <a:buNone/>
            </a:pPr>
            <a:r>
              <a:rPr lang="ru-RU" b="1" dirty="0" smtClean="0"/>
              <a:t>3 марта 1918 г. </a:t>
            </a:r>
            <a:r>
              <a:rPr lang="ru-RU" dirty="0" smtClean="0"/>
              <a:t>– </a:t>
            </a:r>
          </a:p>
          <a:p>
            <a:pPr algn="ctr">
              <a:buNone/>
            </a:pPr>
            <a:r>
              <a:rPr lang="ru-RU" dirty="0" smtClean="0"/>
              <a:t>подписание Брестского мира с Германией.</a:t>
            </a:r>
          </a:p>
          <a:p>
            <a:pPr>
              <a:buNone/>
            </a:pPr>
            <a:r>
              <a:rPr lang="ru-RU" b="1" i="1" dirty="0" smtClean="0"/>
              <a:t>Условия Брестского мира:</a:t>
            </a:r>
          </a:p>
          <a:p>
            <a:pPr marL="514350" indent="-514350">
              <a:buAutoNum type="arabicPeriod"/>
            </a:pPr>
            <a:r>
              <a:rPr lang="ru-RU" dirty="0" smtClean="0"/>
              <a:t>Оккупация германскими войсками Прибалтики, Белоруссии, Украины, Северного Причерноморья. Отказ России от этих территорий.</a:t>
            </a:r>
          </a:p>
          <a:p>
            <a:pPr marL="514350" indent="-514350">
              <a:buAutoNum type="arabicPeriod"/>
            </a:pPr>
            <a:r>
              <a:rPr lang="ru-RU" dirty="0" smtClean="0"/>
              <a:t>Выведение армий России из Финляндии, Украины, заключение с последней сепаратного мира.</a:t>
            </a:r>
          </a:p>
          <a:p>
            <a:pPr marL="514350" indent="-514350">
              <a:buAutoNum type="arabicPeriod"/>
            </a:pPr>
            <a:r>
              <a:rPr lang="ru-RU" dirty="0" smtClean="0"/>
              <a:t>Передача Турции части </a:t>
            </a:r>
            <a:r>
              <a:rPr lang="ru-RU" dirty="0" smtClean="0"/>
              <a:t>З</a:t>
            </a:r>
            <a:r>
              <a:rPr lang="ru-RU" dirty="0" smtClean="0"/>
              <a:t>акавказья (Карс и </a:t>
            </a:r>
            <a:r>
              <a:rPr lang="ru-RU" dirty="0" err="1" smtClean="0"/>
              <a:t>Ардаган</a:t>
            </a:r>
            <a:r>
              <a:rPr lang="ru-RU" dirty="0" smtClean="0"/>
              <a:t>)</a:t>
            </a:r>
          </a:p>
          <a:p>
            <a:pPr marL="514350" indent="-514350">
              <a:buAutoNum type="arabicPeriod"/>
            </a:pPr>
            <a:r>
              <a:rPr lang="ru-RU" dirty="0" smtClean="0"/>
              <a:t>Выплата контрибуции </a:t>
            </a:r>
          </a:p>
          <a:p>
            <a:pPr marL="514350" indent="-514350">
              <a:buAutoNum type="arabicPeriod"/>
            </a:pPr>
            <a:endParaRPr lang="ru-RU" dirty="0" smtClean="0"/>
          </a:p>
          <a:p>
            <a:pPr marL="514350" indent="-514350">
              <a:buAutoNum type="arabicPeriod"/>
            </a:pPr>
            <a:endParaRPr lang="ru-RU" dirty="0" smtClean="0"/>
          </a:p>
          <a:p>
            <a:pPr marL="514350" indent="-514350">
              <a:buAutoNum type="arabicPeriod"/>
            </a:pPr>
            <a:endParaRPr lang="ru-RU" dirty="0" smtClean="0"/>
          </a:p>
          <a:p>
            <a:pPr marL="514350" indent="-514350">
              <a:buAutoNum type="arabicPeriod"/>
            </a:pP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ln w="18000">
                  <a:solidFill>
                    <a:schemeClr val="tx2">
                      <a:lumMod val="20000"/>
                      <a:lumOff val="8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Выводы.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/>
          <a:lstStyle/>
          <a:p>
            <a:pPr algn="ctr"/>
            <a:r>
              <a:rPr lang="ru-RU" dirty="0" smtClean="0"/>
              <a:t>В результате вооруженного восстания в Петрограде в ночь с 25 на 26 октября 1917 года в России начинается </a:t>
            </a:r>
          </a:p>
          <a:p>
            <a:pPr algn="ctr">
              <a:buNone/>
            </a:pPr>
            <a:r>
              <a:rPr lang="ru-RU" b="1" i="1" dirty="0" smtClean="0"/>
              <a:t>период правления партии большевиков.</a:t>
            </a:r>
          </a:p>
          <a:p>
            <a:pPr algn="ctr"/>
            <a:r>
              <a:rPr lang="ru-RU" dirty="0" smtClean="0"/>
              <a:t>Создано советское правительство – </a:t>
            </a:r>
          </a:p>
          <a:p>
            <a:pPr algn="ctr">
              <a:buNone/>
            </a:pPr>
            <a:r>
              <a:rPr lang="ru-RU" b="1" i="1" dirty="0" smtClean="0"/>
              <a:t>Совет народных комиссаров.</a:t>
            </a:r>
          </a:p>
          <a:p>
            <a:pPr algn="ctr"/>
            <a:r>
              <a:rPr lang="ru-RU" dirty="0" smtClean="0"/>
              <a:t>Советская власть установилась на всей территории бывшей Российской империи.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ln w="18000">
                  <a:solidFill>
                    <a:schemeClr val="tx2">
                      <a:lumMod val="20000"/>
                      <a:lumOff val="8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Цели урока: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Изучить причины, предпосылки, задачи и характер революции.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Понять общенациональный кризис, который назрел в России осенью 1917 г.;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Рассмотреть процесс установления советской власти по всей стране и причины ее укрепления.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ln w="18000">
                  <a:solidFill>
                    <a:schemeClr val="tx2">
                      <a:lumMod val="20000"/>
                      <a:lumOff val="8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План изучения темы: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Углубление общенационального кризиса. Причины революции.</a:t>
            </a:r>
          </a:p>
          <a:p>
            <a:r>
              <a:rPr lang="ru-RU" dirty="0" smtClean="0"/>
              <a:t>Подготовка и проведение вооруженного восстания в Петрограде.</a:t>
            </a:r>
          </a:p>
          <a:p>
            <a:r>
              <a:rPr lang="en-US" dirty="0" smtClean="0"/>
              <a:t>II</a:t>
            </a:r>
            <a:r>
              <a:rPr lang="ru-RU" dirty="0" smtClean="0"/>
              <a:t> Всероссийский съезд Советов. Декреты съезда. Формирование органов государственной власти.</a:t>
            </a:r>
          </a:p>
          <a:p>
            <a:r>
              <a:rPr lang="ru-RU" dirty="0" smtClean="0"/>
              <a:t>Установление советской власти на местах.</a:t>
            </a:r>
          </a:p>
          <a:p>
            <a:r>
              <a:rPr lang="ru-RU" dirty="0" smtClean="0"/>
              <a:t>Основные направления внутренней и внешней политики большевиков.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60648"/>
            <a:ext cx="8229600" cy="1143000"/>
          </a:xfrm>
          <a:ln>
            <a:noFill/>
          </a:ln>
        </p:spPr>
        <p:txBody>
          <a:bodyPr>
            <a:noAutofit/>
          </a:bodyPr>
          <a:lstStyle/>
          <a:p>
            <a:r>
              <a:rPr lang="ru-RU" sz="3600" b="1" dirty="0" smtClean="0">
                <a:ln w="18000">
                  <a:solidFill>
                    <a:schemeClr val="tx2">
                      <a:lumMod val="20000"/>
                      <a:lumOff val="8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Углубление общенационального кризиса. </a:t>
            </a:r>
            <a:br>
              <a:rPr lang="ru-RU" sz="3600" b="1" dirty="0" smtClean="0">
                <a:ln w="18000">
                  <a:solidFill>
                    <a:schemeClr val="tx2">
                      <a:lumMod val="20000"/>
                      <a:lumOff val="8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ru-RU" sz="3600" b="1" dirty="0" smtClean="0">
                <a:ln w="18000">
                  <a:solidFill>
                    <a:schemeClr val="tx2">
                      <a:lumMod val="20000"/>
                      <a:lumOff val="8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Причины революции.</a:t>
            </a:r>
            <a:endParaRPr lang="ru-RU" sz="3600" b="1" dirty="0">
              <a:ln w="18000">
                <a:solidFill>
                  <a:schemeClr val="tx2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069160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dirty="0" smtClean="0"/>
              <a:t>Обострение экономического кризиса</a:t>
            </a:r>
          </a:p>
          <a:p>
            <a:pPr marL="514350" indent="-514350">
              <a:buAutoNum type="arabicPeriod"/>
            </a:pPr>
            <a:r>
              <a:rPr lang="ru-RU" dirty="0" smtClean="0"/>
              <a:t>Рост стачечного движения, носивших политический характер</a:t>
            </a:r>
          </a:p>
          <a:p>
            <a:pPr marL="514350" indent="-514350">
              <a:buAutoNum type="arabicPeriod"/>
            </a:pPr>
            <a:r>
              <a:rPr lang="ru-RU" dirty="0" smtClean="0"/>
              <a:t>Рост крестьянского движения за отмену частной собственности и раздел помещичьей земли</a:t>
            </a:r>
          </a:p>
          <a:p>
            <a:pPr marL="514350" indent="-514350">
              <a:buAutoNum type="arabicPeriod"/>
            </a:pPr>
            <a:r>
              <a:rPr lang="ru-RU" dirty="0" smtClean="0"/>
              <a:t>Волнения в армии</a:t>
            </a:r>
          </a:p>
          <a:p>
            <a:pPr marL="514350" indent="-514350">
              <a:buNone/>
            </a:pPr>
            <a:endParaRPr lang="ru-RU" dirty="0" smtClean="0"/>
          </a:p>
          <a:p>
            <a:pPr marL="514350" indent="-514350">
              <a:buNone/>
            </a:pPr>
            <a:r>
              <a:rPr lang="ru-RU" b="1" dirty="0" smtClean="0"/>
              <a:t>ВЫВОД: </a:t>
            </a:r>
            <a:r>
              <a:rPr lang="ru-RU" i="1" dirty="0" smtClean="0"/>
              <a:t>к осени 1917 года в стране назрел кризис, принявший масштабы общенационального</a:t>
            </a:r>
            <a:endParaRPr lang="ru-RU" i="1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n w="18000">
                  <a:solidFill>
                    <a:schemeClr val="tx2">
                      <a:lumMod val="20000"/>
                      <a:lumOff val="8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Вооруженное восстание </a:t>
            </a:r>
            <a:br>
              <a:rPr lang="ru-RU" b="1" dirty="0" smtClean="0">
                <a:ln w="18000">
                  <a:solidFill>
                    <a:schemeClr val="tx2">
                      <a:lumMod val="20000"/>
                      <a:lumOff val="8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ru-RU" b="1" dirty="0" smtClean="0">
                <a:ln w="18000">
                  <a:solidFill>
                    <a:schemeClr val="tx2">
                      <a:lumMod val="20000"/>
                      <a:lumOff val="8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в Петрограде.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b="1" i="1" dirty="0" smtClean="0"/>
              <a:t>3 августа 1917 года </a:t>
            </a:r>
            <a:r>
              <a:rPr lang="ru-RU" dirty="0" smtClean="0"/>
              <a:t>большевики на своем </a:t>
            </a:r>
            <a:r>
              <a:rPr lang="en-US" dirty="0" smtClean="0"/>
              <a:t>IV</a:t>
            </a:r>
            <a:r>
              <a:rPr lang="ru-RU" dirty="0" smtClean="0"/>
              <a:t> съезде взяли курс на вооруженное восстание. С сентября руководство Советами переходит к большевикам. Они вновь выдвинули лозунг «Вся власть Советам!»</a:t>
            </a:r>
          </a:p>
          <a:p>
            <a:pPr algn="ctr">
              <a:buNone/>
            </a:pPr>
            <a:r>
              <a:rPr lang="ru-RU" b="1" i="1" dirty="0" smtClean="0"/>
              <a:t>10 октября 1917 года </a:t>
            </a:r>
            <a:r>
              <a:rPr lang="ru-RU" dirty="0" smtClean="0"/>
              <a:t>исполком Петроградского Совета принял резолюцию о курсе на вооруженное восстание.</a:t>
            </a:r>
            <a:endParaRPr lang="ru-RU" dirty="0"/>
          </a:p>
        </p:txBody>
      </p:sp>
      <p:pic>
        <p:nvPicPr>
          <p:cNvPr id="8" name="Picture 8" descr="prizyvvogdja[1]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57200" y="1556792"/>
            <a:ext cx="4038600" cy="4680520"/>
          </a:xfr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n w="18000">
                  <a:solidFill>
                    <a:schemeClr val="tx2">
                      <a:lumMod val="20000"/>
                      <a:lumOff val="8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Вооруженное восстание </a:t>
            </a:r>
            <a:br>
              <a:rPr lang="ru-RU" b="1" dirty="0" smtClean="0">
                <a:ln w="18000">
                  <a:solidFill>
                    <a:schemeClr val="tx2">
                      <a:lumMod val="20000"/>
                      <a:lumOff val="8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ru-RU" b="1" dirty="0" smtClean="0">
                <a:ln w="18000">
                  <a:solidFill>
                    <a:schemeClr val="tx2">
                      <a:lumMod val="20000"/>
                      <a:lumOff val="8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в Петрограде.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В ночь с 25 на 26 октября Зимний дворец был взят штурмом, Временное правительство арестовано. Общее руководство восстанием осуществлял В.И.Ленин из Смольного, непосредственно всеми действиями восставших руководил Л.Д.Троцкий.</a:t>
            </a:r>
          </a:p>
          <a:p>
            <a:pPr algn="ctr">
              <a:buNone/>
            </a:pP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n w="18000">
                  <a:solidFill>
                    <a:schemeClr val="tx2">
                      <a:lumMod val="20000"/>
                      <a:lumOff val="8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Вооруженное восстание </a:t>
            </a:r>
            <a:br>
              <a:rPr lang="ru-RU" b="1" dirty="0" smtClean="0">
                <a:ln w="18000">
                  <a:solidFill>
                    <a:schemeClr val="tx2">
                      <a:lumMod val="20000"/>
                      <a:lumOff val="8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ru-RU" b="1" dirty="0" smtClean="0">
                <a:ln w="18000">
                  <a:solidFill>
                    <a:schemeClr val="tx2">
                      <a:lumMod val="20000"/>
                      <a:lumOff val="8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в Петрограде.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Штурм Зимнего дворца и знаменитый залп «Авроры» ознаменовал новый период в России.</a:t>
            </a:r>
          </a:p>
          <a:p>
            <a:pPr algn="ctr">
              <a:buNone/>
            </a:pPr>
            <a:r>
              <a:rPr lang="ru-RU" dirty="0" smtClean="0"/>
              <a:t>В отличие от Февральской революции 1917 года, которая началась стихийно, новое выступление большевиков тщательно планировалось.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n w="18000">
                  <a:solidFill>
                    <a:schemeClr val="tx2">
                      <a:lumMod val="20000"/>
                      <a:lumOff val="8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Начало правления партии большевиков.</a:t>
            </a:r>
            <a:br>
              <a:rPr lang="ru-RU" b="1" dirty="0" smtClean="0">
                <a:ln w="18000">
                  <a:solidFill>
                    <a:schemeClr val="tx2">
                      <a:lumMod val="20000"/>
                      <a:lumOff val="8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b="1" dirty="0" smtClean="0">
                <a:ln w="18000">
                  <a:solidFill>
                    <a:schemeClr val="tx2">
                      <a:lumMod val="20000"/>
                      <a:lumOff val="8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26 октября открылся </a:t>
            </a:r>
            <a:r>
              <a:rPr lang="en-US" b="1" dirty="0" smtClean="0">
                <a:ln w="18000">
                  <a:solidFill>
                    <a:schemeClr val="tx2">
                      <a:lumMod val="20000"/>
                      <a:lumOff val="8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II</a:t>
            </a:r>
            <a:r>
              <a:rPr lang="ru-RU" b="1" dirty="0" smtClean="0">
                <a:ln w="18000">
                  <a:solidFill>
                    <a:schemeClr val="tx2">
                      <a:lumMod val="20000"/>
                      <a:lumOff val="8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съезд </a:t>
            </a:r>
            <a:r>
              <a:rPr lang="ru-RU" b="1" dirty="0" smtClean="0">
                <a:ln w="18000">
                  <a:solidFill>
                    <a:schemeClr val="tx2">
                      <a:lumMod val="20000"/>
                      <a:lumOff val="8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Советов,</a:t>
            </a:r>
          </a:p>
          <a:p>
            <a:pPr algn="ctr">
              <a:buNone/>
            </a:pPr>
            <a:r>
              <a:rPr lang="ru-RU" b="1" dirty="0" smtClean="0">
                <a:ln w="18000">
                  <a:solidFill>
                    <a:schemeClr val="tx2">
                      <a:lumMod val="20000"/>
                      <a:lumOff val="8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на котором:</a:t>
            </a:r>
          </a:p>
          <a:p>
            <a:pPr marL="514350" indent="-514350">
              <a:buAutoNum type="arabicPeriod"/>
            </a:pPr>
            <a:r>
              <a:rPr lang="ru-RU" dirty="0" smtClean="0"/>
              <a:t>Создано советское правительство – </a:t>
            </a:r>
            <a:r>
              <a:rPr lang="ru-RU" b="1" dirty="0" smtClean="0"/>
              <a:t>Совет народных комиссаров</a:t>
            </a:r>
          </a:p>
          <a:p>
            <a:pPr marL="514350" indent="-514350">
              <a:buNone/>
            </a:pPr>
            <a:r>
              <a:rPr lang="ru-RU" dirty="0" smtClean="0"/>
              <a:t>2. Приняты первые документы Советской власти: </a:t>
            </a:r>
            <a:r>
              <a:rPr lang="ru-RU" b="1" i="1" dirty="0" smtClean="0"/>
              <a:t>Декрет о мире </a:t>
            </a:r>
            <a:r>
              <a:rPr lang="ru-RU" dirty="0" smtClean="0"/>
              <a:t>– демократический мир без аннексий и контрибуций; </a:t>
            </a:r>
          </a:p>
          <a:p>
            <a:pPr marL="514350" indent="-514350">
              <a:buNone/>
            </a:pPr>
            <a:r>
              <a:rPr lang="ru-RU" dirty="0" smtClean="0"/>
              <a:t>	</a:t>
            </a:r>
            <a:r>
              <a:rPr lang="ru-RU" b="1" i="1" dirty="0" smtClean="0"/>
              <a:t>Декрет о земле </a:t>
            </a:r>
            <a:r>
              <a:rPr lang="ru-RU" dirty="0" smtClean="0"/>
              <a:t>– конфискация помещичьих, удельных и прочих земель. Национализация земли.</a:t>
            </a:r>
            <a:endParaRPr lang="ru-RU" dirty="0" smtClean="0"/>
          </a:p>
          <a:p>
            <a:pPr marL="514350" indent="-514350">
              <a:buNone/>
            </a:pPr>
            <a:endParaRPr lang="ru-RU" b="1" dirty="0" smtClean="0">
              <a:ln w="18000">
                <a:solidFill>
                  <a:schemeClr val="tx2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8" grpI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n w="18000">
                  <a:solidFill>
                    <a:schemeClr val="tx2">
                      <a:lumMod val="20000"/>
                      <a:lumOff val="8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Установление советской власти на местах.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84576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ru-RU" dirty="0" smtClean="0"/>
              <a:t>Советская власть утвердилась на большей части бывшей Российской империи с конца сентября 1917 года по февраль 1918 года. </a:t>
            </a:r>
          </a:p>
          <a:p>
            <a:pPr algn="ctr">
              <a:buNone/>
            </a:pPr>
            <a:r>
              <a:rPr lang="ru-RU" dirty="0" smtClean="0"/>
              <a:t>3 ноября 1917 г. советская власть провозглашена в Москве.</a:t>
            </a:r>
          </a:p>
          <a:p>
            <a:pPr algn="ctr">
              <a:buNone/>
            </a:pPr>
            <a:r>
              <a:rPr lang="ru-RU" dirty="0" smtClean="0"/>
              <a:t>В ноябре-декабре 1917 г. власть Советов получила поддержку на фронтах.</a:t>
            </a:r>
          </a:p>
          <a:p>
            <a:pPr algn="ctr">
              <a:buNone/>
            </a:pPr>
            <a:r>
              <a:rPr lang="ru-RU" dirty="0" smtClean="0"/>
              <a:t>В октябре 1917 г. – в Белоруссии, </a:t>
            </a:r>
          </a:p>
          <a:p>
            <a:pPr algn="ctr">
              <a:buNone/>
            </a:pPr>
            <a:r>
              <a:rPr lang="ru-RU" dirty="0" smtClean="0"/>
              <a:t>в ноябре – в Туркестане.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dirty="0" smtClean="0"/>
              <a:t>ВЫВОД: </a:t>
            </a:r>
            <a:r>
              <a:rPr lang="ru-RU" i="1" dirty="0" smtClean="0"/>
              <a:t>триумфальное шествие советской власти по территории бывшей Российской империи.</a:t>
            </a:r>
            <a:endParaRPr lang="ru-RU" i="1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515</Words>
  <Application>Microsoft Office PowerPoint</Application>
  <PresentationFormat>Экран (4:3)</PresentationFormat>
  <Paragraphs>64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Октябрьская революция  1917 года. Становление советской власти. </vt:lpstr>
      <vt:lpstr>Цели урока:</vt:lpstr>
      <vt:lpstr>План изучения темы:</vt:lpstr>
      <vt:lpstr>Углубление общенационального кризиса.  Причины революции.</vt:lpstr>
      <vt:lpstr>Вооруженное восстание  в Петрограде.</vt:lpstr>
      <vt:lpstr>Вооруженное восстание  в Петрограде.</vt:lpstr>
      <vt:lpstr>Вооруженное восстание  в Петрограде.</vt:lpstr>
      <vt:lpstr>Начало правления партии большевиков. </vt:lpstr>
      <vt:lpstr>Установление советской власти на местах.</vt:lpstr>
      <vt:lpstr>Основные направления внутренней политики большевиков.</vt:lpstr>
      <vt:lpstr>Основное направление внешней политики большевиков.</vt:lpstr>
      <vt:lpstr>Выводы.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Октябрьская революция  1917 года. Становление советской власти. </dc:title>
  <dc:creator>Windows</dc:creator>
  <cp:lastModifiedBy>Windows</cp:lastModifiedBy>
  <cp:revision>14</cp:revision>
  <dcterms:created xsi:type="dcterms:W3CDTF">2014-11-16T12:14:32Z</dcterms:created>
  <dcterms:modified xsi:type="dcterms:W3CDTF">2014-11-16T18:58:45Z</dcterms:modified>
</cp:coreProperties>
</file>