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FA9C9-0831-491E-8E3C-A3A83D720A39}" type="datetimeFigureOut">
              <a:rPr lang="ru-RU" smtClean="0"/>
              <a:t>01.02.2015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B6ADF-75A3-4D4C-8007-C71CDFC2145A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70723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071678"/>
            <a:ext cx="7772400" cy="307183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>Информационное общество и информационная безопасность</a:t>
            </a: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70723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72560" cy="14700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Критерии развитости информационного общества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1643050"/>
            <a:ext cx="7000924" cy="4429156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Наличие компьютеров.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Уровень развития компьютерных сетей.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Количество населения, занятого в информационной сфере.</a:t>
            </a:r>
          </a:p>
          <a:p>
            <a:pPr marL="514350" indent="-514350" algn="just">
              <a:buAutoNum type="arabicPeriod"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10842460-global-green-computer-networ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3643314"/>
            <a:ext cx="4000496" cy="30003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126172" cy="70723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Производство компьютеров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i_0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4422"/>
            <a:ext cx="9178911" cy="592935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"/>
            <a:ext cx="9126172" cy="70723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058152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Компьютерные сети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000108"/>
            <a:ext cx="8072494" cy="5357850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В настоящее время существенной тенденцией в информатизации общества является переход от использования компьютеров в автономном режиме к использованию их  в информационных сетях.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Возможности сети: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solidFill>
                  <a:schemeClr val="tx1"/>
                </a:solidFill>
              </a:rPr>
              <a:t>Быстрый и удобный доступ к информации</a:t>
            </a:r>
          </a:p>
          <a:p>
            <a:pPr algn="just">
              <a:buFontTx/>
              <a:buChar char="-"/>
            </a:pP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электронная почта, телеконференции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solidFill>
                  <a:schemeClr val="tx1"/>
                </a:solidFill>
              </a:rPr>
              <a:t>Интерактивное общение</a:t>
            </a:r>
          </a:p>
          <a:p>
            <a:pPr algn="just">
              <a:buFontTx/>
              <a:buChar char="-"/>
            </a:pPr>
            <a:r>
              <a:rPr lang="ru-RU" sz="2800" dirty="0" smtClean="0">
                <a:solidFill>
                  <a:schemeClr val="tx1"/>
                </a:solidFill>
              </a:rPr>
              <a:t>Покупки в интернет – магазинах</a:t>
            </a:r>
          </a:p>
          <a:p>
            <a:pPr algn="just">
              <a:buFontTx/>
              <a:buChar char="-"/>
            </a:pP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7174"/>
            <a:ext cx="9144000" cy="69723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0"/>
            <a:ext cx="8715436" cy="14700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Население, занятое в информационной сфере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357298"/>
            <a:ext cx="8286808" cy="485778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По данным ООН, начиная с 90-х годов </a:t>
            </a:r>
            <a:r>
              <a:rPr lang="en-US" sz="2800" dirty="0" smtClean="0">
                <a:solidFill>
                  <a:schemeClr val="tx1"/>
                </a:solidFill>
              </a:rPr>
              <a:t>XX</a:t>
            </a:r>
            <a:r>
              <a:rPr lang="ru-RU" sz="2800" dirty="0" smtClean="0">
                <a:solidFill>
                  <a:schemeClr val="tx1"/>
                </a:solidFill>
              </a:rPr>
              <a:t> века, количество работников, занятых в информационной сфере возросло примерно на 50 %.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Компьютеры и информационные технологии интенсивно проникают и в сферу материального производства.</a:t>
            </a:r>
          </a:p>
          <a:p>
            <a:pPr algn="just"/>
            <a:r>
              <a:rPr lang="ru-RU" sz="2800" b="1" i="1" dirty="0" smtClean="0">
                <a:solidFill>
                  <a:srgbClr val="C00000"/>
                </a:solidFill>
              </a:rPr>
              <a:t>Информационное общество </a:t>
            </a:r>
            <a:r>
              <a:rPr lang="ru-RU" sz="2800" dirty="0" smtClean="0">
                <a:solidFill>
                  <a:schemeClr val="tx1"/>
                </a:solidFill>
              </a:rPr>
              <a:t>– это общество, в котором большая часть населения занята получением, переработкой, передачей и хранением информации.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723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Тема урока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643182"/>
            <a:ext cx="6829428" cy="1752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Информационное общество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70723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772400" cy="1470025"/>
          </a:xfrm>
        </p:spPr>
        <p:txBody>
          <a:bodyPr/>
          <a:lstStyle/>
          <a:p>
            <a:pPr algn="l"/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Цель урока: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7858180" cy="17526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Ввести понятие «информационное общество», познакомить с его признаками.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7772400" cy="147002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Этапы развития доиндустриального общества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71612"/>
            <a:ext cx="6400800" cy="17526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Овладение веществом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Овладение энергией</a:t>
            </a:r>
          </a:p>
          <a:p>
            <a:pPr marL="514350" indent="-514350" algn="l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Овладение информацией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91519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785794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Овладение веществом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642918"/>
            <a:ext cx="8715436" cy="6000792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На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заре цивилизации </a:t>
            </a:r>
            <a:r>
              <a:rPr lang="ru-RU" sz="2800" dirty="0" smtClean="0">
                <a:solidFill>
                  <a:schemeClr val="tx1"/>
                </a:solidFill>
              </a:rPr>
              <a:t>люди научились изготавливать простые орудия труда и охоты (каменный топор, стрелы).</a:t>
            </a:r>
          </a:p>
          <a:p>
            <a:pPr algn="just"/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ru-RU" sz="2800" dirty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античности</a:t>
            </a:r>
            <a:r>
              <a:rPr lang="ru-RU" sz="2800" dirty="0" smtClean="0">
                <a:solidFill>
                  <a:schemeClr val="tx1"/>
                </a:solidFill>
              </a:rPr>
              <a:t> появились первые механизмы и средства передвижения (колесницы, корабли).</a:t>
            </a:r>
          </a:p>
          <a:p>
            <a:pPr algn="just"/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средние века </a:t>
            </a:r>
            <a:r>
              <a:rPr lang="ru-RU" sz="2800" dirty="0" smtClean="0">
                <a:solidFill>
                  <a:schemeClr val="tx1"/>
                </a:solidFill>
              </a:rPr>
              <a:t>были изобретены первые сложные орудия труда и механизмы (часы, ткацкий станок). </a:t>
            </a:r>
          </a:p>
          <a:p>
            <a:pPr algn="just"/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iz_istorii_oruzhija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1500174"/>
            <a:ext cx="2714644" cy="1601640"/>
          </a:xfrm>
          <a:prstGeom prst="rect">
            <a:avLst/>
          </a:prstGeom>
        </p:spPr>
      </p:pic>
      <p:pic>
        <p:nvPicPr>
          <p:cNvPr id="6" name="Рисунок 5" descr="68485501-120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414" y="3929066"/>
            <a:ext cx="2643206" cy="1629977"/>
          </a:xfrm>
          <a:prstGeom prst="rect">
            <a:avLst/>
          </a:prstGeom>
        </p:spPr>
      </p:pic>
      <p:pic>
        <p:nvPicPr>
          <p:cNvPr id="7" name="Рисунок 6" descr="1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5074" y="3857628"/>
            <a:ext cx="2259016" cy="16963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"/>
            <a:ext cx="9144000" cy="68580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1"/>
            <a:ext cx="7772400" cy="71437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Овладение энергией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071546"/>
            <a:ext cx="8715436" cy="557216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находилось в этот период на начальной ступени, в качестве источников энергии использовались Солнце, вода, огонь, ветер и мускульная сила человека.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161_120110_Vosp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5085" y="3043800"/>
            <a:ext cx="2758915" cy="3814200"/>
          </a:xfrm>
          <a:prstGeom prst="rect">
            <a:avLst/>
          </a:prstGeom>
        </p:spPr>
      </p:pic>
      <p:pic>
        <p:nvPicPr>
          <p:cNvPr id="6" name="Рисунок 5" descr="105431933_Stribo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84" y="3714752"/>
            <a:ext cx="3319941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7143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1214422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Овладение информацией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786874" cy="6215106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С самого начала человеческой истории возникла потребность передачи и хранения информации. Для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передачи </a:t>
            </a:r>
            <a:r>
              <a:rPr lang="ru-RU" sz="2800" dirty="0" smtClean="0">
                <a:solidFill>
                  <a:schemeClr val="tx1"/>
                </a:solidFill>
              </a:rPr>
              <a:t>использовались жесты и речь. Для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хранения</a:t>
            </a:r>
            <a:r>
              <a:rPr lang="ru-RU" sz="2800" dirty="0" smtClean="0">
                <a:solidFill>
                  <a:schemeClr val="tx1"/>
                </a:solidFill>
              </a:rPr>
              <a:t> пользовались наскальными рисунками, затем глиняными табличками и египетскими папирусами.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799fb7d376aa68bb2532c7d69eb5b574-thumb-690x1000-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4208198"/>
            <a:ext cx="3929058" cy="2824367"/>
          </a:xfrm>
          <a:prstGeom prst="rect">
            <a:avLst/>
          </a:prstGeom>
        </p:spPr>
      </p:pic>
      <p:pic>
        <p:nvPicPr>
          <p:cNvPr id="6" name="Рисунок 5" descr="323083ec757f5a737cba17257975b75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4210051"/>
            <a:ext cx="3614947" cy="26479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"/>
            <a:ext cx="9144000" cy="697234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Индустриальное общество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428736"/>
            <a:ext cx="8572560" cy="542926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Начиная, примерно с </a:t>
            </a:r>
            <a:r>
              <a:rPr lang="en-US" sz="2800" dirty="0" smtClean="0">
                <a:solidFill>
                  <a:schemeClr val="tx1"/>
                </a:solidFill>
              </a:rPr>
              <a:t>XVII</a:t>
            </a:r>
            <a:r>
              <a:rPr lang="ru-RU" sz="2800" dirty="0" smtClean="0">
                <a:solidFill>
                  <a:schemeClr val="tx1"/>
                </a:solidFill>
              </a:rPr>
              <a:t> века, на первый план выходит проблема овладения энергией.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Стали появляться ветреные мельницы, водяные колёса, изобретена паровая машина.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В конце </a:t>
            </a:r>
            <a:r>
              <a:rPr lang="en-US" sz="2800" dirty="0" smtClean="0">
                <a:solidFill>
                  <a:schemeClr val="tx1"/>
                </a:solidFill>
              </a:rPr>
              <a:t>XIX</a:t>
            </a:r>
            <a:r>
              <a:rPr lang="ru-RU" sz="2800" dirty="0" smtClean="0">
                <a:solidFill>
                  <a:schemeClr val="tx1"/>
                </a:solidFill>
              </a:rPr>
              <a:t> века началось овладение электроэнергией и был изобретён электродвигатель.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Овладение энергией позволило перейти к массовому машинному производству потребительских товаров, было создано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индустриальное общество.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1861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70723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Информационное общество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428736"/>
            <a:ext cx="8001056" cy="542926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С середины </a:t>
            </a:r>
            <a:r>
              <a:rPr lang="en-US" sz="2800" dirty="0" smtClean="0">
                <a:solidFill>
                  <a:schemeClr val="tx1"/>
                </a:solidFill>
              </a:rPr>
              <a:t>XX</a:t>
            </a:r>
            <a:r>
              <a:rPr lang="ru-RU" sz="2800" dirty="0" smtClean="0">
                <a:solidFill>
                  <a:schemeClr val="tx1"/>
                </a:solidFill>
              </a:rPr>
              <a:t> века начался постепенный переход от индустриального общества к информационному.</a:t>
            </a:r>
          </a:p>
          <a:p>
            <a:pPr algn="just"/>
            <a:r>
              <a:rPr lang="ru-RU" sz="2800" b="1" dirty="0" smtClean="0">
                <a:solidFill>
                  <a:schemeClr val="tx1"/>
                </a:solidFill>
              </a:rPr>
              <a:t>Главным ресурсом</a:t>
            </a:r>
            <a:r>
              <a:rPr lang="ru-RU" sz="2800" dirty="0" smtClean="0">
                <a:solidFill>
                  <a:schemeClr val="tx1"/>
                </a:solidFill>
              </a:rPr>
              <a:t> такого общества является </a:t>
            </a:r>
            <a:r>
              <a:rPr lang="ru-RU" sz="2800" b="1" i="1" dirty="0" smtClean="0">
                <a:solidFill>
                  <a:srgbClr val="FF0000"/>
                </a:solidFill>
              </a:rPr>
              <a:t>информация.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353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Информационное общество и информационная безопасность</vt:lpstr>
      <vt:lpstr>Тема урока</vt:lpstr>
      <vt:lpstr>Цель урока:</vt:lpstr>
      <vt:lpstr> Этапы развития доиндустриального общества</vt:lpstr>
      <vt:lpstr>Овладение веществом</vt:lpstr>
      <vt:lpstr>Овладение энергией</vt:lpstr>
      <vt:lpstr>Овладение информацией</vt:lpstr>
      <vt:lpstr>Индустриальное общество</vt:lpstr>
      <vt:lpstr>Информационное общество</vt:lpstr>
      <vt:lpstr>Критерии развитости информационного общества</vt:lpstr>
      <vt:lpstr>Производство компьютеров</vt:lpstr>
      <vt:lpstr>Компьютерные сети</vt:lpstr>
      <vt:lpstr>Население, занятое в информационной сфере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Информационное общество и информационная безопасность</dc:title>
  <dc:creator>Ольга</dc:creator>
  <cp:lastModifiedBy>Ольга</cp:lastModifiedBy>
  <cp:revision>23</cp:revision>
  <dcterms:created xsi:type="dcterms:W3CDTF">2015-02-01T09:08:22Z</dcterms:created>
  <dcterms:modified xsi:type="dcterms:W3CDTF">2015-02-01T14:07:25Z</dcterms:modified>
</cp:coreProperties>
</file>