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5" r:id="rId4"/>
    <p:sldId id="266" r:id="rId5"/>
    <p:sldId id="281" r:id="rId6"/>
    <p:sldId id="282" r:id="rId7"/>
    <p:sldId id="270" r:id="rId8"/>
    <p:sldId id="262" r:id="rId9"/>
    <p:sldId id="264" r:id="rId10"/>
    <p:sldId id="275" r:id="rId11"/>
    <p:sldId id="268" r:id="rId12"/>
    <p:sldId id="271" r:id="rId13"/>
    <p:sldId id="272" r:id="rId14"/>
    <p:sldId id="273" r:id="rId15"/>
    <p:sldId id="274" r:id="rId16"/>
    <p:sldId id="276" r:id="rId17"/>
    <p:sldId id="279" r:id="rId18"/>
    <p:sldId id="280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482" y="-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1D33E-496E-4551-AD4D-7FFE7D70E04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21051-C23B-48F0-B2BA-C8E4530F54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16.xml"/><Relationship Id="rId4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35696" y="620688"/>
            <a:ext cx="54726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СУММА УГЛОВ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ТРЕУГОЛЬНИКА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94928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Выполнила: Вершинина А.Ф. ГБОУ 113</a:t>
            </a:r>
            <a:endParaRPr lang="ru-RU" sz="2400" dirty="0"/>
          </a:p>
        </p:txBody>
      </p:sp>
      <p:pic>
        <p:nvPicPr>
          <p:cNvPr id="7" name="Рисунок 6" descr="karanda11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2656"/>
            <a:ext cx="2185132" cy="324036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0"/>
            <a:ext cx="18651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Устно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1" y="1052736"/>
            <a:ext cx="1750540" cy="485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395536" y="692696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2060848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260648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844824"/>
            <a:ext cx="2959109" cy="334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188640"/>
            <a:ext cx="3427581" cy="296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6660232" y="3284984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3" name="Группа 28"/>
          <p:cNvGrpSpPr/>
          <p:nvPr/>
        </p:nvGrpSpPr>
        <p:grpSpPr>
          <a:xfrm>
            <a:off x="6876256" y="3501008"/>
            <a:ext cx="1368152" cy="2808312"/>
            <a:chOff x="1258658" y="1813120"/>
            <a:chExt cx="2286016" cy="4002844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grpSpPr>
        <p:sp>
          <p:nvSpPr>
            <p:cNvPr id="14" name="Равнобедренный треугольник 13"/>
            <p:cNvSpPr/>
            <p:nvPr/>
          </p:nvSpPr>
          <p:spPr>
            <a:xfrm>
              <a:off x="1258658" y="1813120"/>
              <a:ext cx="2286016" cy="4000528"/>
            </a:xfrm>
            <a:prstGeom prst="triangle">
              <a:avLst/>
            </a:prstGeom>
            <a:grp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699732" y="3714752"/>
              <a:ext cx="285752" cy="71438"/>
            </a:xfrm>
            <a:prstGeom prst="line">
              <a:avLst/>
            </a:prstGeom>
            <a:grp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2813244" y="3685256"/>
              <a:ext cx="258558" cy="100934"/>
            </a:xfrm>
            <a:prstGeom prst="line">
              <a:avLst/>
            </a:prstGeom>
            <a:grp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олилиния 16"/>
            <p:cNvSpPr/>
            <p:nvPr/>
          </p:nvSpPr>
          <p:spPr>
            <a:xfrm flipH="1">
              <a:off x="3173720" y="5429264"/>
              <a:ext cx="255272" cy="386700"/>
            </a:xfrm>
            <a:custGeom>
              <a:avLst/>
              <a:gdLst>
                <a:gd name="connsiteX0" fmla="*/ 0 w 271780"/>
                <a:gd name="connsiteY0" fmla="*/ 0 h 365760"/>
                <a:gd name="connsiteX1" fmla="*/ 228600 w 271780"/>
                <a:gd name="connsiteY1" fmla="*/ 106680 h 365760"/>
                <a:gd name="connsiteX2" fmla="*/ 259080 w 271780"/>
                <a:gd name="connsiteY2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1780" h="365760">
                  <a:moveTo>
                    <a:pt x="0" y="0"/>
                  </a:moveTo>
                  <a:cubicBezTo>
                    <a:pt x="92710" y="22860"/>
                    <a:pt x="185420" y="45720"/>
                    <a:pt x="228600" y="106680"/>
                  </a:cubicBezTo>
                  <a:cubicBezTo>
                    <a:pt x="271780" y="167640"/>
                    <a:pt x="265430" y="266700"/>
                    <a:pt x="259080" y="365760"/>
                  </a:cubicBezTo>
                </a:path>
              </a:pathLst>
            </a:custGeom>
            <a:grp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452320" y="573325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70°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Управляющая кнопка: возврат 19">
            <a:hlinkClick r:id="rId5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61958" y="2967335"/>
            <a:ext cx="6420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ФИЗКУЛЬТМИНУТКА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Соединительная линия уступом 5"/>
          <p:cNvCxnSpPr/>
          <p:nvPr/>
        </p:nvCxnSpPr>
        <p:spPr>
          <a:xfrm>
            <a:off x="642910" y="642918"/>
            <a:ext cx="8143932" cy="4857784"/>
          </a:xfrm>
          <a:prstGeom prst="bentConnector3">
            <a:avLst>
              <a:gd name="adj1" fmla="val 50000"/>
            </a:avLst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785813" y="214313"/>
            <a:ext cx="500062" cy="285750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4787106" y="570707"/>
            <a:ext cx="500063" cy="285750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57750" y="5214938"/>
            <a:ext cx="500063" cy="285750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0.44983 -0.003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00781 0.6590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39948 -4.8148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571500" y="357188"/>
            <a:ext cx="928688" cy="928687"/>
          </a:xfrm>
          <a:prstGeom prst="sun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14282 C -0.00694 0.03634 0.079 -0.05024 0.18473 -0.05024 L 0.62796 -0.05024 C 0.73369 -0.05024 0.81997 0.03634 0.81997 0.14282 L 0.81997 0.58287 C 0.81997 0.68981 0.73369 0.78009 0.62796 0.78009 L 0.18473 0.78009 C 0.079 0.78009 -0.00694 0.68981 -0.00694 0.58287 Z " pathEditMode="relative" rAng="0" ptsTypes="fFf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3" presetClass="path" presetSubtype="0" accel="50000" decel="50000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04445 L 0.77361 0.0363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837 0.03379 L 0.79636 0.7372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35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9636 0.73726 L -0.01475 0.7372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53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53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71" presetID="64" presetClass="path" presetSubtype="0" accel="50000" decel="5000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7382 L -0.01476 0.04445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53" presetClass="entr" presetSubtype="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500"/>
                            </p:stCondLst>
                            <p:childTnLst>
                              <p:par>
                                <p:cTn id="80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0"/>
                            </p:stCondLst>
                            <p:childTnLst>
                              <p:par>
                                <p:cTn id="86" presetID="53" presetClass="entr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9500"/>
                            </p:stCondLst>
                            <p:childTnLst>
                              <p:par>
                                <p:cTn id="92" presetID="1" presetClass="exit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500"/>
                            </p:stCondLst>
                            <p:childTnLst>
                              <p:par>
                                <p:cTn id="95" presetID="53" presetClass="entr" presetSubtype="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1" presetID="59" presetClass="path" presetSubtype="0" accel="50000" decel="5000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7569 C -0.00694 0.21203 0.07917 0.08634 0.18421 0.08634 C 0.29254 0.08634 0.37882 0.21203 0.37882 0.37569 C 0.37882 0.53958 0.46494 0.66551 0.57344 0.66551 C 0.67848 0.66551 0.76476 0.53958 0.76476 0.37569 " pathEditMode="relative" rAng="0" ptsTypes="fffff">
                                      <p:cBhvr>
                                        <p:cTn id="10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4" presetID="53" presetClass="entr" presetSubtype="0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0" presetID="53" presetClass="entr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6" presetID="53" presetClass="entr" presetSubtype="0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2" presetID="39" presetClass="path" presetSubtype="0" accel="50000" decel="50000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5416 C -0.00694 0.46365 0.07917 0.54838 0.18421 0.54838 C 0.29237 0.54838 0.379 0.46365 0.379 0.35416 C 0.379 0.24398 0.46511 0.15972 0.57327 0.15972 C 0.6783 0.15972 0.76494 0.24398 0.76494 0.35416 " pathEditMode="relative" rAng="0" ptsTypes="fffff">
                                      <p:cBhvr>
                                        <p:cTn id="1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25" presetID="53" presetClass="entr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1" presetID="53" presetClass="entr" presetSubtype="0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37" presetID="53" presetClass="entr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6" presetClass="exit" presetSubtype="16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animBg="1"/>
      <p:bldP spid="2" grpId="15" animBg="1"/>
      <p:bldP spid="2" grpId="16" animBg="1"/>
      <p:bldP spid="2" grpId="17" animBg="1"/>
      <p:bldP spid="2" grpId="18" animBg="1"/>
      <p:bldP spid="2" grpId="19" animBg="1"/>
      <p:bldP spid="2" grpId="20" animBg="1"/>
      <p:bldP spid="2" grpId="21" animBg="1"/>
      <p:bldP spid="2" grpId="22" animBg="1"/>
      <p:bldP spid="2" grpId="23" animBg="1"/>
      <p:bldP spid="2" grpId="24" animBg="1"/>
      <p:bldP spid="2" grpId="25" animBg="1"/>
      <p:bldP spid="2" grpId="26" animBg="1"/>
      <p:bldP spid="2" grpId="27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27088" y="260350"/>
            <a:ext cx="1008062" cy="936625"/>
            <a:chOff x="340" y="1253"/>
            <a:chExt cx="635" cy="590"/>
          </a:xfrm>
        </p:grpSpPr>
        <p:sp>
          <p:nvSpPr>
            <p:cNvPr id="17438" name="AutoShape 2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9" name="AutoShape 3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164388" y="3573463"/>
            <a:ext cx="1008062" cy="936625"/>
            <a:chOff x="340" y="1253"/>
            <a:chExt cx="635" cy="590"/>
          </a:xfrm>
        </p:grpSpPr>
        <p:sp>
          <p:nvSpPr>
            <p:cNvPr id="17436" name="AutoShape 4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7" name="AutoShape 4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859338" y="3068638"/>
            <a:ext cx="1008062" cy="936625"/>
            <a:chOff x="340" y="1253"/>
            <a:chExt cx="635" cy="590"/>
          </a:xfrm>
        </p:grpSpPr>
        <p:sp>
          <p:nvSpPr>
            <p:cNvPr id="17434" name="AutoShape 49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5" name="AutoShape 50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051050" y="2492375"/>
            <a:ext cx="1008063" cy="936625"/>
            <a:chOff x="340" y="1253"/>
            <a:chExt cx="635" cy="590"/>
          </a:xfrm>
        </p:grpSpPr>
        <p:sp>
          <p:nvSpPr>
            <p:cNvPr id="17432" name="AutoShape 52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C00000"/>
                </a:solidFill>
              </a:endParaRPr>
            </a:p>
          </p:txBody>
        </p:sp>
        <p:sp>
          <p:nvSpPr>
            <p:cNvPr id="17433" name="AutoShape 53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C00000"/>
                </a:solidFill>
              </a:endParaRPr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900113" y="5445125"/>
            <a:ext cx="1008062" cy="936625"/>
            <a:chOff x="340" y="1253"/>
            <a:chExt cx="635" cy="590"/>
          </a:xfrm>
        </p:grpSpPr>
        <p:sp>
          <p:nvSpPr>
            <p:cNvPr id="17430" name="AutoShape 5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1" name="AutoShape 59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356100" y="4941888"/>
            <a:ext cx="1008063" cy="936625"/>
            <a:chOff x="340" y="1253"/>
            <a:chExt cx="635" cy="590"/>
          </a:xfrm>
        </p:grpSpPr>
        <p:sp>
          <p:nvSpPr>
            <p:cNvPr id="17428" name="AutoShape 61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9" name="AutoShape 6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63"/>
          <p:cNvGrpSpPr>
            <a:grpSpLocks/>
          </p:cNvGrpSpPr>
          <p:nvPr/>
        </p:nvGrpSpPr>
        <p:grpSpPr bwMode="auto">
          <a:xfrm>
            <a:off x="5292725" y="1341438"/>
            <a:ext cx="1008063" cy="936625"/>
            <a:chOff x="340" y="1253"/>
            <a:chExt cx="635" cy="590"/>
          </a:xfrm>
        </p:grpSpPr>
        <p:sp>
          <p:nvSpPr>
            <p:cNvPr id="17426" name="AutoShape 64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7" name="AutoShape 65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3924300" y="260350"/>
            <a:ext cx="1008063" cy="936625"/>
            <a:chOff x="340" y="1253"/>
            <a:chExt cx="635" cy="590"/>
          </a:xfrm>
        </p:grpSpPr>
        <p:sp>
          <p:nvSpPr>
            <p:cNvPr id="17424" name="AutoShape 67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5" name="AutoShape 68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7451725" y="260350"/>
            <a:ext cx="1008063" cy="936625"/>
            <a:chOff x="340" y="1253"/>
            <a:chExt cx="635" cy="590"/>
          </a:xfrm>
        </p:grpSpPr>
        <p:sp>
          <p:nvSpPr>
            <p:cNvPr id="17422" name="AutoShape 7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3" name="AutoShape 7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3924300" y="2420938"/>
            <a:ext cx="1008063" cy="936625"/>
            <a:chOff x="340" y="1253"/>
            <a:chExt cx="635" cy="590"/>
          </a:xfrm>
        </p:grpSpPr>
        <p:sp>
          <p:nvSpPr>
            <p:cNvPr id="17420" name="AutoShape 76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1" name="AutoShape 77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2" name="Управляющая кнопка: возврат 31">
            <a:hlinkClick r:id="rId2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8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5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500"/>
                            </p:stCondLst>
                            <p:childTnLst>
                              <p:par>
                                <p:cTn id="1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9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9500"/>
                            </p:stCondLst>
                            <p:childTnLst>
                              <p:par>
                                <p:cTn id="173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521 -0.28856 0.2757 -0.14936 0.2757 0.02196 C 0.2757 0.19306 0.15521 0.33295 0.00764 0.33295 C -0.1401 0.33295 -0.25989 0.19306 -0.25989 0.02196 C -0.25989 -0.14936 -0.1401 -0.28856 0.00764 -0.28856 Z " pathEditMode="relative" rAng="0" ptsTypes="fffff">
                                      <p:cBhvr>
                                        <p:cTn id="17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6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434 -0.28856 0.27413 -0.14752 0.27413 0.0259 C 0.27413 0.19954 0.15434 0.34058 0.00764 0.34058 C -0.13889 0.34058 -0.25764 0.19954 -0.25764 0.0259 C -0.25764 -0.14752 -0.13889 -0.28856 0.00764 -0.28856 Z " pathEditMode="relative" rAng="0" ptsTypes="fffff">
                                      <p:cBhvr>
                                        <p:cTn id="177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2051050" y="692150"/>
            <a:ext cx="4824413" cy="4752975"/>
          </a:xfrm>
          <a:prstGeom prst="ellips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7000875" y="2214563"/>
            <a:ext cx="431800" cy="431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79 C -0.1625 -0.25179 -0.04722 -0.09896 -0.04722 0.08902 C -0.04722 0.277 -0.1625 0.43006 -0.30347 0.43006 C -0.44462 0.43006 -0.55903 0.277 -0.55903 0.08902 C -0.55903 -0.09896 -0.44462 -0.25179 -0.30347 -0.25179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79 C -0.16268 -0.25179 -0.04757 -0.09896 -0.04757 0.08902 C -0.04757 0.277 -0.16268 0.43006 -0.30348 0.43006 C -0.44479 0.43006 -0.55938 0.277 -0.55938 0.08902 C -0.55938 -0.09896 -0.44479 -0.25179 -0.30348 -0.25179 Z " pathEditMode="relative" rAng="0" ptsTypes="fffff">
                                      <p:cBhvr>
                                        <p:cTn id="9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4 0.09305 L -0.57275 0.093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5833 -0.25185 -0.03941 -0.10139 -0.03941 0.08403 C -0.03941 0.26921 -0.15833 0.42014 -0.30347 0.42014 C -0.44844 0.42014 -0.56649 0.26921 -0.56649 0.08403 C -0.56649 -0.10139 -0.44844 -0.25185 -0.30347 -0.25185 Z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6545 -0.25185 -0.05226 -0.09676 -0.05226 0.09421 C -0.05226 0.28518 -0.16545 0.4412 -0.30347 0.4412 C -0.44167 0.4412 -0.554 0.28518 -0.554 0.09421 C -0.554 -0.09676 -0.44167 -0.25185 -0.30347 -0.25185 Z " pathEditMode="relative" rAng="0" ptsTypes="fffff">
                                      <p:cBhvr>
                                        <p:cTn id="18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85 C -0.16285 -0.25185 -0.04809 -0.09931 -0.04809 0.08842 C -0.04809 0.27592 -0.16285 0.42893 -0.30348 0.42893 C -0.44393 0.42893 -0.55816 0.27592 -0.55816 0.08842 C -0.55816 -0.09931 -0.44393 -0.25185 -0.30348 -0.25185 Z " pathEditMode="relative" rAng="0" ptsTypes="fffff">
                                      <p:cBhvr>
                                        <p:cTn id="21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7" grpId="1" animBg="1"/>
      <p:bldP spid="16387" grpId="2" animBg="1"/>
      <p:bldP spid="16387" grpId="3" animBg="1"/>
      <p:bldP spid="16387" grpId="4" animBg="1"/>
      <p:bldP spid="16387" grpId="5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9204" y="0"/>
            <a:ext cx="3666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Письменно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764704"/>
            <a:ext cx="4779841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C:\Documents and Settings\Admin\Рабочий стол\Рисунок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3068960"/>
            <a:ext cx="3522585" cy="3466671"/>
          </a:xfrm>
          <a:prstGeom prst="rect">
            <a:avLst/>
          </a:prstGeom>
          <a:noFill/>
        </p:spPr>
      </p:pic>
      <p:pic>
        <p:nvPicPr>
          <p:cNvPr id="5" name="Picture 2" descr="C:\Documents and Settings\Admin\Рабочий стол\Рисунок2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260648"/>
            <a:ext cx="1206936" cy="356594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 flipH="1">
            <a:off x="3995936" y="3717032"/>
            <a:ext cx="5760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76256" y="620688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692696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Управляющая кнопка: возврат 8">
            <a:hlinkClick r:id="rId5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7544" y="1700808"/>
            <a:ext cx="4643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Может ли быть в треугольнике два прямых угла?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275856" y="2924944"/>
            <a:ext cx="46434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Может ли быть в треугольнике два тупых угла?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536" y="4365104"/>
            <a:ext cx="4643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Может ли быть в треугольнике прямой и тупой углы?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260648"/>
            <a:ext cx="4754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Ответы поясни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3" y="1000125"/>
            <a:ext cx="8501062" cy="54476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Закончите приведенные ниже предложения, чтобы получились верные утверждения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Сумма углов произвольного треугольника равна…?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Если один из углов треугольника тупой, то остальные…?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один из углов равнобедренного треугольника равен 60°, то треугольник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…?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Если один из углов треугольника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прямой,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то остальные…?</a:t>
            </a:r>
          </a:p>
          <a:p>
            <a:pPr marL="342900" indent="-342900">
              <a:buFontTx/>
              <a:buAutoNum type="arabicPeriod"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40466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404664"/>
            <a:ext cx="62079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Домашнее задание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206084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177281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1844824"/>
            <a:ext cx="4968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§ 30 № 228(Б),227</a:t>
            </a:r>
          </a:p>
          <a:p>
            <a:r>
              <a:rPr lang="ru-RU" sz="4000" b="1" dirty="0" smtClean="0"/>
              <a:t>№229 (по желанию)</a:t>
            </a:r>
            <a:endParaRPr lang="ru-RU" sz="4000" b="1" dirty="0"/>
          </a:p>
        </p:txBody>
      </p:sp>
      <p:pic>
        <p:nvPicPr>
          <p:cNvPr id="9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4652963"/>
            <a:ext cx="2520950" cy="2014537"/>
          </a:xfrm>
          <a:prstGeom prst="rect">
            <a:avLst/>
          </a:prstGeom>
          <a:noFill/>
        </p:spPr>
      </p:pic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7f7c74990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361338"/>
            <a:ext cx="1419411" cy="2091998"/>
          </a:xfrm>
          <a:prstGeom prst="rect">
            <a:avLst/>
          </a:prstGeom>
        </p:spPr>
      </p:pic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1763713" y="980728"/>
            <a:ext cx="691274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Monotype Corsiva" pitchFamily="66" charset="0"/>
              </a:rPr>
              <a:t>Математика принадлежит числу наук, имеющих громадное значение для выработки умения логически мыслить, делать обобщения.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3894" y="2967335"/>
            <a:ext cx="797622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05264" y="260648"/>
            <a:ext cx="20812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ЦЕЛИ: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162880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95288" y="1773238"/>
            <a:ext cx="8208962" cy="47513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3200" b="0" i="0" dirty="0">
                <a:latin typeface="Gill Sans MT Ext Condensed Bold" pitchFamily="34" charset="0"/>
              </a:rPr>
              <a:t> </a:t>
            </a:r>
            <a:endParaRPr lang="ru-RU" sz="4000" b="0" i="0" dirty="0">
              <a:latin typeface="Tahoma" pitchFamily="34" charset="0"/>
            </a:endParaRPr>
          </a:p>
          <a:p>
            <a:pPr marL="342900" indent="-342900">
              <a:buFontTx/>
              <a:buChar char="•"/>
            </a:pPr>
            <a:r>
              <a:rPr lang="ru-RU" sz="4000" b="0" dirty="0"/>
              <a:t>сформулировать и доказать теорему о сумме углов треугольника;</a:t>
            </a:r>
          </a:p>
          <a:p>
            <a:pPr marL="342900" indent="-342900">
              <a:buFontTx/>
              <a:buChar char="•"/>
            </a:pPr>
            <a:r>
              <a:rPr lang="ru-RU" sz="4000" b="0" dirty="0"/>
              <a:t>рассмотреть задачи на применение доказанной</a:t>
            </a:r>
          </a:p>
          <a:p>
            <a:pPr marL="342900" indent="-342900"/>
            <a:r>
              <a:rPr lang="en-US" sz="4000" b="0" dirty="0"/>
              <a:t>  </a:t>
            </a:r>
            <a:r>
              <a:rPr lang="ru-RU" sz="4000" b="0" dirty="0"/>
              <a:t>теоремы</a:t>
            </a:r>
            <a:r>
              <a:rPr lang="ru-RU" sz="4000" b="0" dirty="0">
                <a:solidFill>
                  <a:schemeClr val="accent2"/>
                </a:solidFill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b="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ru-RU" sz="3600" b="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3728" y="188640"/>
            <a:ext cx="4160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УРОКА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980728"/>
            <a:ext cx="91440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1)Теорема о сумме углов треугольника</a:t>
            </a:r>
            <a:endParaRPr lang="ru-RU" sz="4400" b="1" dirty="0" smtClean="0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2) Устные задания</a:t>
            </a:r>
            <a:endParaRPr lang="ru-RU" sz="4400" b="1" cap="none" spc="0" dirty="0" smtClean="0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4" action="ppaction://hlinksldjump"/>
              </a:rPr>
              <a:t>3) Физкультминутка</a:t>
            </a:r>
            <a:endParaRPr lang="ru-RU" sz="4400" b="1" dirty="0" smtClean="0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5" action="ppaction://hlinksldjump"/>
              </a:rPr>
              <a:t>4)Письменные задания</a:t>
            </a:r>
            <a:endParaRPr lang="ru-RU" sz="4400" b="1" dirty="0" smtClean="0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6" action="ppaction://hlinksldjump"/>
              </a:rPr>
              <a:t>5</a:t>
            </a:r>
            <a:r>
              <a:rPr lang="ru-RU" sz="44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6" action="ppaction://hlinksldjump"/>
              </a:rPr>
              <a:t>)Домашнее задание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7667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260648"/>
            <a:ext cx="3736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ПОВТОРИМ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627313" y="3860800"/>
            <a:ext cx="936625" cy="14398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</a:t>
            </a:r>
            <a:endParaRPr kumimoji="0" lang="ru-RU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140200" y="3860800"/>
            <a:ext cx="863600" cy="6477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60</a:t>
            </a:r>
            <a:r>
              <a:rPr kumimoji="0" lang="ru-RU" sz="32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 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Symbol" pitchFamily="18" charset="2"/>
            </a:endParaRPr>
          </a:p>
        </p:txBody>
      </p: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>
            <a:off x="1331640" y="4797152"/>
            <a:ext cx="5616624" cy="0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rot="5400000" flipH="1" flipV="1">
            <a:off x="3205163" y="2276475"/>
            <a:ext cx="2643188" cy="2357437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</p:spPr>
      </p:cxn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7929563" y="4714875"/>
            <a:ext cx="571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В</a:t>
            </a:r>
          </a:p>
        </p:txBody>
      </p:sp>
      <p:sp>
        <p:nvSpPr>
          <p:cNvPr id="9" name="Arc 10"/>
          <p:cNvSpPr>
            <a:spLocks/>
          </p:cNvSpPr>
          <p:nvPr/>
        </p:nvSpPr>
        <p:spPr bwMode="auto">
          <a:xfrm>
            <a:off x="3924300" y="4149725"/>
            <a:ext cx="288925" cy="6477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372225" y="2565400"/>
            <a:ext cx="360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11" name="Arc 14"/>
          <p:cNvSpPr>
            <a:spLocks/>
          </p:cNvSpPr>
          <p:nvPr/>
        </p:nvSpPr>
        <p:spPr bwMode="auto">
          <a:xfrm flipH="1">
            <a:off x="2843213" y="4149725"/>
            <a:ext cx="1008062" cy="6477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55576" y="119675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Найти смежный угол</a:t>
            </a:r>
            <a:endParaRPr lang="ru-RU" sz="2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ine 2"/>
          <p:cNvSpPr>
            <a:spLocks noChangeShapeType="1"/>
          </p:cNvSpPr>
          <p:nvPr/>
        </p:nvSpPr>
        <p:spPr bwMode="auto">
          <a:xfrm flipH="1" flipV="1">
            <a:off x="755650" y="2565400"/>
            <a:ext cx="3959225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auto">
          <a:xfrm flipH="1" flipV="1">
            <a:off x="1403350" y="4581525"/>
            <a:ext cx="525780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2195513" y="1700213"/>
            <a:ext cx="3240087" cy="403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827088" y="2636838"/>
            <a:ext cx="5762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0">
                <a:latin typeface="Arial" pitchFamily="34" charset="0"/>
              </a:rPr>
              <a:t>а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331913" y="4868863"/>
            <a:ext cx="3095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i="0">
                <a:latin typeface="Arial" pitchFamily="34" charset="0"/>
              </a:rPr>
              <a:t>b</a:t>
            </a:r>
            <a:endParaRPr lang="ru-RU" sz="3200" b="0" i="0">
              <a:latin typeface="Arial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484438" y="2636838"/>
            <a:ext cx="43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0" dirty="0">
                <a:latin typeface="Arial" pitchFamily="34" charset="0"/>
              </a:rPr>
              <a:t>1</a:t>
            </a:r>
            <a:endParaRPr lang="ru-RU" sz="3600" i="0" dirty="0">
              <a:latin typeface="Arial" pitchFamily="34" charset="0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3203575" y="2565400"/>
            <a:ext cx="2881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0">
                <a:latin typeface="Arial" pitchFamily="34" charset="0"/>
              </a:rPr>
              <a:t>3</a:t>
            </a:r>
            <a:endParaRPr lang="ru-RU" sz="3600" i="0">
              <a:latin typeface="Arial" pitchFamily="34" charset="0"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2700338" y="1989138"/>
            <a:ext cx="287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0">
                <a:latin typeface="Arial" pitchFamily="34" charset="0"/>
              </a:rPr>
              <a:t>4</a:t>
            </a:r>
            <a:endParaRPr lang="ru-RU" sz="3600" i="0">
              <a:latin typeface="Arial" pitchFamily="34" charset="0"/>
            </a:endParaRP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3708400" y="4076700"/>
            <a:ext cx="2592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0">
                <a:latin typeface="Arial" pitchFamily="34" charset="0"/>
              </a:rPr>
              <a:t>6</a:t>
            </a:r>
            <a:endParaRPr lang="ru-RU" sz="3600" i="0">
              <a:latin typeface="Arial" pitchFamily="34" charset="0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4211638" y="4797425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0">
                <a:latin typeface="Arial" pitchFamily="34" charset="0"/>
              </a:rPr>
              <a:t>7</a:t>
            </a:r>
            <a:endParaRPr lang="ru-RU" sz="3600" i="0">
              <a:latin typeface="Arial" pitchFamily="34" charset="0"/>
            </a:endParaRPr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1763688" y="1988840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b="0" dirty="0">
                <a:solidFill>
                  <a:srgbClr val="C00000"/>
                </a:solidFill>
              </a:rPr>
              <a:t>75</a:t>
            </a:r>
            <a:r>
              <a:rPr lang="en-US" sz="3600" b="0" dirty="0">
                <a:solidFill>
                  <a:srgbClr val="C00000"/>
                </a:solidFill>
              </a:rPr>
              <a:t>°</a:t>
            </a:r>
            <a:endParaRPr lang="ru-RU" sz="3600" b="0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3568" y="404664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Найти неизвестные углы</a:t>
            </a:r>
            <a:endParaRPr lang="ru-RU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87408"/>
            <a:ext cx="4838137" cy="3525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476672"/>
            <a:ext cx="91266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найти неизвестный угол треугольника?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>
            <a:grpSpLocks noGrp="1"/>
          </p:cNvGrpSpPr>
          <p:nvPr>
            <p:ph sz="quarter" idx="1"/>
          </p:nvPr>
        </p:nvGrpSpPr>
        <p:grpSpPr bwMode="auto">
          <a:xfrm>
            <a:off x="5643563" y="1928813"/>
            <a:ext cx="2686050" cy="1511300"/>
            <a:chOff x="3600" y="1152"/>
            <a:chExt cx="1824" cy="1344"/>
          </a:xfrm>
        </p:grpSpPr>
        <p:grpSp>
          <p:nvGrpSpPr>
            <p:cNvPr id="3" name="Group 100"/>
            <p:cNvGrpSpPr>
              <a:grpSpLocks/>
            </p:cNvGrpSpPr>
            <p:nvPr/>
          </p:nvGrpSpPr>
          <p:grpSpPr bwMode="auto">
            <a:xfrm>
              <a:off x="3600" y="1152"/>
              <a:ext cx="1824" cy="1344"/>
              <a:chOff x="1872" y="2784"/>
              <a:chExt cx="1824" cy="1344"/>
            </a:xfrm>
          </p:grpSpPr>
          <p:grpSp>
            <p:nvGrpSpPr>
              <p:cNvPr id="5" name="Group 99"/>
              <p:cNvGrpSpPr>
                <a:grpSpLocks/>
              </p:cNvGrpSpPr>
              <p:nvPr/>
            </p:nvGrpSpPr>
            <p:grpSpPr bwMode="auto">
              <a:xfrm>
                <a:off x="1872" y="2784"/>
                <a:ext cx="1824" cy="1344"/>
                <a:chOff x="1872" y="2784"/>
                <a:chExt cx="1824" cy="1344"/>
              </a:xfrm>
            </p:grpSpPr>
            <p:grpSp>
              <p:nvGrpSpPr>
                <p:cNvPr id="6" name="Group 56"/>
                <p:cNvGrpSpPr>
                  <a:grpSpLocks/>
                </p:cNvGrpSpPr>
                <p:nvPr/>
              </p:nvGrpSpPr>
              <p:grpSpPr bwMode="auto">
                <a:xfrm>
                  <a:off x="2304" y="2784"/>
                  <a:ext cx="912" cy="792"/>
                  <a:chOff x="2112" y="1824"/>
                  <a:chExt cx="912" cy="792"/>
                </a:xfrm>
              </p:grpSpPr>
              <p:sp>
                <p:nvSpPr>
                  <p:cNvPr id="11326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824"/>
                    <a:ext cx="432" cy="67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  <p:sp>
                <p:nvSpPr>
                  <p:cNvPr id="11327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1824"/>
                    <a:ext cx="480" cy="4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  <p:sp>
                <p:nvSpPr>
                  <p:cNvPr id="11328" name="Freeform 28"/>
                  <p:cNvSpPr>
                    <a:spLocks/>
                  </p:cNvSpPr>
                  <p:nvPr/>
                </p:nvSpPr>
                <p:spPr bwMode="auto">
                  <a:xfrm>
                    <a:off x="2448" y="2268"/>
                    <a:ext cx="568" cy="348"/>
                  </a:xfrm>
                  <a:custGeom>
                    <a:avLst/>
                    <a:gdLst>
                      <a:gd name="T0" fmla="*/ 0 w 568"/>
                      <a:gd name="T1" fmla="*/ 348 h 348"/>
                      <a:gd name="T2" fmla="*/ 48 w 568"/>
                      <a:gd name="T3" fmla="*/ 256 h 348"/>
                      <a:gd name="T4" fmla="*/ 84 w 568"/>
                      <a:gd name="T5" fmla="*/ 152 h 348"/>
                      <a:gd name="T6" fmla="*/ 136 w 568"/>
                      <a:gd name="T7" fmla="*/ 84 h 348"/>
                      <a:gd name="T8" fmla="*/ 184 w 568"/>
                      <a:gd name="T9" fmla="*/ 64 h 348"/>
                      <a:gd name="T10" fmla="*/ 452 w 568"/>
                      <a:gd name="T11" fmla="*/ 60 h 348"/>
                      <a:gd name="T12" fmla="*/ 516 w 568"/>
                      <a:gd name="T13" fmla="*/ 28 h 348"/>
                      <a:gd name="T14" fmla="*/ 568 w 568"/>
                      <a:gd name="T15" fmla="*/ 0 h 34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568"/>
                      <a:gd name="T25" fmla="*/ 0 h 348"/>
                      <a:gd name="T26" fmla="*/ 568 w 568"/>
                      <a:gd name="T27" fmla="*/ 348 h 34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568" h="348">
                        <a:moveTo>
                          <a:pt x="0" y="348"/>
                        </a:moveTo>
                        <a:cubicBezTo>
                          <a:pt x="27" y="321"/>
                          <a:pt x="28" y="286"/>
                          <a:pt x="48" y="256"/>
                        </a:cubicBezTo>
                        <a:cubicBezTo>
                          <a:pt x="57" y="222"/>
                          <a:pt x="64" y="182"/>
                          <a:pt x="84" y="152"/>
                        </a:cubicBezTo>
                        <a:cubicBezTo>
                          <a:pt x="91" y="124"/>
                          <a:pt x="110" y="97"/>
                          <a:pt x="136" y="84"/>
                        </a:cubicBezTo>
                        <a:cubicBezTo>
                          <a:pt x="152" y="76"/>
                          <a:pt x="184" y="64"/>
                          <a:pt x="184" y="64"/>
                        </a:cubicBezTo>
                        <a:cubicBezTo>
                          <a:pt x="275" y="67"/>
                          <a:pt x="361" y="68"/>
                          <a:pt x="452" y="60"/>
                        </a:cubicBezTo>
                        <a:cubicBezTo>
                          <a:pt x="472" y="48"/>
                          <a:pt x="494" y="35"/>
                          <a:pt x="516" y="28"/>
                        </a:cubicBezTo>
                        <a:cubicBezTo>
                          <a:pt x="533" y="15"/>
                          <a:pt x="553" y="15"/>
                          <a:pt x="568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  <p:sp>
                <p:nvSpPr>
                  <p:cNvPr id="11329" name="Freeform 30"/>
                  <p:cNvSpPr>
                    <a:spLocks/>
                  </p:cNvSpPr>
                  <p:nvPr/>
                </p:nvSpPr>
                <p:spPr bwMode="auto">
                  <a:xfrm>
                    <a:off x="2112" y="2420"/>
                    <a:ext cx="336" cy="196"/>
                  </a:xfrm>
                  <a:custGeom>
                    <a:avLst/>
                    <a:gdLst>
                      <a:gd name="T0" fmla="*/ 0 w 336"/>
                      <a:gd name="T1" fmla="*/ 64 h 196"/>
                      <a:gd name="T2" fmla="*/ 92 w 336"/>
                      <a:gd name="T3" fmla="*/ 0 h 196"/>
                      <a:gd name="T4" fmla="*/ 140 w 336"/>
                      <a:gd name="T5" fmla="*/ 4 h 196"/>
                      <a:gd name="T6" fmla="*/ 148 w 336"/>
                      <a:gd name="T7" fmla="*/ 16 h 196"/>
                      <a:gd name="T8" fmla="*/ 152 w 336"/>
                      <a:gd name="T9" fmla="*/ 100 h 196"/>
                      <a:gd name="T10" fmla="*/ 256 w 336"/>
                      <a:gd name="T11" fmla="*/ 196 h 196"/>
                      <a:gd name="T12" fmla="*/ 336 w 336"/>
                      <a:gd name="T13" fmla="*/ 192 h 19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6"/>
                      <a:gd name="T22" fmla="*/ 0 h 196"/>
                      <a:gd name="T23" fmla="*/ 336 w 336"/>
                      <a:gd name="T24" fmla="*/ 196 h 19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6" h="196">
                        <a:moveTo>
                          <a:pt x="0" y="64"/>
                        </a:moveTo>
                        <a:cubicBezTo>
                          <a:pt x="31" y="43"/>
                          <a:pt x="61" y="20"/>
                          <a:pt x="92" y="0"/>
                        </a:cubicBezTo>
                        <a:cubicBezTo>
                          <a:pt x="108" y="1"/>
                          <a:pt x="125" y="0"/>
                          <a:pt x="140" y="4"/>
                        </a:cubicBezTo>
                        <a:cubicBezTo>
                          <a:pt x="145" y="5"/>
                          <a:pt x="147" y="11"/>
                          <a:pt x="148" y="16"/>
                        </a:cubicBezTo>
                        <a:cubicBezTo>
                          <a:pt x="151" y="44"/>
                          <a:pt x="150" y="72"/>
                          <a:pt x="152" y="100"/>
                        </a:cubicBezTo>
                        <a:cubicBezTo>
                          <a:pt x="156" y="156"/>
                          <a:pt x="205" y="190"/>
                          <a:pt x="256" y="196"/>
                        </a:cubicBezTo>
                        <a:cubicBezTo>
                          <a:pt x="333" y="192"/>
                          <a:pt x="307" y="192"/>
                          <a:pt x="336" y="192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</p:grpSp>
            <p:grpSp>
              <p:nvGrpSpPr>
                <p:cNvPr id="7" name="Group 67"/>
                <p:cNvGrpSpPr>
                  <a:grpSpLocks/>
                </p:cNvGrpSpPr>
                <p:nvPr/>
              </p:nvGrpSpPr>
              <p:grpSpPr bwMode="auto">
                <a:xfrm>
                  <a:off x="2640" y="3216"/>
                  <a:ext cx="1056" cy="624"/>
                  <a:chOff x="2064" y="2784"/>
                  <a:chExt cx="1056" cy="624"/>
                </a:xfrm>
              </p:grpSpPr>
              <p:sp>
                <p:nvSpPr>
                  <p:cNvPr id="11322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784"/>
                    <a:ext cx="480" cy="4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  <p:sp>
                <p:nvSpPr>
                  <p:cNvPr id="11323" name="Line 6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3216"/>
                    <a:ext cx="768" cy="19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  <p:sp>
                <p:nvSpPr>
                  <p:cNvPr id="11324" name="Freeform 64"/>
                  <p:cNvSpPr>
                    <a:spLocks/>
                  </p:cNvSpPr>
                  <p:nvPr/>
                </p:nvSpPr>
                <p:spPr bwMode="auto">
                  <a:xfrm>
                    <a:off x="2064" y="2796"/>
                    <a:ext cx="568" cy="348"/>
                  </a:xfrm>
                  <a:custGeom>
                    <a:avLst/>
                    <a:gdLst>
                      <a:gd name="T0" fmla="*/ 0 w 568"/>
                      <a:gd name="T1" fmla="*/ 348 h 348"/>
                      <a:gd name="T2" fmla="*/ 48 w 568"/>
                      <a:gd name="T3" fmla="*/ 256 h 348"/>
                      <a:gd name="T4" fmla="*/ 84 w 568"/>
                      <a:gd name="T5" fmla="*/ 152 h 348"/>
                      <a:gd name="T6" fmla="*/ 136 w 568"/>
                      <a:gd name="T7" fmla="*/ 84 h 348"/>
                      <a:gd name="T8" fmla="*/ 184 w 568"/>
                      <a:gd name="T9" fmla="*/ 64 h 348"/>
                      <a:gd name="T10" fmla="*/ 452 w 568"/>
                      <a:gd name="T11" fmla="*/ 60 h 348"/>
                      <a:gd name="T12" fmla="*/ 516 w 568"/>
                      <a:gd name="T13" fmla="*/ 28 h 348"/>
                      <a:gd name="T14" fmla="*/ 568 w 568"/>
                      <a:gd name="T15" fmla="*/ 0 h 34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568"/>
                      <a:gd name="T25" fmla="*/ 0 h 348"/>
                      <a:gd name="T26" fmla="*/ 568 w 568"/>
                      <a:gd name="T27" fmla="*/ 348 h 34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568" h="348">
                        <a:moveTo>
                          <a:pt x="0" y="348"/>
                        </a:moveTo>
                        <a:cubicBezTo>
                          <a:pt x="27" y="321"/>
                          <a:pt x="28" y="286"/>
                          <a:pt x="48" y="256"/>
                        </a:cubicBezTo>
                        <a:cubicBezTo>
                          <a:pt x="57" y="222"/>
                          <a:pt x="64" y="182"/>
                          <a:pt x="84" y="152"/>
                        </a:cubicBezTo>
                        <a:cubicBezTo>
                          <a:pt x="91" y="124"/>
                          <a:pt x="110" y="97"/>
                          <a:pt x="136" y="84"/>
                        </a:cubicBezTo>
                        <a:cubicBezTo>
                          <a:pt x="152" y="76"/>
                          <a:pt x="184" y="64"/>
                          <a:pt x="184" y="64"/>
                        </a:cubicBezTo>
                        <a:cubicBezTo>
                          <a:pt x="275" y="67"/>
                          <a:pt x="361" y="68"/>
                          <a:pt x="452" y="60"/>
                        </a:cubicBezTo>
                        <a:cubicBezTo>
                          <a:pt x="472" y="48"/>
                          <a:pt x="494" y="35"/>
                          <a:pt x="516" y="28"/>
                        </a:cubicBezTo>
                        <a:cubicBezTo>
                          <a:pt x="533" y="15"/>
                          <a:pt x="553" y="15"/>
                          <a:pt x="568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  <p:sp>
                <p:nvSpPr>
                  <p:cNvPr id="11325" name="Freeform 66"/>
                  <p:cNvSpPr>
                    <a:spLocks/>
                  </p:cNvSpPr>
                  <p:nvPr/>
                </p:nvSpPr>
                <p:spPr bwMode="auto">
                  <a:xfrm>
                    <a:off x="2068" y="3143"/>
                    <a:ext cx="272" cy="261"/>
                  </a:xfrm>
                  <a:custGeom>
                    <a:avLst/>
                    <a:gdLst>
                      <a:gd name="T0" fmla="*/ 0 w 272"/>
                      <a:gd name="T1" fmla="*/ 1 h 261"/>
                      <a:gd name="T2" fmla="*/ 72 w 272"/>
                      <a:gd name="T3" fmla="*/ 5 h 261"/>
                      <a:gd name="T4" fmla="*/ 108 w 272"/>
                      <a:gd name="T5" fmla="*/ 29 h 261"/>
                      <a:gd name="T6" fmla="*/ 112 w 272"/>
                      <a:gd name="T7" fmla="*/ 45 h 261"/>
                      <a:gd name="T8" fmla="*/ 116 w 272"/>
                      <a:gd name="T9" fmla="*/ 157 h 261"/>
                      <a:gd name="T10" fmla="*/ 212 w 272"/>
                      <a:gd name="T11" fmla="*/ 209 h 261"/>
                      <a:gd name="T12" fmla="*/ 248 w 272"/>
                      <a:gd name="T13" fmla="*/ 229 h 261"/>
                      <a:gd name="T14" fmla="*/ 260 w 272"/>
                      <a:gd name="T15" fmla="*/ 237 h 261"/>
                      <a:gd name="T16" fmla="*/ 272 w 272"/>
                      <a:gd name="T17" fmla="*/ 261 h 26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72"/>
                      <a:gd name="T28" fmla="*/ 0 h 261"/>
                      <a:gd name="T29" fmla="*/ 272 w 272"/>
                      <a:gd name="T30" fmla="*/ 261 h 26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72" h="261">
                        <a:moveTo>
                          <a:pt x="0" y="1"/>
                        </a:moveTo>
                        <a:cubicBezTo>
                          <a:pt x="24" y="2"/>
                          <a:pt x="48" y="0"/>
                          <a:pt x="72" y="5"/>
                        </a:cubicBezTo>
                        <a:cubicBezTo>
                          <a:pt x="86" y="8"/>
                          <a:pt x="108" y="29"/>
                          <a:pt x="108" y="29"/>
                        </a:cubicBezTo>
                        <a:cubicBezTo>
                          <a:pt x="109" y="34"/>
                          <a:pt x="112" y="40"/>
                          <a:pt x="112" y="45"/>
                        </a:cubicBezTo>
                        <a:cubicBezTo>
                          <a:pt x="114" y="82"/>
                          <a:pt x="109" y="120"/>
                          <a:pt x="116" y="157"/>
                        </a:cubicBezTo>
                        <a:cubicBezTo>
                          <a:pt x="124" y="199"/>
                          <a:pt x="180" y="204"/>
                          <a:pt x="212" y="209"/>
                        </a:cubicBezTo>
                        <a:cubicBezTo>
                          <a:pt x="233" y="216"/>
                          <a:pt x="220" y="211"/>
                          <a:pt x="248" y="229"/>
                        </a:cubicBezTo>
                        <a:cubicBezTo>
                          <a:pt x="252" y="232"/>
                          <a:pt x="260" y="237"/>
                          <a:pt x="260" y="237"/>
                        </a:cubicBezTo>
                        <a:cubicBezTo>
                          <a:pt x="263" y="245"/>
                          <a:pt x="272" y="261"/>
                          <a:pt x="272" y="261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</p:grpSp>
            <p:grpSp>
              <p:nvGrpSpPr>
                <p:cNvPr id="8" name="Group 78"/>
                <p:cNvGrpSpPr>
                  <a:grpSpLocks/>
                </p:cNvGrpSpPr>
                <p:nvPr/>
              </p:nvGrpSpPr>
              <p:grpSpPr bwMode="auto">
                <a:xfrm>
                  <a:off x="1872" y="3380"/>
                  <a:ext cx="1056" cy="748"/>
                  <a:chOff x="1104" y="2852"/>
                  <a:chExt cx="1056" cy="748"/>
                </a:xfrm>
              </p:grpSpPr>
              <p:sp>
                <p:nvSpPr>
                  <p:cNvPr id="11318" name="Line 6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2928"/>
                    <a:ext cx="432" cy="67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  <p:sp>
                <p:nvSpPr>
                  <p:cNvPr id="11319" name="Line 7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3312"/>
                    <a:ext cx="1056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  <p:sp>
                <p:nvSpPr>
                  <p:cNvPr id="11320" name="Freeform 76"/>
                  <p:cNvSpPr>
                    <a:spLocks/>
                  </p:cNvSpPr>
                  <p:nvPr/>
                </p:nvSpPr>
                <p:spPr bwMode="auto">
                  <a:xfrm>
                    <a:off x="1536" y="2852"/>
                    <a:ext cx="336" cy="196"/>
                  </a:xfrm>
                  <a:custGeom>
                    <a:avLst/>
                    <a:gdLst>
                      <a:gd name="T0" fmla="*/ 0 w 336"/>
                      <a:gd name="T1" fmla="*/ 64 h 196"/>
                      <a:gd name="T2" fmla="*/ 92 w 336"/>
                      <a:gd name="T3" fmla="*/ 0 h 196"/>
                      <a:gd name="T4" fmla="*/ 140 w 336"/>
                      <a:gd name="T5" fmla="*/ 4 h 196"/>
                      <a:gd name="T6" fmla="*/ 148 w 336"/>
                      <a:gd name="T7" fmla="*/ 16 h 196"/>
                      <a:gd name="T8" fmla="*/ 152 w 336"/>
                      <a:gd name="T9" fmla="*/ 100 h 196"/>
                      <a:gd name="T10" fmla="*/ 256 w 336"/>
                      <a:gd name="T11" fmla="*/ 196 h 196"/>
                      <a:gd name="T12" fmla="*/ 336 w 336"/>
                      <a:gd name="T13" fmla="*/ 192 h 19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6"/>
                      <a:gd name="T22" fmla="*/ 0 h 196"/>
                      <a:gd name="T23" fmla="*/ 336 w 336"/>
                      <a:gd name="T24" fmla="*/ 196 h 19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6" h="196">
                        <a:moveTo>
                          <a:pt x="0" y="64"/>
                        </a:moveTo>
                        <a:cubicBezTo>
                          <a:pt x="31" y="43"/>
                          <a:pt x="61" y="20"/>
                          <a:pt x="92" y="0"/>
                        </a:cubicBezTo>
                        <a:cubicBezTo>
                          <a:pt x="108" y="1"/>
                          <a:pt x="125" y="0"/>
                          <a:pt x="140" y="4"/>
                        </a:cubicBezTo>
                        <a:cubicBezTo>
                          <a:pt x="145" y="5"/>
                          <a:pt x="147" y="11"/>
                          <a:pt x="148" y="16"/>
                        </a:cubicBezTo>
                        <a:cubicBezTo>
                          <a:pt x="151" y="44"/>
                          <a:pt x="150" y="72"/>
                          <a:pt x="152" y="100"/>
                        </a:cubicBezTo>
                        <a:cubicBezTo>
                          <a:pt x="156" y="156"/>
                          <a:pt x="205" y="190"/>
                          <a:pt x="256" y="196"/>
                        </a:cubicBezTo>
                        <a:cubicBezTo>
                          <a:pt x="333" y="192"/>
                          <a:pt x="307" y="192"/>
                          <a:pt x="336" y="192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  <p:sp>
                <p:nvSpPr>
                  <p:cNvPr id="11321" name="Freeform 77"/>
                  <p:cNvSpPr>
                    <a:spLocks/>
                  </p:cNvSpPr>
                  <p:nvPr/>
                </p:nvSpPr>
                <p:spPr bwMode="auto">
                  <a:xfrm>
                    <a:off x="1876" y="3047"/>
                    <a:ext cx="272" cy="261"/>
                  </a:xfrm>
                  <a:custGeom>
                    <a:avLst/>
                    <a:gdLst>
                      <a:gd name="T0" fmla="*/ 0 w 272"/>
                      <a:gd name="T1" fmla="*/ 1 h 261"/>
                      <a:gd name="T2" fmla="*/ 72 w 272"/>
                      <a:gd name="T3" fmla="*/ 5 h 261"/>
                      <a:gd name="T4" fmla="*/ 108 w 272"/>
                      <a:gd name="T5" fmla="*/ 29 h 261"/>
                      <a:gd name="T6" fmla="*/ 112 w 272"/>
                      <a:gd name="T7" fmla="*/ 45 h 261"/>
                      <a:gd name="T8" fmla="*/ 116 w 272"/>
                      <a:gd name="T9" fmla="*/ 157 h 261"/>
                      <a:gd name="T10" fmla="*/ 212 w 272"/>
                      <a:gd name="T11" fmla="*/ 209 h 261"/>
                      <a:gd name="T12" fmla="*/ 248 w 272"/>
                      <a:gd name="T13" fmla="*/ 229 h 261"/>
                      <a:gd name="T14" fmla="*/ 260 w 272"/>
                      <a:gd name="T15" fmla="*/ 237 h 261"/>
                      <a:gd name="T16" fmla="*/ 272 w 272"/>
                      <a:gd name="T17" fmla="*/ 261 h 26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72"/>
                      <a:gd name="T28" fmla="*/ 0 h 261"/>
                      <a:gd name="T29" fmla="*/ 272 w 272"/>
                      <a:gd name="T30" fmla="*/ 261 h 26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72" h="261">
                        <a:moveTo>
                          <a:pt x="0" y="1"/>
                        </a:moveTo>
                        <a:cubicBezTo>
                          <a:pt x="24" y="2"/>
                          <a:pt x="48" y="0"/>
                          <a:pt x="72" y="5"/>
                        </a:cubicBezTo>
                        <a:cubicBezTo>
                          <a:pt x="86" y="8"/>
                          <a:pt x="108" y="29"/>
                          <a:pt x="108" y="29"/>
                        </a:cubicBezTo>
                        <a:cubicBezTo>
                          <a:pt x="109" y="34"/>
                          <a:pt x="112" y="40"/>
                          <a:pt x="112" y="45"/>
                        </a:cubicBezTo>
                        <a:cubicBezTo>
                          <a:pt x="114" y="82"/>
                          <a:pt x="109" y="120"/>
                          <a:pt x="116" y="157"/>
                        </a:cubicBezTo>
                        <a:cubicBezTo>
                          <a:pt x="124" y="199"/>
                          <a:pt x="180" y="204"/>
                          <a:pt x="212" y="209"/>
                        </a:cubicBezTo>
                        <a:cubicBezTo>
                          <a:pt x="233" y="216"/>
                          <a:pt x="220" y="211"/>
                          <a:pt x="248" y="229"/>
                        </a:cubicBezTo>
                        <a:cubicBezTo>
                          <a:pt x="252" y="232"/>
                          <a:pt x="260" y="237"/>
                          <a:pt x="260" y="237"/>
                        </a:cubicBezTo>
                        <a:cubicBezTo>
                          <a:pt x="263" y="245"/>
                          <a:pt x="272" y="261"/>
                          <a:pt x="272" y="261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ru-RU" b="1"/>
                  </a:p>
                </p:txBody>
              </p:sp>
            </p:grpSp>
          </p:grpSp>
          <p:sp>
            <p:nvSpPr>
              <p:cNvPr id="11314" name="Text Box 81"/>
              <p:cNvSpPr txBox="1">
                <a:spLocks noChangeArrowheads="1"/>
              </p:cNvSpPr>
              <p:nvPr/>
            </p:nvSpPr>
            <p:spPr bwMode="auto">
              <a:xfrm>
                <a:off x="2255" y="3456"/>
                <a:ext cx="305" cy="32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latin typeface="Constantia" pitchFamily="18" charset="0"/>
                    <a:sym typeface="Wingdings" pitchFamily="2" charset="2"/>
                  </a:rPr>
                  <a:t></a:t>
                </a:r>
                <a:endParaRPr lang="ru-RU" b="1" dirty="0">
                  <a:latin typeface="Constantia" pitchFamily="18" charset="0"/>
                </a:endParaRPr>
              </a:p>
            </p:txBody>
          </p:sp>
        </p:grpSp>
        <p:sp>
          <p:nvSpPr>
            <p:cNvPr id="11310" name="Text Box 103"/>
            <p:cNvSpPr txBox="1">
              <a:spLocks noChangeArrowheads="1"/>
            </p:cNvSpPr>
            <p:nvPr/>
          </p:nvSpPr>
          <p:spPr bwMode="auto">
            <a:xfrm>
              <a:off x="3744" y="2160"/>
              <a:ext cx="183" cy="3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1</a:t>
              </a:r>
            </a:p>
          </p:txBody>
        </p:sp>
        <p:sp>
          <p:nvSpPr>
            <p:cNvPr id="11311" name="Text Box 104"/>
            <p:cNvSpPr txBox="1">
              <a:spLocks noChangeArrowheads="1"/>
            </p:cNvSpPr>
            <p:nvPr/>
          </p:nvSpPr>
          <p:spPr bwMode="auto">
            <a:xfrm>
              <a:off x="4368" y="1248"/>
              <a:ext cx="202" cy="3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2</a:t>
              </a:r>
            </a:p>
          </p:txBody>
        </p:sp>
        <p:sp>
          <p:nvSpPr>
            <p:cNvPr id="11312" name="Text Box 105"/>
            <p:cNvSpPr txBox="1">
              <a:spLocks noChangeArrowheads="1"/>
            </p:cNvSpPr>
            <p:nvPr/>
          </p:nvSpPr>
          <p:spPr bwMode="auto">
            <a:xfrm>
              <a:off x="5041" y="1776"/>
              <a:ext cx="197" cy="3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3</a:t>
              </a:r>
            </a:p>
          </p:txBody>
        </p:sp>
      </p:grpSp>
      <p:grpSp>
        <p:nvGrpSpPr>
          <p:cNvPr id="9" name="Group 110"/>
          <p:cNvGrpSpPr>
            <a:grpSpLocks/>
          </p:cNvGrpSpPr>
          <p:nvPr/>
        </p:nvGrpSpPr>
        <p:grpSpPr bwMode="auto">
          <a:xfrm>
            <a:off x="571500" y="3214688"/>
            <a:ext cx="2590800" cy="1846262"/>
            <a:chOff x="1728" y="2448"/>
            <a:chExt cx="1920" cy="1530"/>
          </a:xfrm>
        </p:grpSpPr>
        <p:grpSp>
          <p:nvGrpSpPr>
            <p:cNvPr id="10" name="Group 84"/>
            <p:cNvGrpSpPr>
              <a:grpSpLocks/>
            </p:cNvGrpSpPr>
            <p:nvPr/>
          </p:nvGrpSpPr>
          <p:grpSpPr bwMode="auto">
            <a:xfrm>
              <a:off x="2208" y="2448"/>
              <a:ext cx="912" cy="792"/>
              <a:chOff x="2112" y="1824"/>
              <a:chExt cx="912" cy="792"/>
            </a:xfrm>
          </p:grpSpPr>
          <p:sp>
            <p:nvSpPr>
              <p:cNvPr id="11305" name="Line 85"/>
              <p:cNvSpPr>
                <a:spLocks noChangeShapeType="1"/>
              </p:cNvSpPr>
              <p:nvPr/>
            </p:nvSpPr>
            <p:spPr bwMode="auto">
              <a:xfrm flipV="1">
                <a:off x="2112" y="1824"/>
                <a:ext cx="432" cy="6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6" name="Line 86"/>
              <p:cNvSpPr>
                <a:spLocks noChangeShapeType="1"/>
              </p:cNvSpPr>
              <p:nvPr/>
            </p:nvSpPr>
            <p:spPr bwMode="auto">
              <a:xfrm>
                <a:off x="2544" y="1824"/>
                <a:ext cx="48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7" name="Freeform 87"/>
              <p:cNvSpPr>
                <a:spLocks/>
              </p:cNvSpPr>
              <p:nvPr/>
            </p:nvSpPr>
            <p:spPr bwMode="auto">
              <a:xfrm>
                <a:off x="2448" y="2268"/>
                <a:ext cx="568" cy="348"/>
              </a:xfrm>
              <a:custGeom>
                <a:avLst/>
                <a:gdLst>
                  <a:gd name="T0" fmla="*/ 0 w 568"/>
                  <a:gd name="T1" fmla="*/ 348 h 348"/>
                  <a:gd name="T2" fmla="*/ 48 w 568"/>
                  <a:gd name="T3" fmla="*/ 256 h 348"/>
                  <a:gd name="T4" fmla="*/ 84 w 568"/>
                  <a:gd name="T5" fmla="*/ 152 h 348"/>
                  <a:gd name="T6" fmla="*/ 136 w 568"/>
                  <a:gd name="T7" fmla="*/ 84 h 348"/>
                  <a:gd name="T8" fmla="*/ 184 w 568"/>
                  <a:gd name="T9" fmla="*/ 64 h 348"/>
                  <a:gd name="T10" fmla="*/ 452 w 568"/>
                  <a:gd name="T11" fmla="*/ 60 h 348"/>
                  <a:gd name="T12" fmla="*/ 516 w 568"/>
                  <a:gd name="T13" fmla="*/ 28 h 348"/>
                  <a:gd name="T14" fmla="*/ 568 w 568"/>
                  <a:gd name="T15" fmla="*/ 0 h 3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8"/>
                  <a:gd name="T25" fmla="*/ 0 h 348"/>
                  <a:gd name="T26" fmla="*/ 568 w 568"/>
                  <a:gd name="T27" fmla="*/ 348 h 3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8" h="348">
                    <a:moveTo>
                      <a:pt x="0" y="348"/>
                    </a:moveTo>
                    <a:cubicBezTo>
                      <a:pt x="27" y="321"/>
                      <a:pt x="28" y="286"/>
                      <a:pt x="48" y="256"/>
                    </a:cubicBezTo>
                    <a:cubicBezTo>
                      <a:pt x="57" y="222"/>
                      <a:pt x="64" y="182"/>
                      <a:pt x="84" y="152"/>
                    </a:cubicBezTo>
                    <a:cubicBezTo>
                      <a:pt x="91" y="124"/>
                      <a:pt x="110" y="97"/>
                      <a:pt x="136" y="84"/>
                    </a:cubicBezTo>
                    <a:cubicBezTo>
                      <a:pt x="152" y="76"/>
                      <a:pt x="184" y="64"/>
                      <a:pt x="184" y="64"/>
                    </a:cubicBezTo>
                    <a:cubicBezTo>
                      <a:pt x="275" y="67"/>
                      <a:pt x="361" y="68"/>
                      <a:pt x="452" y="60"/>
                    </a:cubicBezTo>
                    <a:cubicBezTo>
                      <a:pt x="472" y="48"/>
                      <a:pt x="494" y="35"/>
                      <a:pt x="516" y="28"/>
                    </a:cubicBezTo>
                    <a:cubicBezTo>
                      <a:pt x="533" y="15"/>
                      <a:pt x="553" y="15"/>
                      <a:pt x="568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8" name="Freeform 88"/>
              <p:cNvSpPr>
                <a:spLocks/>
              </p:cNvSpPr>
              <p:nvPr/>
            </p:nvSpPr>
            <p:spPr bwMode="auto">
              <a:xfrm>
                <a:off x="2112" y="2420"/>
                <a:ext cx="336" cy="196"/>
              </a:xfrm>
              <a:custGeom>
                <a:avLst/>
                <a:gdLst>
                  <a:gd name="T0" fmla="*/ 0 w 336"/>
                  <a:gd name="T1" fmla="*/ 64 h 196"/>
                  <a:gd name="T2" fmla="*/ 92 w 336"/>
                  <a:gd name="T3" fmla="*/ 0 h 196"/>
                  <a:gd name="T4" fmla="*/ 140 w 336"/>
                  <a:gd name="T5" fmla="*/ 4 h 196"/>
                  <a:gd name="T6" fmla="*/ 148 w 336"/>
                  <a:gd name="T7" fmla="*/ 16 h 196"/>
                  <a:gd name="T8" fmla="*/ 152 w 336"/>
                  <a:gd name="T9" fmla="*/ 100 h 196"/>
                  <a:gd name="T10" fmla="*/ 256 w 336"/>
                  <a:gd name="T11" fmla="*/ 196 h 196"/>
                  <a:gd name="T12" fmla="*/ 336 w 336"/>
                  <a:gd name="T13" fmla="*/ 192 h 19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196"/>
                  <a:gd name="T23" fmla="*/ 336 w 336"/>
                  <a:gd name="T24" fmla="*/ 196 h 19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196">
                    <a:moveTo>
                      <a:pt x="0" y="64"/>
                    </a:moveTo>
                    <a:cubicBezTo>
                      <a:pt x="31" y="43"/>
                      <a:pt x="61" y="20"/>
                      <a:pt x="92" y="0"/>
                    </a:cubicBezTo>
                    <a:cubicBezTo>
                      <a:pt x="108" y="1"/>
                      <a:pt x="125" y="0"/>
                      <a:pt x="140" y="4"/>
                    </a:cubicBezTo>
                    <a:cubicBezTo>
                      <a:pt x="145" y="5"/>
                      <a:pt x="147" y="11"/>
                      <a:pt x="148" y="16"/>
                    </a:cubicBezTo>
                    <a:cubicBezTo>
                      <a:pt x="151" y="44"/>
                      <a:pt x="150" y="72"/>
                      <a:pt x="152" y="100"/>
                    </a:cubicBezTo>
                    <a:cubicBezTo>
                      <a:pt x="156" y="156"/>
                      <a:pt x="205" y="190"/>
                      <a:pt x="256" y="196"/>
                    </a:cubicBezTo>
                    <a:cubicBezTo>
                      <a:pt x="333" y="192"/>
                      <a:pt x="307" y="192"/>
                      <a:pt x="336" y="192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" name="Group 89"/>
            <p:cNvGrpSpPr>
              <a:grpSpLocks/>
            </p:cNvGrpSpPr>
            <p:nvPr/>
          </p:nvGrpSpPr>
          <p:grpSpPr bwMode="auto">
            <a:xfrm>
              <a:off x="2592" y="2976"/>
              <a:ext cx="1056" cy="624"/>
              <a:chOff x="2064" y="2784"/>
              <a:chExt cx="1056" cy="624"/>
            </a:xfrm>
          </p:grpSpPr>
          <p:sp>
            <p:nvSpPr>
              <p:cNvPr id="11301" name="Line 90"/>
              <p:cNvSpPr>
                <a:spLocks noChangeShapeType="1"/>
              </p:cNvSpPr>
              <p:nvPr/>
            </p:nvSpPr>
            <p:spPr bwMode="auto">
              <a:xfrm>
                <a:off x="2640" y="2784"/>
                <a:ext cx="48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2" name="Line 91"/>
              <p:cNvSpPr>
                <a:spLocks noChangeShapeType="1"/>
              </p:cNvSpPr>
              <p:nvPr/>
            </p:nvSpPr>
            <p:spPr bwMode="auto">
              <a:xfrm flipV="1">
                <a:off x="2352" y="3216"/>
                <a:ext cx="768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3" name="Freeform 92"/>
              <p:cNvSpPr>
                <a:spLocks/>
              </p:cNvSpPr>
              <p:nvPr/>
            </p:nvSpPr>
            <p:spPr bwMode="auto">
              <a:xfrm>
                <a:off x="2064" y="2796"/>
                <a:ext cx="568" cy="348"/>
              </a:xfrm>
              <a:custGeom>
                <a:avLst/>
                <a:gdLst>
                  <a:gd name="T0" fmla="*/ 0 w 568"/>
                  <a:gd name="T1" fmla="*/ 348 h 348"/>
                  <a:gd name="T2" fmla="*/ 48 w 568"/>
                  <a:gd name="T3" fmla="*/ 256 h 348"/>
                  <a:gd name="T4" fmla="*/ 84 w 568"/>
                  <a:gd name="T5" fmla="*/ 152 h 348"/>
                  <a:gd name="T6" fmla="*/ 136 w 568"/>
                  <a:gd name="T7" fmla="*/ 84 h 348"/>
                  <a:gd name="T8" fmla="*/ 184 w 568"/>
                  <a:gd name="T9" fmla="*/ 64 h 348"/>
                  <a:gd name="T10" fmla="*/ 452 w 568"/>
                  <a:gd name="T11" fmla="*/ 60 h 348"/>
                  <a:gd name="T12" fmla="*/ 516 w 568"/>
                  <a:gd name="T13" fmla="*/ 28 h 348"/>
                  <a:gd name="T14" fmla="*/ 568 w 568"/>
                  <a:gd name="T15" fmla="*/ 0 h 3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8"/>
                  <a:gd name="T25" fmla="*/ 0 h 348"/>
                  <a:gd name="T26" fmla="*/ 568 w 568"/>
                  <a:gd name="T27" fmla="*/ 348 h 3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8" h="348">
                    <a:moveTo>
                      <a:pt x="0" y="348"/>
                    </a:moveTo>
                    <a:cubicBezTo>
                      <a:pt x="27" y="321"/>
                      <a:pt x="28" y="286"/>
                      <a:pt x="48" y="256"/>
                    </a:cubicBezTo>
                    <a:cubicBezTo>
                      <a:pt x="57" y="222"/>
                      <a:pt x="64" y="182"/>
                      <a:pt x="84" y="152"/>
                    </a:cubicBezTo>
                    <a:cubicBezTo>
                      <a:pt x="91" y="124"/>
                      <a:pt x="110" y="97"/>
                      <a:pt x="136" y="84"/>
                    </a:cubicBezTo>
                    <a:cubicBezTo>
                      <a:pt x="152" y="76"/>
                      <a:pt x="184" y="64"/>
                      <a:pt x="184" y="64"/>
                    </a:cubicBezTo>
                    <a:cubicBezTo>
                      <a:pt x="275" y="67"/>
                      <a:pt x="361" y="68"/>
                      <a:pt x="452" y="60"/>
                    </a:cubicBezTo>
                    <a:cubicBezTo>
                      <a:pt x="472" y="48"/>
                      <a:pt x="494" y="35"/>
                      <a:pt x="516" y="28"/>
                    </a:cubicBezTo>
                    <a:cubicBezTo>
                      <a:pt x="533" y="15"/>
                      <a:pt x="553" y="15"/>
                      <a:pt x="568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4" name="Freeform 93"/>
              <p:cNvSpPr>
                <a:spLocks/>
              </p:cNvSpPr>
              <p:nvPr/>
            </p:nvSpPr>
            <p:spPr bwMode="auto">
              <a:xfrm>
                <a:off x="2068" y="3143"/>
                <a:ext cx="272" cy="261"/>
              </a:xfrm>
              <a:custGeom>
                <a:avLst/>
                <a:gdLst>
                  <a:gd name="T0" fmla="*/ 0 w 272"/>
                  <a:gd name="T1" fmla="*/ 1 h 261"/>
                  <a:gd name="T2" fmla="*/ 72 w 272"/>
                  <a:gd name="T3" fmla="*/ 5 h 261"/>
                  <a:gd name="T4" fmla="*/ 108 w 272"/>
                  <a:gd name="T5" fmla="*/ 29 h 261"/>
                  <a:gd name="T6" fmla="*/ 112 w 272"/>
                  <a:gd name="T7" fmla="*/ 45 h 261"/>
                  <a:gd name="T8" fmla="*/ 116 w 272"/>
                  <a:gd name="T9" fmla="*/ 157 h 261"/>
                  <a:gd name="T10" fmla="*/ 212 w 272"/>
                  <a:gd name="T11" fmla="*/ 209 h 261"/>
                  <a:gd name="T12" fmla="*/ 248 w 272"/>
                  <a:gd name="T13" fmla="*/ 229 h 261"/>
                  <a:gd name="T14" fmla="*/ 260 w 272"/>
                  <a:gd name="T15" fmla="*/ 237 h 261"/>
                  <a:gd name="T16" fmla="*/ 272 w 272"/>
                  <a:gd name="T17" fmla="*/ 261 h 26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2"/>
                  <a:gd name="T28" fmla="*/ 0 h 261"/>
                  <a:gd name="T29" fmla="*/ 272 w 272"/>
                  <a:gd name="T30" fmla="*/ 261 h 26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2" h="261">
                    <a:moveTo>
                      <a:pt x="0" y="1"/>
                    </a:moveTo>
                    <a:cubicBezTo>
                      <a:pt x="24" y="2"/>
                      <a:pt x="48" y="0"/>
                      <a:pt x="72" y="5"/>
                    </a:cubicBezTo>
                    <a:cubicBezTo>
                      <a:pt x="86" y="8"/>
                      <a:pt x="108" y="29"/>
                      <a:pt x="108" y="29"/>
                    </a:cubicBezTo>
                    <a:cubicBezTo>
                      <a:pt x="109" y="34"/>
                      <a:pt x="112" y="40"/>
                      <a:pt x="112" y="45"/>
                    </a:cubicBezTo>
                    <a:cubicBezTo>
                      <a:pt x="114" y="82"/>
                      <a:pt x="109" y="120"/>
                      <a:pt x="116" y="157"/>
                    </a:cubicBezTo>
                    <a:cubicBezTo>
                      <a:pt x="124" y="199"/>
                      <a:pt x="180" y="204"/>
                      <a:pt x="212" y="209"/>
                    </a:cubicBezTo>
                    <a:cubicBezTo>
                      <a:pt x="233" y="216"/>
                      <a:pt x="220" y="211"/>
                      <a:pt x="248" y="229"/>
                    </a:cubicBezTo>
                    <a:cubicBezTo>
                      <a:pt x="252" y="232"/>
                      <a:pt x="260" y="237"/>
                      <a:pt x="260" y="237"/>
                    </a:cubicBezTo>
                    <a:cubicBezTo>
                      <a:pt x="263" y="245"/>
                      <a:pt x="272" y="261"/>
                      <a:pt x="272" y="261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2" name="Group 94"/>
            <p:cNvGrpSpPr>
              <a:grpSpLocks/>
            </p:cNvGrpSpPr>
            <p:nvPr/>
          </p:nvGrpSpPr>
          <p:grpSpPr bwMode="auto">
            <a:xfrm>
              <a:off x="1728" y="3216"/>
              <a:ext cx="1056" cy="748"/>
              <a:chOff x="1104" y="2852"/>
              <a:chExt cx="1056" cy="748"/>
            </a:xfrm>
          </p:grpSpPr>
          <p:sp>
            <p:nvSpPr>
              <p:cNvPr id="11297" name="Line 95"/>
              <p:cNvSpPr>
                <a:spLocks noChangeShapeType="1"/>
              </p:cNvSpPr>
              <p:nvPr/>
            </p:nvSpPr>
            <p:spPr bwMode="auto">
              <a:xfrm flipV="1">
                <a:off x="1104" y="2928"/>
                <a:ext cx="432" cy="6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98" name="Line 96"/>
              <p:cNvSpPr>
                <a:spLocks noChangeShapeType="1"/>
              </p:cNvSpPr>
              <p:nvPr/>
            </p:nvSpPr>
            <p:spPr bwMode="auto">
              <a:xfrm flipV="1">
                <a:off x="1104" y="3312"/>
                <a:ext cx="105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99" name="Freeform 97"/>
              <p:cNvSpPr>
                <a:spLocks/>
              </p:cNvSpPr>
              <p:nvPr/>
            </p:nvSpPr>
            <p:spPr bwMode="auto">
              <a:xfrm>
                <a:off x="1536" y="2852"/>
                <a:ext cx="336" cy="196"/>
              </a:xfrm>
              <a:custGeom>
                <a:avLst/>
                <a:gdLst>
                  <a:gd name="T0" fmla="*/ 0 w 336"/>
                  <a:gd name="T1" fmla="*/ 64 h 196"/>
                  <a:gd name="T2" fmla="*/ 92 w 336"/>
                  <a:gd name="T3" fmla="*/ 0 h 196"/>
                  <a:gd name="T4" fmla="*/ 140 w 336"/>
                  <a:gd name="T5" fmla="*/ 4 h 196"/>
                  <a:gd name="T6" fmla="*/ 148 w 336"/>
                  <a:gd name="T7" fmla="*/ 16 h 196"/>
                  <a:gd name="T8" fmla="*/ 152 w 336"/>
                  <a:gd name="T9" fmla="*/ 100 h 196"/>
                  <a:gd name="T10" fmla="*/ 256 w 336"/>
                  <a:gd name="T11" fmla="*/ 196 h 196"/>
                  <a:gd name="T12" fmla="*/ 336 w 336"/>
                  <a:gd name="T13" fmla="*/ 192 h 19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196"/>
                  <a:gd name="T23" fmla="*/ 336 w 336"/>
                  <a:gd name="T24" fmla="*/ 196 h 19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196">
                    <a:moveTo>
                      <a:pt x="0" y="64"/>
                    </a:moveTo>
                    <a:cubicBezTo>
                      <a:pt x="31" y="43"/>
                      <a:pt x="61" y="20"/>
                      <a:pt x="92" y="0"/>
                    </a:cubicBezTo>
                    <a:cubicBezTo>
                      <a:pt x="108" y="1"/>
                      <a:pt x="125" y="0"/>
                      <a:pt x="140" y="4"/>
                    </a:cubicBezTo>
                    <a:cubicBezTo>
                      <a:pt x="145" y="5"/>
                      <a:pt x="147" y="11"/>
                      <a:pt x="148" y="16"/>
                    </a:cubicBezTo>
                    <a:cubicBezTo>
                      <a:pt x="151" y="44"/>
                      <a:pt x="150" y="72"/>
                      <a:pt x="152" y="100"/>
                    </a:cubicBezTo>
                    <a:cubicBezTo>
                      <a:pt x="156" y="156"/>
                      <a:pt x="205" y="190"/>
                      <a:pt x="256" y="196"/>
                    </a:cubicBezTo>
                    <a:cubicBezTo>
                      <a:pt x="333" y="192"/>
                      <a:pt x="307" y="192"/>
                      <a:pt x="336" y="192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0" name="Freeform 98"/>
              <p:cNvSpPr>
                <a:spLocks/>
              </p:cNvSpPr>
              <p:nvPr/>
            </p:nvSpPr>
            <p:spPr bwMode="auto">
              <a:xfrm>
                <a:off x="1876" y="3047"/>
                <a:ext cx="272" cy="261"/>
              </a:xfrm>
              <a:custGeom>
                <a:avLst/>
                <a:gdLst>
                  <a:gd name="T0" fmla="*/ 0 w 272"/>
                  <a:gd name="T1" fmla="*/ 1 h 261"/>
                  <a:gd name="T2" fmla="*/ 72 w 272"/>
                  <a:gd name="T3" fmla="*/ 5 h 261"/>
                  <a:gd name="T4" fmla="*/ 108 w 272"/>
                  <a:gd name="T5" fmla="*/ 29 h 261"/>
                  <a:gd name="T6" fmla="*/ 112 w 272"/>
                  <a:gd name="T7" fmla="*/ 45 h 261"/>
                  <a:gd name="T8" fmla="*/ 116 w 272"/>
                  <a:gd name="T9" fmla="*/ 157 h 261"/>
                  <a:gd name="T10" fmla="*/ 212 w 272"/>
                  <a:gd name="T11" fmla="*/ 209 h 261"/>
                  <a:gd name="T12" fmla="*/ 248 w 272"/>
                  <a:gd name="T13" fmla="*/ 229 h 261"/>
                  <a:gd name="T14" fmla="*/ 260 w 272"/>
                  <a:gd name="T15" fmla="*/ 237 h 261"/>
                  <a:gd name="T16" fmla="*/ 272 w 272"/>
                  <a:gd name="T17" fmla="*/ 261 h 26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2"/>
                  <a:gd name="T28" fmla="*/ 0 h 261"/>
                  <a:gd name="T29" fmla="*/ 272 w 272"/>
                  <a:gd name="T30" fmla="*/ 261 h 26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2" h="261">
                    <a:moveTo>
                      <a:pt x="0" y="1"/>
                    </a:moveTo>
                    <a:cubicBezTo>
                      <a:pt x="24" y="2"/>
                      <a:pt x="48" y="0"/>
                      <a:pt x="72" y="5"/>
                    </a:cubicBezTo>
                    <a:cubicBezTo>
                      <a:pt x="86" y="8"/>
                      <a:pt x="108" y="29"/>
                      <a:pt x="108" y="29"/>
                    </a:cubicBezTo>
                    <a:cubicBezTo>
                      <a:pt x="109" y="34"/>
                      <a:pt x="112" y="40"/>
                      <a:pt x="112" y="45"/>
                    </a:cubicBezTo>
                    <a:cubicBezTo>
                      <a:pt x="114" y="82"/>
                      <a:pt x="109" y="120"/>
                      <a:pt x="116" y="157"/>
                    </a:cubicBezTo>
                    <a:cubicBezTo>
                      <a:pt x="124" y="199"/>
                      <a:pt x="180" y="204"/>
                      <a:pt x="212" y="209"/>
                    </a:cubicBezTo>
                    <a:cubicBezTo>
                      <a:pt x="233" y="216"/>
                      <a:pt x="220" y="211"/>
                      <a:pt x="248" y="229"/>
                    </a:cubicBezTo>
                    <a:cubicBezTo>
                      <a:pt x="252" y="232"/>
                      <a:pt x="260" y="237"/>
                      <a:pt x="260" y="237"/>
                    </a:cubicBezTo>
                    <a:cubicBezTo>
                      <a:pt x="263" y="245"/>
                      <a:pt x="272" y="261"/>
                      <a:pt x="272" y="261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294" name="Text Box 106"/>
            <p:cNvSpPr txBox="1">
              <a:spLocks noChangeArrowheads="1"/>
            </p:cNvSpPr>
            <p:nvPr/>
          </p:nvSpPr>
          <p:spPr bwMode="auto">
            <a:xfrm>
              <a:off x="2544" y="2591"/>
              <a:ext cx="250" cy="3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>
                  <a:latin typeface="Constantia" pitchFamily="18" charset="0"/>
                </a:rPr>
                <a:t>2</a:t>
              </a:r>
            </a:p>
          </p:txBody>
        </p:sp>
        <p:sp>
          <p:nvSpPr>
            <p:cNvPr id="11295" name="Text Box 107"/>
            <p:cNvSpPr txBox="1">
              <a:spLocks noChangeArrowheads="1"/>
            </p:cNvSpPr>
            <p:nvPr/>
          </p:nvSpPr>
          <p:spPr bwMode="auto">
            <a:xfrm>
              <a:off x="3216" y="3216"/>
              <a:ext cx="250" cy="3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>
                  <a:latin typeface="Constantia" pitchFamily="18" charset="0"/>
                </a:rPr>
                <a:t>3</a:t>
              </a:r>
            </a:p>
          </p:txBody>
        </p:sp>
        <p:sp>
          <p:nvSpPr>
            <p:cNvPr id="11296" name="Text Box 108"/>
            <p:cNvSpPr txBox="1">
              <a:spLocks noChangeArrowheads="1"/>
            </p:cNvSpPr>
            <p:nvPr/>
          </p:nvSpPr>
          <p:spPr bwMode="auto">
            <a:xfrm>
              <a:off x="1920" y="3599"/>
              <a:ext cx="249" cy="3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>
                  <a:latin typeface="Constantia" pitchFamily="18" charset="0"/>
                </a:rPr>
                <a:t>1</a:t>
              </a:r>
            </a:p>
          </p:txBody>
        </p:sp>
      </p:grpSp>
      <p:grpSp>
        <p:nvGrpSpPr>
          <p:cNvPr id="13" name="Group 112"/>
          <p:cNvGrpSpPr>
            <a:grpSpLocks/>
          </p:cNvGrpSpPr>
          <p:nvPr/>
        </p:nvGrpSpPr>
        <p:grpSpPr bwMode="auto">
          <a:xfrm>
            <a:off x="5929313" y="5214938"/>
            <a:ext cx="2438400" cy="1828800"/>
            <a:chOff x="2256" y="2112"/>
            <a:chExt cx="1704" cy="1296"/>
          </a:xfrm>
        </p:grpSpPr>
        <p:grpSp>
          <p:nvGrpSpPr>
            <p:cNvPr id="14" name="Group 113"/>
            <p:cNvGrpSpPr>
              <a:grpSpLocks/>
            </p:cNvGrpSpPr>
            <p:nvPr/>
          </p:nvGrpSpPr>
          <p:grpSpPr bwMode="auto">
            <a:xfrm rot="-7424117">
              <a:off x="3108" y="2508"/>
              <a:ext cx="912" cy="792"/>
              <a:chOff x="2112" y="1824"/>
              <a:chExt cx="912" cy="792"/>
            </a:xfrm>
          </p:grpSpPr>
          <p:sp>
            <p:nvSpPr>
              <p:cNvPr id="11287" name="Line 114"/>
              <p:cNvSpPr>
                <a:spLocks noChangeShapeType="1"/>
              </p:cNvSpPr>
              <p:nvPr/>
            </p:nvSpPr>
            <p:spPr bwMode="auto">
              <a:xfrm flipV="1">
                <a:off x="2112" y="1824"/>
                <a:ext cx="432" cy="6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8" name="Line 115"/>
              <p:cNvSpPr>
                <a:spLocks noChangeShapeType="1"/>
              </p:cNvSpPr>
              <p:nvPr/>
            </p:nvSpPr>
            <p:spPr bwMode="auto">
              <a:xfrm>
                <a:off x="2544" y="1824"/>
                <a:ext cx="48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9" name="Freeform 116"/>
              <p:cNvSpPr>
                <a:spLocks/>
              </p:cNvSpPr>
              <p:nvPr/>
            </p:nvSpPr>
            <p:spPr bwMode="auto">
              <a:xfrm>
                <a:off x="2448" y="2268"/>
                <a:ext cx="568" cy="348"/>
              </a:xfrm>
              <a:custGeom>
                <a:avLst/>
                <a:gdLst>
                  <a:gd name="T0" fmla="*/ 0 w 568"/>
                  <a:gd name="T1" fmla="*/ 348 h 348"/>
                  <a:gd name="T2" fmla="*/ 48 w 568"/>
                  <a:gd name="T3" fmla="*/ 256 h 348"/>
                  <a:gd name="T4" fmla="*/ 84 w 568"/>
                  <a:gd name="T5" fmla="*/ 152 h 348"/>
                  <a:gd name="T6" fmla="*/ 136 w 568"/>
                  <a:gd name="T7" fmla="*/ 84 h 348"/>
                  <a:gd name="T8" fmla="*/ 184 w 568"/>
                  <a:gd name="T9" fmla="*/ 64 h 348"/>
                  <a:gd name="T10" fmla="*/ 452 w 568"/>
                  <a:gd name="T11" fmla="*/ 60 h 348"/>
                  <a:gd name="T12" fmla="*/ 516 w 568"/>
                  <a:gd name="T13" fmla="*/ 28 h 348"/>
                  <a:gd name="T14" fmla="*/ 568 w 568"/>
                  <a:gd name="T15" fmla="*/ 0 h 3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8"/>
                  <a:gd name="T25" fmla="*/ 0 h 348"/>
                  <a:gd name="T26" fmla="*/ 568 w 568"/>
                  <a:gd name="T27" fmla="*/ 348 h 3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8" h="348">
                    <a:moveTo>
                      <a:pt x="0" y="348"/>
                    </a:moveTo>
                    <a:cubicBezTo>
                      <a:pt x="27" y="321"/>
                      <a:pt x="28" y="286"/>
                      <a:pt x="48" y="256"/>
                    </a:cubicBezTo>
                    <a:cubicBezTo>
                      <a:pt x="57" y="222"/>
                      <a:pt x="64" y="182"/>
                      <a:pt x="84" y="152"/>
                    </a:cubicBezTo>
                    <a:cubicBezTo>
                      <a:pt x="91" y="124"/>
                      <a:pt x="110" y="97"/>
                      <a:pt x="136" y="84"/>
                    </a:cubicBezTo>
                    <a:cubicBezTo>
                      <a:pt x="152" y="76"/>
                      <a:pt x="184" y="64"/>
                      <a:pt x="184" y="64"/>
                    </a:cubicBezTo>
                    <a:cubicBezTo>
                      <a:pt x="275" y="67"/>
                      <a:pt x="361" y="68"/>
                      <a:pt x="452" y="60"/>
                    </a:cubicBezTo>
                    <a:cubicBezTo>
                      <a:pt x="472" y="48"/>
                      <a:pt x="494" y="35"/>
                      <a:pt x="516" y="28"/>
                    </a:cubicBezTo>
                    <a:cubicBezTo>
                      <a:pt x="533" y="15"/>
                      <a:pt x="553" y="15"/>
                      <a:pt x="568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90" name="Freeform 117"/>
              <p:cNvSpPr>
                <a:spLocks/>
              </p:cNvSpPr>
              <p:nvPr/>
            </p:nvSpPr>
            <p:spPr bwMode="auto">
              <a:xfrm>
                <a:off x="2112" y="2420"/>
                <a:ext cx="336" cy="196"/>
              </a:xfrm>
              <a:custGeom>
                <a:avLst/>
                <a:gdLst>
                  <a:gd name="T0" fmla="*/ 0 w 336"/>
                  <a:gd name="T1" fmla="*/ 64 h 196"/>
                  <a:gd name="T2" fmla="*/ 92 w 336"/>
                  <a:gd name="T3" fmla="*/ 0 h 196"/>
                  <a:gd name="T4" fmla="*/ 140 w 336"/>
                  <a:gd name="T5" fmla="*/ 4 h 196"/>
                  <a:gd name="T6" fmla="*/ 148 w 336"/>
                  <a:gd name="T7" fmla="*/ 16 h 196"/>
                  <a:gd name="T8" fmla="*/ 152 w 336"/>
                  <a:gd name="T9" fmla="*/ 100 h 196"/>
                  <a:gd name="T10" fmla="*/ 256 w 336"/>
                  <a:gd name="T11" fmla="*/ 196 h 196"/>
                  <a:gd name="T12" fmla="*/ 336 w 336"/>
                  <a:gd name="T13" fmla="*/ 192 h 19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196"/>
                  <a:gd name="T23" fmla="*/ 336 w 336"/>
                  <a:gd name="T24" fmla="*/ 196 h 19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196">
                    <a:moveTo>
                      <a:pt x="0" y="64"/>
                    </a:moveTo>
                    <a:cubicBezTo>
                      <a:pt x="31" y="43"/>
                      <a:pt x="61" y="20"/>
                      <a:pt x="92" y="0"/>
                    </a:cubicBezTo>
                    <a:cubicBezTo>
                      <a:pt x="108" y="1"/>
                      <a:pt x="125" y="0"/>
                      <a:pt x="140" y="4"/>
                    </a:cubicBezTo>
                    <a:cubicBezTo>
                      <a:pt x="145" y="5"/>
                      <a:pt x="147" y="11"/>
                      <a:pt x="148" y="16"/>
                    </a:cubicBezTo>
                    <a:cubicBezTo>
                      <a:pt x="151" y="44"/>
                      <a:pt x="150" y="72"/>
                      <a:pt x="152" y="100"/>
                    </a:cubicBezTo>
                    <a:cubicBezTo>
                      <a:pt x="156" y="156"/>
                      <a:pt x="205" y="190"/>
                      <a:pt x="256" y="196"/>
                    </a:cubicBezTo>
                    <a:cubicBezTo>
                      <a:pt x="333" y="192"/>
                      <a:pt x="307" y="192"/>
                      <a:pt x="336" y="192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274" name="Text Box 118"/>
            <p:cNvSpPr txBox="1">
              <a:spLocks noChangeArrowheads="1"/>
            </p:cNvSpPr>
            <p:nvPr/>
          </p:nvSpPr>
          <p:spPr bwMode="auto">
            <a:xfrm rot="34971">
              <a:off x="3360" y="2784"/>
              <a:ext cx="235" cy="32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>
                  <a:latin typeface="Constantia" pitchFamily="18" charset="0"/>
                </a:rPr>
                <a:t>2</a:t>
              </a:r>
            </a:p>
          </p:txBody>
        </p:sp>
        <p:grpSp>
          <p:nvGrpSpPr>
            <p:cNvPr id="15" name="Group 119"/>
            <p:cNvGrpSpPr>
              <a:grpSpLocks/>
            </p:cNvGrpSpPr>
            <p:nvPr/>
          </p:nvGrpSpPr>
          <p:grpSpPr bwMode="auto">
            <a:xfrm rot="3376277">
              <a:off x="2520" y="2328"/>
              <a:ext cx="1056" cy="624"/>
              <a:chOff x="2064" y="2784"/>
              <a:chExt cx="1056" cy="624"/>
            </a:xfrm>
          </p:grpSpPr>
          <p:sp>
            <p:nvSpPr>
              <p:cNvPr id="11283" name="Line 120"/>
              <p:cNvSpPr>
                <a:spLocks noChangeShapeType="1"/>
              </p:cNvSpPr>
              <p:nvPr/>
            </p:nvSpPr>
            <p:spPr bwMode="auto">
              <a:xfrm>
                <a:off x="2640" y="2784"/>
                <a:ext cx="48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4" name="Line 121"/>
              <p:cNvSpPr>
                <a:spLocks noChangeShapeType="1"/>
              </p:cNvSpPr>
              <p:nvPr/>
            </p:nvSpPr>
            <p:spPr bwMode="auto">
              <a:xfrm flipV="1">
                <a:off x="2352" y="3216"/>
                <a:ext cx="768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5" name="Freeform 122"/>
              <p:cNvSpPr>
                <a:spLocks/>
              </p:cNvSpPr>
              <p:nvPr/>
            </p:nvSpPr>
            <p:spPr bwMode="auto">
              <a:xfrm>
                <a:off x="2064" y="2796"/>
                <a:ext cx="568" cy="348"/>
              </a:xfrm>
              <a:custGeom>
                <a:avLst/>
                <a:gdLst>
                  <a:gd name="T0" fmla="*/ 0 w 568"/>
                  <a:gd name="T1" fmla="*/ 348 h 348"/>
                  <a:gd name="T2" fmla="*/ 48 w 568"/>
                  <a:gd name="T3" fmla="*/ 256 h 348"/>
                  <a:gd name="T4" fmla="*/ 84 w 568"/>
                  <a:gd name="T5" fmla="*/ 152 h 348"/>
                  <a:gd name="T6" fmla="*/ 136 w 568"/>
                  <a:gd name="T7" fmla="*/ 84 h 348"/>
                  <a:gd name="T8" fmla="*/ 184 w 568"/>
                  <a:gd name="T9" fmla="*/ 64 h 348"/>
                  <a:gd name="T10" fmla="*/ 452 w 568"/>
                  <a:gd name="T11" fmla="*/ 60 h 348"/>
                  <a:gd name="T12" fmla="*/ 516 w 568"/>
                  <a:gd name="T13" fmla="*/ 28 h 348"/>
                  <a:gd name="T14" fmla="*/ 568 w 568"/>
                  <a:gd name="T15" fmla="*/ 0 h 3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8"/>
                  <a:gd name="T25" fmla="*/ 0 h 348"/>
                  <a:gd name="T26" fmla="*/ 568 w 568"/>
                  <a:gd name="T27" fmla="*/ 348 h 3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8" h="348">
                    <a:moveTo>
                      <a:pt x="0" y="348"/>
                    </a:moveTo>
                    <a:cubicBezTo>
                      <a:pt x="27" y="321"/>
                      <a:pt x="28" y="286"/>
                      <a:pt x="48" y="256"/>
                    </a:cubicBezTo>
                    <a:cubicBezTo>
                      <a:pt x="57" y="222"/>
                      <a:pt x="64" y="182"/>
                      <a:pt x="84" y="152"/>
                    </a:cubicBezTo>
                    <a:cubicBezTo>
                      <a:pt x="91" y="124"/>
                      <a:pt x="110" y="97"/>
                      <a:pt x="136" y="84"/>
                    </a:cubicBezTo>
                    <a:cubicBezTo>
                      <a:pt x="152" y="76"/>
                      <a:pt x="184" y="64"/>
                      <a:pt x="184" y="64"/>
                    </a:cubicBezTo>
                    <a:cubicBezTo>
                      <a:pt x="275" y="67"/>
                      <a:pt x="361" y="68"/>
                      <a:pt x="452" y="60"/>
                    </a:cubicBezTo>
                    <a:cubicBezTo>
                      <a:pt x="472" y="48"/>
                      <a:pt x="494" y="35"/>
                      <a:pt x="516" y="28"/>
                    </a:cubicBezTo>
                    <a:cubicBezTo>
                      <a:pt x="533" y="15"/>
                      <a:pt x="553" y="15"/>
                      <a:pt x="568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6" name="Freeform 123"/>
              <p:cNvSpPr>
                <a:spLocks/>
              </p:cNvSpPr>
              <p:nvPr/>
            </p:nvSpPr>
            <p:spPr bwMode="auto">
              <a:xfrm>
                <a:off x="2068" y="3143"/>
                <a:ext cx="272" cy="261"/>
              </a:xfrm>
              <a:custGeom>
                <a:avLst/>
                <a:gdLst>
                  <a:gd name="T0" fmla="*/ 0 w 272"/>
                  <a:gd name="T1" fmla="*/ 1 h 261"/>
                  <a:gd name="T2" fmla="*/ 72 w 272"/>
                  <a:gd name="T3" fmla="*/ 5 h 261"/>
                  <a:gd name="T4" fmla="*/ 108 w 272"/>
                  <a:gd name="T5" fmla="*/ 29 h 261"/>
                  <a:gd name="T6" fmla="*/ 112 w 272"/>
                  <a:gd name="T7" fmla="*/ 45 h 261"/>
                  <a:gd name="T8" fmla="*/ 116 w 272"/>
                  <a:gd name="T9" fmla="*/ 157 h 261"/>
                  <a:gd name="T10" fmla="*/ 212 w 272"/>
                  <a:gd name="T11" fmla="*/ 209 h 261"/>
                  <a:gd name="T12" fmla="*/ 248 w 272"/>
                  <a:gd name="T13" fmla="*/ 229 h 261"/>
                  <a:gd name="T14" fmla="*/ 260 w 272"/>
                  <a:gd name="T15" fmla="*/ 237 h 261"/>
                  <a:gd name="T16" fmla="*/ 272 w 272"/>
                  <a:gd name="T17" fmla="*/ 261 h 26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2"/>
                  <a:gd name="T28" fmla="*/ 0 h 261"/>
                  <a:gd name="T29" fmla="*/ 272 w 272"/>
                  <a:gd name="T30" fmla="*/ 261 h 26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2" h="261">
                    <a:moveTo>
                      <a:pt x="0" y="1"/>
                    </a:moveTo>
                    <a:cubicBezTo>
                      <a:pt x="24" y="2"/>
                      <a:pt x="48" y="0"/>
                      <a:pt x="72" y="5"/>
                    </a:cubicBezTo>
                    <a:cubicBezTo>
                      <a:pt x="86" y="8"/>
                      <a:pt x="108" y="29"/>
                      <a:pt x="108" y="29"/>
                    </a:cubicBezTo>
                    <a:cubicBezTo>
                      <a:pt x="109" y="34"/>
                      <a:pt x="112" y="40"/>
                      <a:pt x="112" y="45"/>
                    </a:cubicBezTo>
                    <a:cubicBezTo>
                      <a:pt x="114" y="82"/>
                      <a:pt x="109" y="120"/>
                      <a:pt x="116" y="157"/>
                    </a:cubicBezTo>
                    <a:cubicBezTo>
                      <a:pt x="124" y="199"/>
                      <a:pt x="180" y="204"/>
                      <a:pt x="212" y="209"/>
                    </a:cubicBezTo>
                    <a:cubicBezTo>
                      <a:pt x="233" y="216"/>
                      <a:pt x="220" y="211"/>
                      <a:pt x="248" y="229"/>
                    </a:cubicBezTo>
                    <a:cubicBezTo>
                      <a:pt x="252" y="232"/>
                      <a:pt x="260" y="237"/>
                      <a:pt x="260" y="237"/>
                    </a:cubicBezTo>
                    <a:cubicBezTo>
                      <a:pt x="263" y="245"/>
                      <a:pt x="272" y="261"/>
                      <a:pt x="272" y="261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276" name="Text Box 124"/>
            <p:cNvSpPr txBox="1">
              <a:spLocks noChangeArrowheads="1"/>
            </p:cNvSpPr>
            <p:nvPr/>
          </p:nvSpPr>
          <p:spPr bwMode="auto">
            <a:xfrm rot="-240634">
              <a:off x="3054" y="2703"/>
              <a:ext cx="235" cy="32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>
                  <a:latin typeface="Constantia" pitchFamily="18" charset="0"/>
                </a:rPr>
                <a:t>3</a:t>
              </a:r>
            </a:p>
          </p:txBody>
        </p:sp>
        <p:grpSp>
          <p:nvGrpSpPr>
            <p:cNvPr id="16" name="Group 125"/>
            <p:cNvGrpSpPr>
              <a:grpSpLocks/>
            </p:cNvGrpSpPr>
            <p:nvPr/>
          </p:nvGrpSpPr>
          <p:grpSpPr bwMode="auto">
            <a:xfrm rot="-7352689">
              <a:off x="2102" y="2506"/>
              <a:ext cx="1056" cy="748"/>
              <a:chOff x="1104" y="2852"/>
              <a:chExt cx="1056" cy="748"/>
            </a:xfrm>
          </p:grpSpPr>
          <p:sp>
            <p:nvSpPr>
              <p:cNvPr id="11279" name="Line 126"/>
              <p:cNvSpPr>
                <a:spLocks noChangeShapeType="1"/>
              </p:cNvSpPr>
              <p:nvPr/>
            </p:nvSpPr>
            <p:spPr bwMode="auto">
              <a:xfrm flipV="1">
                <a:off x="1104" y="2928"/>
                <a:ext cx="432" cy="6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0" name="Line 127"/>
              <p:cNvSpPr>
                <a:spLocks noChangeShapeType="1"/>
              </p:cNvSpPr>
              <p:nvPr/>
            </p:nvSpPr>
            <p:spPr bwMode="auto">
              <a:xfrm flipV="1">
                <a:off x="1104" y="3312"/>
                <a:ext cx="105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1" name="Freeform 128"/>
              <p:cNvSpPr>
                <a:spLocks/>
              </p:cNvSpPr>
              <p:nvPr/>
            </p:nvSpPr>
            <p:spPr bwMode="auto">
              <a:xfrm>
                <a:off x="1536" y="2852"/>
                <a:ext cx="336" cy="196"/>
              </a:xfrm>
              <a:custGeom>
                <a:avLst/>
                <a:gdLst>
                  <a:gd name="T0" fmla="*/ 0 w 336"/>
                  <a:gd name="T1" fmla="*/ 64 h 196"/>
                  <a:gd name="T2" fmla="*/ 92 w 336"/>
                  <a:gd name="T3" fmla="*/ 0 h 196"/>
                  <a:gd name="T4" fmla="*/ 140 w 336"/>
                  <a:gd name="T5" fmla="*/ 4 h 196"/>
                  <a:gd name="T6" fmla="*/ 148 w 336"/>
                  <a:gd name="T7" fmla="*/ 16 h 196"/>
                  <a:gd name="T8" fmla="*/ 152 w 336"/>
                  <a:gd name="T9" fmla="*/ 100 h 196"/>
                  <a:gd name="T10" fmla="*/ 256 w 336"/>
                  <a:gd name="T11" fmla="*/ 196 h 196"/>
                  <a:gd name="T12" fmla="*/ 336 w 336"/>
                  <a:gd name="T13" fmla="*/ 192 h 19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196"/>
                  <a:gd name="T23" fmla="*/ 336 w 336"/>
                  <a:gd name="T24" fmla="*/ 196 h 19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196">
                    <a:moveTo>
                      <a:pt x="0" y="64"/>
                    </a:moveTo>
                    <a:cubicBezTo>
                      <a:pt x="31" y="43"/>
                      <a:pt x="61" y="20"/>
                      <a:pt x="92" y="0"/>
                    </a:cubicBezTo>
                    <a:cubicBezTo>
                      <a:pt x="108" y="1"/>
                      <a:pt x="125" y="0"/>
                      <a:pt x="140" y="4"/>
                    </a:cubicBezTo>
                    <a:cubicBezTo>
                      <a:pt x="145" y="5"/>
                      <a:pt x="147" y="11"/>
                      <a:pt x="148" y="16"/>
                    </a:cubicBezTo>
                    <a:cubicBezTo>
                      <a:pt x="151" y="44"/>
                      <a:pt x="150" y="72"/>
                      <a:pt x="152" y="100"/>
                    </a:cubicBezTo>
                    <a:cubicBezTo>
                      <a:pt x="156" y="156"/>
                      <a:pt x="205" y="190"/>
                      <a:pt x="256" y="196"/>
                    </a:cubicBezTo>
                    <a:cubicBezTo>
                      <a:pt x="333" y="192"/>
                      <a:pt x="307" y="192"/>
                      <a:pt x="336" y="192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2" name="Freeform 129"/>
              <p:cNvSpPr>
                <a:spLocks/>
              </p:cNvSpPr>
              <p:nvPr/>
            </p:nvSpPr>
            <p:spPr bwMode="auto">
              <a:xfrm>
                <a:off x="1876" y="3047"/>
                <a:ext cx="272" cy="261"/>
              </a:xfrm>
              <a:custGeom>
                <a:avLst/>
                <a:gdLst>
                  <a:gd name="T0" fmla="*/ 0 w 272"/>
                  <a:gd name="T1" fmla="*/ 1 h 261"/>
                  <a:gd name="T2" fmla="*/ 72 w 272"/>
                  <a:gd name="T3" fmla="*/ 5 h 261"/>
                  <a:gd name="T4" fmla="*/ 108 w 272"/>
                  <a:gd name="T5" fmla="*/ 29 h 261"/>
                  <a:gd name="T6" fmla="*/ 112 w 272"/>
                  <a:gd name="T7" fmla="*/ 45 h 261"/>
                  <a:gd name="T8" fmla="*/ 116 w 272"/>
                  <a:gd name="T9" fmla="*/ 157 h 261"/>
                  <a:gd name="T10" fmla="*/ 212 w 272"/>
                  <a:gd name="T11" fmla="*/ 209 h 261"/>
                  <a:gd name="T12" fmla="*/ 248 w 272"/>
                  <a:gd name="T13" fmla="*/ 229 h 261"/>
                  <a:gd name="T14" fmla="*/ 260 w 272"/>
                  <a:gd name="T15" fmla="*/ 237 h 261"/>
                  <a:gd name="T16" fmla="*/ 272 w 272"/>
                  <a:gd name="T17" fmla="*/ 261 h 26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2"/>
                  <a:gd name="T28" fmla="*/ 0 h 261"/>
                  <a:gd name="T29" fmla="*/ 272 w 272"/>
                  <a:gd name="T30" fmla="*/ 261 h 26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2" h="261">
                    <a:moveTo>
                      <a:pt x="0" y="1"/>
                    </a:moveTo>
                    <a:cubicBezTo>
                      <a:pt x="24" y="2"/>
                      <a:pt x="48" y="0"/>
                      <a:pt x="72" y="5"/>
                    </a:cubicBezTo>
                    <a:cubicBezTo>
                      <a:pt x="86" y="8"/>
                      <a:pt x="108" y="29"/>
                      <a:pt x="108" y="29"/>
                    </a:cubicBezTo>
                    <a:cubicBezTo>
                      <a:pt x="109" y="34"/>
                      <a:pt x="112" y="40"/>
                      <a:pt x="112" y="45"/>
                    </a:cubicBezTo>
                    <a:cubicBezTo>
                      <a:pt x="114" y="82"/>
                      <a:pt x="109" y="120"/>
                      <a:pt x="116" y="157"/>
                    </a:cubicBezTo>
                    <a:cubicBezTo>
                      <a:pt x="124" y="199"/>
                      <a:pt x="180" y="204"/>
                      <a:pt x="212" y="209"/>
                    </a:cubicBezTo>
                    <a:cubicBezTo>
                      <a:pt x="233" y="216"/>
                      <a:pt x="220" y="211"/>
                      <a:pt x="248" y="229"/>
                    </a:cubicBezTo>
                    <a:cubicBezTo>
                      <a:pt x="252" y="232"/>
                      <a:pt x="260" y="237"/>
                      <a:pt x="260" y="237"/>
                    </a:cubicBezTo>
                    <a:cubicBezTo>
                      <a:pt x="263" y="245"/>
                      <a:pt x="272" y="261"/>
                      <a:pt x="272" y="261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278" name="Text Box 130"/>
            <p:cNvSpPr txBox="1">
              <a:spLocks noChangeArrowheads="1"/>
            </p:cNvSpPr>
            <p:nvPr/>
          </p:nvSpPr>
          <p:spPr bwMode="auto">
            <a:xfrm rot="198547">
              <a:off x="2783" y="2830"/>
              <a:ext cx="235" cy="32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>
                  <a:latin typeface="Constantia" pitchFamily="18" charset="0"/>
                </a:rPr>
                <a:t>1</a:t>
              </a:r>
            </a:p>
          </p:txBody>
        </p:sp>
      </p:grpSp>
      <p:sp>
        <p:nvSpPr>
          <p:cNvPr id="65" name="Text Box 80"/>
          <p:cNvSpPr txBox="1">
            <a:spLocks noChangeArrowheads="1"/>
          </p:cNvSpPr>
          <p:nvPr/>
        </p:nvSpPr>
        <p:spPr bwMode="auto">
          <a:xfrm>
            <a:off x="642938" y="2214563"/>
            <a:ext cx="5212774" cy="8925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Разрежем данный треугольник</a:t>
            </a: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произвольными линиями: </a:t>
            </a:r>
          </a:p>
        </p:txBody>
      </p:sp>
      <p:sp>
        <p:nvSpPr>
          <p:cNvPr id="66" name="Text Box 83"/>
          <p:cNvSpPr txBox="1">
            <a:spLocks noChangeArrowheads="1"/>
          </p:cNvSpPr>
          <p:nvPr/>
        </p:nvSpPr>
        <p:spPr bwMode="auto">
          <a:xfrm>
            <a:off x="3500438" y="3786188"/>
            <a:ext cx="3379771" cy="4924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Получим три угла: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111"/>
          <p:cNvSpPr txBox="1">
            <a:spLocks noChangeArrowheads="1"/>
          </p:cNvSpPr>
          <p:nvPr/>
        </p:nvSpPr>
        <p:spPr bwMode="auto">
          <a:xfrm>
            <a:off x="1143000" y="5286375"/>
            <a:ext cx="4463017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Получившиеся три угла </a:t>
            </a: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образуют развернутый угол,</a:t>
            </a: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равный 180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° </a:t>
            </a:r>
          </a:p>
        </p:txBody>
      </p:sp>
      <p:sp>
        <p:nvSpPr>
          <p:cNvPr id="69" name="Заголовок 68"/>
          <p:cNvSpPr>
            <a:spLocks noGrp="1"/>
          </p:cNvSpPr>
          <p:nvPr>
            <p:ph type="title"/>
          </p:nvPr>
        </p:nvSpPr>
        <p:spPr>
          <a:xfrm>
            <a:off x="467544" y="375419"/>
            <a:ext cx="8229600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Сумма углов треугольника 180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°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1" name="Управляющая кнопка: возврат 70">
            <a:hlinkClick r:id="rId2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179512" y="116632"/>
            <a:ext cx="8604448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400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Теорема:</a:t>
            </a:r>
            <a:r>
              <a:rPr lang="en-US" sz="3400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400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r>
              <a:rPr lang="ru-RU" sz="3400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Сумма углов треугольника равна 180</a:t>
            </a:r>
            <a:r>
              <a:rPr lang="en-US" sz="3400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°</a:t>
            </a:r>
            <a:r>
              <a:rPr lang="ru-RU" sz="3400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4953000" y="1772816"/>
            <a:ext cx="4191000" cy="1143000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Дано: ▲АВС.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Доказать: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А+В+С=180°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ru-RU" sz="2400" dirty="0">
              <a:latin typeface="+mn-lt"/>
            </a:endParaRPr>
          </a:p>
        </p:txBody>
      </p:sp>
      <p:sp>
        <p:nvSpPr>
          <p:cNvPr id="4" name="Rectangle 4"/>
          <p:cNvSpPr txBox="1">
            <a:spLocks noRot="1" noChangeArrowheads="1"/>
          </p:cNvSpPr>
          <p:nvPr/>
        </p:nvSpPr>
        <p:spPr>
          <a:xfrm>
            <a:off x="357188" y="4357688"/>
            <a:ext cx="8215312" cy="2286000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Через вершину В проведем прямую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AC.</a:t>
            </a:r>
          </a:p>
          <a:p>
            <a:pPr marL="274320" indent="-27432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 обозначим получившиеся углы.</a:t>
            </a:r>
          </a:p>
          <a:p>
            <a:pPr marL="274320" indent="-27432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5=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1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и 4=3  (1) – как накрест лежащие углы</a:t>
            </a:r>
            <a:endParaRPr lang="en-US" sz="22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74320" indent="-27432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4.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5+2+4=180° т.к. В - развернутый 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5.Учитывая равенство (1), получаем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1+2+3=180°, или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А+В+С=180°</a:t>
            </a:r>
          </a:p>
          <a:p>
            <a:pPr marL="274320" indent="-27432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					Теорема доказана.</a:t>
            </a:r>
          </a:p>
          <a:p>
            <a:pPr marL="274320" indent="-27432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endParaRPr lang="ru-RU" sz="2200" dirty="0">
              <a:latin typeface="+mn-lt"/>
            </a:endParaRPr>
          </a:p>
          <a:p>
            <a:pPr marL="274320" indent="-27432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defRPr/>
            </a:pPr>
            <a:r>
              <a:rPr lang="ru-RU" sz="1400" dirty="0">
                <a:latin typeface="+mn-lt"/>
              </a:rPr>
              <a:t>  </a:t>
            </a:r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>
            <a:off x="873125" y="3890963"/>
            <a:ext cx="262731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 flipH="1">
            <a:off x="909638" y="1847850"/>
            <a:ext cx="1524000" cy="20177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>
            <a:off x="2433638" y="1847850"/>
            <a:ext cx="1066800" cy="20208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804988" y="1819275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2233613" y="20399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652713" y="1819275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1122363" y="34290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2265363" y="13906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741363" y="38290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A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12302" name="Text Box 16"/>
          <p:cNvSpPr txBox="1">
            <a:spLocks noChangeArrowheads="1"/>
          </p:cNvSpPr>
          <p:nvPr/>
        </p:nvSpPr>
        <p:spPr bwMode="auto">
          <a:xfrm>
            <a:off x="3500438" y="381952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nstantia" pitchFamily="18" charset="0"/>
              </a:rPr>
              <a:t>C</a:t>
            </a:r>
            <a:endParaRPr lang="ru-RU" sz="2400" b="1">
              <a:latin typeface="Constantia" pitchFamily="18" charset="0"/>
            </a:endParaRPr>
          </a:p>
        </p:txBody>
      </p:sp>
      <p:sp>
        <p:nvSpPr>
          <p:cNvPr id="12303" name="Text Box 17"/>
          <p:cNvSpPr txBox="1">
            <a:spLocks noChangeArrowheads="1"/>
          </p:cNvSpPr>
          <p:nvPr/>
        </p:nvSpPr>
        <p:spPr bwMode="auto">
          <a:xfrm>
            <a:off x="2947988" y="34290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39952" y="2780928"/>
            <a:ext cx="2478243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Доказательство: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285750" y="1819275"/>
            <a:ext cx="39290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6" name="Rectangle 11"/>
          <p:cNvSpPr>
            <a:spLocks noChangeArrowheads="1"/>
          </p:cNvSpPr>
          <p:nvPr/>
        </p:nvSpPr>
        <p:spPr bwMode="auto">
          <a:xfrm rot="10800000" flipV="1">
            <a:off x="1042988" y="1298575"/>
            <a:ext cx="455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М</a:t>
            </a:r>
          </a:p>
        </p:txBody>
      </p:sp>
      <p:sp>
        <p:nvSpPr>
          <p:cNvPr id="12307" name="Rectangle 8"/>
          <p:cNvSpPr>
            <a:spLocks noChangeArrowheads="1"/>
          </p:cNvSpPr>
          <p:nvPr/>
        </p:nvSpPr>
        <p:spPr bwMode="auto">
          <a:xfrm rot="10800000" flipV="1">
            <a:off x="3995738" y="1376363"/>
            <a:ext cx="708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N</a:t>
            </a:r>
            <a:endParaRPr lang="ru-RU" sz="2400" b="1">
              <a:solidFill>
                <a:srgbClr val="000000"/>
              </a:solidFill>
            </a:endParaRPr>
          </a:p>
        </p:txBody>
      </p:sp>
      <p:sp>
        <p:nvSpPr>
          <p:cNvPr id="20" name="Управляющая кнопка: возврат 19">
            <a:hlinkClick r:id="rId2" action="ppaction://hlinksldjump" highlightClick="1"/>
          </p:cNvPr>
          <p:cNvSpPr/>
          <p:nvPr/>
        </p:nvSpPr>
        <p:spPr>
          <a:xfrm>
            <a:off x="8604448" y="6093296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9" grpId="0"/>
      <p:bldP spid="11" grpId="0"/>
      <p:bldP spid="18" grpId="0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5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00449E"/>
      </a:hlink>
      <a:folHlink>
        <a:srgbClr val="003DC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353</Words>
  <Application>Microsoft Office PowerPoint</Application>
  <PresentationFormat>Экран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Сумма углов треугольника 180°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Galina</dc:creator>
  <cp:lastModifiedBy>Galina</cp:lastModifiedBy>
  <cp:revision>12</cp:revision>
  <dcterms:created xsi:type="dcterms:W3CDTF">2014-12-09T21:30:26Z</dcterms:created>
  <dcterms:modified xsi:type="dcterms:W3CDTF">2014-12-09T23:29:30Z</dcterms:modified>
</cp:coreProperties>
</file>