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jpeg" ContentType="image/jpeg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9" r:id="rId3"/>
    <p:sldId id="261" r:id="rId4"/>
    <p:sldId id="256" r:id="rId5"/>
    <p:sldId id="272" r:id="rId6"/>
    <p:sldId id="273" r:id="rId7"/>
    <p:sldId id="270" r:id="rId8"/>
    <p:sldId id="258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357B47"/>
    <a:srgbClr val="3C9046"/>
    <a:srgbClr val="000066"/>
    <a:srgbClr val="E3F3D1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24810F-9D2E-4ECE-AE17-1D30BC333922}" type="doc">
      <dgm:prSet loTypeId="urn:microsoft.com/office/officeart/2005/8/layout/vList2" loCatId="list" qsTypeId="urn:microsoft.com/office/officeart/2005/8/quickstyle/3d3" qsCatId="3D" csTypeId="urn:microsoft.com/office/officeart/2005/8/colors/accent1_2#1" csCatId="accent1"/>
      <dgm:spPr/>
      <dgm:t>
        <a:bodyPr/>
        <a:lstStyle/>
        <a:p>
          <a:endParaRPr lang="ru-RU"/>
        </a:p>
      </dgm:t>
    </dgm:pt>
    <dgm:pt modelId="{C1C10DF2-C911-443A-93EF-A27CD34C2248}">
      <dgm:prSet custT="1"/>
      <dgm:spPr/>
      <dgm:t>
        <a:bodyPr/>
        <a:lstStyle/>
        <a:p>
          <a:pPr algn="ctr" rtl="0"/>
          <a:r>
            <a:rPr lang="ru-RU" sz="3600" b="1" i="1" dirty="0" smtClean="0">
              <a:solidFill>
                <a:srgbClr val="005A9E"/>
              </a:solidFill>
              <a:latin typeface="Arial Black" pitchFamily="34" charset="0"/>
            </a:rPr>
            <a:t>ЦОР</a:t>
          </a:r>
          <a:br>
            <a:rPr lang="ru-RU" sz="3600" b="1" i="1" dirty="0" smtClean="0">
              <a:solidFill>
                <a:srgbClr val="005A9E"/>
              </a:solidFill>
              <a:latin typeface="Arial Black" pitchFamily="34" charset="0"/>
            </a:rPr>
          </a:br>
          <a:r>
            <a:rPr lang="ru-RU" sz="3600" b="1" i="1" dirty="0" smtClean="0">
              <a:solidFill>
                <a:srgbClr val="005A9E"/>
              </a:solidFill>
              <a:latin typeface="Arial Black" pitchFamily="34" charset="0"/>
            </a:rPr>
            <a:t>«ГЕОМЕТРИЧЕСКИЕ ТЕЛА»</a:t>
          </a:r>
          <a:r>
            <a:rPr lang="ru-RU" sz="4400" b="1" i="1" dirty="0" smtClean="0">
              <a:solidFill>
                <a:srgbClr val="005A9E"/>
              </a:solidFill>
              <a:latin typeface="Arial Black" pitchFamily="34" charset="0"/>
            </a:rPr>
            <a:t/>
          </a:r>
          <a:br>
            <a:rPr lang="ru-RU" sz="4400" b="1" i="1" dirty="0" smtClean="0">
              <a:solidFill>
                <a:srgbClr val="005A9E"/>
              </a:solidFill>
              <a:latin typeface="Arial Black" pitchFamily="34" charset="0"/>
            </a:rPr>
          </a:br>
          <a:r>
            <a:rPr lang="ru-RU" sz="1700" dirty="0" smtClean="0"/>
            <a:t> </a:t>
          </a:r>
          <a:br>
            <a:rPr lang="ru-RU" sz="1700" dirty="0" smtClean="0"/>
          </a:br>
          <a:r>
            <a:rPr lang="ru-RU" sz="1700" dirty="0" smtClean="0"/>
            <a:t/>
          </a:r>
          <a:br>
            <a:rPr lang="ru-RU" sz="1700" dirty="0" smtClean="0"/>
          </a:br>
          <a:endParaRPr lang="ru-RU" sz="1700" b="1" dirty="0"/>
        </a:p>
      </dgm:t>
    </dgm:pt>
    <dgm:pt modelId="{E82E9961-5A17-4BEE-ACF5-3B4225DBB582}" type="parTrans" cxnId="{928D0FE4-DEE6-4772-9A82-E21B5D2BEF22}">
      <dgm:prSet/>
      <dgm:spPr/>
      <dgm:t>
        <a:bodyPr/>
        <a:lstStyle/>
        <a:p>
          <a:endParaRPr lang="ru-RU"/>
        </a:p>
      </dgm:t>
    </dgm:pt>
    <dgm:pt modelId="{CD872343-F267-435F-BFCC-C60050D3B7D5}" type="sibTrans" cxnId="{928D0FE4-DEE6-4772-9A82-E21B5D2BEF22}">
      <dgm:prSet/>
      <dgm:spPr/>
      <dgm:t>
        <a:bodyPr/>
        <a:lstStyle/>
        <a:p>
          <a:endParaRPr lang="ru-RU"/>
        </a:p>
      </dgm:t>
    </dgm:pt>
    <dgm:pt modelId="{B1D200EA-A31A-4D4D-830D-679F91D4DD18}" type="pres">
      <dgm:prSet presAssocID="{8824810F-9D2E-4ECE-AE17-1D30BC33392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BB613E-7620-4376-A487-2D9E2BEE9817}" type="pres">
      <dgm:prSet presAssocID="{C1C10DF2-C911-443A-93EF-A27CD34C224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8D0FE4-DEE6-4772-9A82-E21B5D2BEF22}" srcId="{8824810F-9D2E-4ECE-AE17-1D30BC333922}" destId="{C1C10DF2-C911-443A-93EF-A27CD34C2248}" srcOrd="0" destOrd="0" parTransId="{E82E9961-5A17-4BEE-ACF5-3B4225DBB582}" sibTransId="{CD872343-F267-435F-BFCC-C60050D3B7D5}"/>
    <dgm:cxn modelId="{AC001F9A-DC87-45D1-9A29-50AFE8B3FCC4}" type="presOf" srcId="{C1C10DF2-C911-443A-93EF-A27CD34C2248}" destId="{C1BB613E-7620-4376-A487-2D9E2BEE9817}" srcOrd="0" destOrd="0" presId="urn:microsoft.com/office/officeart/2005/8/layout/vList2"/>
    <dgm:cxn modelId="{6CF449A1-8F3B-460C-93D0-66560666D925}" type="presOf" srcId="{8824810F-9D2E-4ECE-AE17-1D30BC333922}" destId="{B1D200EA-A31A-4D4D-830D-679F91D4DD18}" srcOrd="0" destOrd="0" presId="urn:microsoft.com/office/officeart/2005/8/layout/vList2"/>
    <dgm:cxn modelId="{D0850B0A-01C9-40F0-AB88-AB098AAA5DC8}" type="presParOf" srcId="{B1D200EA-A31A-4D4D-830D-679F91D4DD18}" destId="{C1BB613E-7620-4376-A487-2D9E2BEE981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2D993F5-98A2-4505-9BE6-35BFAE9A0C83}" type="datetimeFigureOut">
              <a:rPr lang="ru-RU"/>
              <a:pPr>
                <a:defRPr/>
              </a:pPr>
              <a:t>20.02.2015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2D2F87-16DE-4F9B-B230-8E7285FC6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34057B-5595-4FFF-8F66-82BAE6F46CCD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 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6A6C2-C7A3-4DC3-8A6D-FD21C36F6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B960C-AD77-45E0-AF78-3868E98CB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C311B-589F-4F2D-B0CD-3FB20FCDC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741613" y="762000"/>
            <a:ext cx="5484812" cy="4953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914400" y="588645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588645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77000" y="588645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F13BA-3582-480D-A580-E66D496C4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3B74E-527A-4DC5-9A28-9F5C4B1E5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8B793-2D0E-40DE-93E7-B1082006B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A81BB-9CD2-43FB-B9CA-1D319074D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1FA59-3E47-4C9E-8B9C-3B630620E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C4E4E-CBEA-4786-ACEF-49EBD1AA4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29EAD-F580-46A8-A461-950279C6B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283CB-B48F-4A36-8D3D-44C5377FB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56C59-713B-4901-8ECF-3C219EB3E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29C233-5BDA-4E66-855D-9C31DB6FA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D:\&#1050;&#1054;&#1053;&#1050;&#1059;&#1056;&#1057;\&#1048;&#1085;&#1090;&#1077;&#1088;&#1072;&#1082;&#1090;&#1080;&#1074;&#1085;&#1099;&#1077;%20&#1087;&#1083;&#1072;&#1082;&#1072;&#1090;&#1099;\&#1071;\September19%200219.wmv" TargetMode="Externa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gi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slide" Target="slide2.xml"/><Relationship Id="rId5" Type="http://schemas.openxmlformats.org/officeDocument/2006/relationships/oleObject" Target="../embeddings/oleObject3.bin"/><Relationship Id="rId10" Type="http://schemas.openxmlformats.org/officeDocument/2006/relationships/image" Target="../media/image9.jpeg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slide" Target="slide2.xml"/><Relationship Id="rId3" Type="http://schemas.openxmlformats.org/officeDocument/2006/relationships/audio" Target="../media/audio1.wav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2.gif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21.gif"/><Relationship Id="rId15" Type="http://schemas.openxmlformats.org/officeDocument/2006/relationships/oleObject" Target="../embeddings/oleObject12.bin"/><Relationship Id="rId10" Type="http://schemas.openxmlformats.org/officeDocument/2006/relationships/oleObject" Target="../embeddings/oleObject9.bin"/><Relationship Id="rId4" Type="http://schemas.openxmlformats.org/officeDocument/2006/relationships/audio" Target="../media/audio2.wav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25.png"/><Relationship Id="rId7" Type="http://schemas.openxmlformats.org/officeDocument/2006/relationships/slide" Target="slide8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gif"/><Relationship Id="rId5" Type="http://schemas.openxmlformats.org/officeDocument/2006/relationships/slide" Target="slide2.xml"/><Relationship Id="rId10" Type="http://schemas.openxmlformats.org/officeDocument/2006/relationships/image" Target="../media/image28.gif"/><Relationship Id="rId4" Type="http://schemas.openxmlformats.org/officeDocument/2006/relationships/image" Target="../media/image26.png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3" Type="http://schemas.openxmlformats.org/officeDocument/2006/relationships/slide" Target="slide2.xml"/><Relationship Id="rId7" Type="http://schemas.openxmlformats.org/officeDocument/2006/relationships/image" Target="../media/image3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11" Type="http://schemas.openxmlformats.org/officeDocument/2006/relationships/image" Target="../media/image34.gif"/><Relationship Id="rId5" Type="http://schemas.openxmlformats.org/officeDocument/2006/relationships/image" Target="../media/image11.gif"/><Relationship Id="rId10" Type="http://schemas.openxmlformats.org/officeDocument/2006/relationships/image" Target="../media/image33.gif"/><Relationship Id="rId4" Type="http://schemas.openxmlformats.org/officeDocument/2006/relationships/image" Target="../media/image22.gif"/><Relationship Id="rId9" Type="http://schemas.openxmlformats.org/officeDocument/2006/relationships/image" Target="../media/image3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nimo2.ucoz.ru/" TargetMode="External"/><Relationship Id="rId7" Type="http://schemas.openxmlformats.org/officeDocument/2006/relationships/slide" Target="slide2.xml"/><Relationship Id="rId2" Type="http://schemas.openxmlformats.org/officeDocument/2006/relationships/hyperlink" Target="http://www.loyola.edu/edudept/PowerfulPowerPoint/MoreTrick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wer.ru/node/18907/" TargetMode="External"/><Relationship Id="rId5" Type="http://schemas.openxmlformats.org/officeDocument/2006/relationships/hyperlink" Target="http://www.peda.com/" TargetMode="External"/><Relationship Id="rId4" Type="http://schemas.openxmlformats.org/officeDocument/2006/relationships/hyperlink" Target="http://www.animashky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571500" y="188640"/>
          <a:ext cx="777240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75" y="4429125"/>
            <a:ext cx="6400800" cy="1752600"/>
          </a:xfrm>
        </p:spPr>
        <p:txBody>
          <a:bodyPr/>
          <a:lstStyle/>
          <a:p>
            <a:pPr algn="r"/>
            <a:endParaRPr lang="ru-RU" sz="2400" smtClean="0"/>
          </a:p>
          <a:p>
            <a:pPr algn="r"/>
            <a:r>
              <a:rPr lang="ru-RU" sz="2400" smtClean="0"/>
              <a:t>Утёсова Екатерина Александровна</a:t>
            </a:r>
          </a:p>
          <a:p>
            <a:pPr algn="r"/>
            <a:r>
              <a:rPr lang="ru-RU" sz="2400" smtClean="0"/>
              <a:t> </a:t>
            </a:r>
            <a:r>
              <a:rPr lang="ru-RU" sz="1400" smtClean="0"/>
              <a:t>учитель математики</a:t>
            </a:r>
          </a:p>
          <a:p>
            <a:pPr algn="r"/>
            <a:r>
              <a:rPr lang="ru-RU" sz="1400" smtClean="0"/>
              <a:t>МОБУ СОШ № 92 г. Сочи</a:t>
            </a:r>
          </a:p>
          <a:p>
            <a:endParaRPr lang="ru-RU" smtClean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29625" y="6215063"/>
            <a:ext cx="500063" cy="428625"/>
          </a:xfrm>
          <a:prstGeom prst="actionButtonForwardNex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684213" y="3213100"/>
            <a:ext cx="1295400" cy="2160588"/>
          </a:xfrm>
          <a:prstGeom prst="flowChartMagneticDisk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Блок-схема: память с прямым доступом 10"/>
          <p:cNvSpPr/>
          <p:nvPr/>
        </p:nvSpPr>
        <p:spPr>
          <a:xfrm>
            <a:off x="611188" y="5229225"/>
            <a:ext cx="3097212" cy="1189038"/>
          </a:xfrm>
          <a:prstGeom prst="flowChartMagneticDrum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331640" y="4149080"/>
            <a:ext cx="1512168" cy="1368152"/>
          </a:xfrm>
          <a:prstGeom prst="triangle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67744" y="4869160"/>
            <a:ext cx="1296144" cy="1224136"/>
          </a:xfrm>
          <a:prstGeom prst="roundRect">
            <a:avLst>
              <a:gd name="adj" fmla="val 50000"/>
            </a:avLst>
          </a:prstGeom>
          <a:solidFill>
            <a:srgbClr val="005A9E"/>
          </a:solidFill>
          <a:ln>
            <a:solidFill>
              <a:srgbClr val="005A9E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ctrTitle"/>
          </p:nvPr>
        </p:nvSpPr>
        <p:spPr>
          <a:xfrm>
            <a:off x="571500" y="3214688"/>
            <a:ext cx="7772400" cy="1470025"/>
          </a:xfrm>
        </p:spPr>
        <p:txBody>
          <a:bodyPr/>
          <a:lstStyle/>
          <a:p>
            <a:pPr algn="l"/>
            <a:r>
              <a:rPr lang="ru-RU" smtClean="0">
                <a:solidFill>
                  <a:schemeClr val="tx1"/>
                </a:solidFill>
                <a:hlinkClick r:id="rId2" action="ppaction://hlinksldjump" tooltip="Просмотрите видео сюжет и найдите геометрические тела "/>
              </a:rPr>
              <a:t>Найди геометрическое тело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  <a:hlinkClick r:id="rId3" action="ppaction://hlinksldjump" tooltip="Сопоставь формулу и фигуру"/>
              </a:rPr>
              <a:t>Объемы тел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  <a:hlinkClick r:id="rId4" action="ppaction://hlinksldjump"/>
              </a:rPr>
              <a:t>Площадь поверхности 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  <a:hlinkClick r:id="rId5" action="ppaction://hlinksldjump"/>
              </a:rPr>
              <a:t>Правильные многогранники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  <a:hlinkClick r:id="rId6" action="ppaction://hlinksldjump"/>
              </a:rPr>
              <a:t>ТЕСТ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  <a:hlinkClick r:id="rId7" action="ppaction://hlinksldjump"/>
              </a:rPr>
              <a:t>Выбери объект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>
                <a:solidFill>
                  <a:schemeClr val="tx1"/>
                </a:solidFill>
                <a:hlinkClick r:id="rId8" action="ppaction://hlinksldjump"/>
              </a:rPr>
              <a:t>Источники</a:t>
            </a:r>
            <a:r>
              <a:rPr lang="ru-RU" smtClean="0">
                <a:solidFill>
                  <a:schemeClr val="tx1"/>
                </a:solidFill>
              </a:rPr>
              <a:t/>
            </a:r>
            <a:br>
              <a:rPr lang="ru-RU" smtClean="0">
                <a:solidFill>
                  <a:schemeClr val="tx1"/>
                </a:solidFill>
              </a:rPr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6" name="Управляющая кнопка: настраиваемая 5">
            <a:hlinkClick r:id="" action="ppaction://hlinkshowjump?jump=endshow" highlightClick="1"/>
          </p:cNvPr>
          <p:cNvSpPr/>
          <p:nvPr/>
        </p:nvSpPr>
        <p:spPr>
          <a:xfrm>
            <a:off x="8143875" y="6286500"/>
            <a:ext cx="785813" cy="357188"/>
          </a:xfrm>
          <a:prstGeom prst="actionButtonBlank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00" name="Group 236"/>
          <p:cNvGraphicFramePr>
            <a:graphicFrameLocks noGrp="1"/>
          </p:cNvGraphicFramePr>
          <p:nvPr>
            <p:ph/>
          </p:nvPr>
        </p:nvGraphicFramePr>
        <p:xfrm>
          <a:off x="2643188" y="428625"/>
          <a:ext cx="8858250" cy="5286375"/>
        </p:xfrm>
        <a:graphic>
          <a:graphicData uri="http://schemas.openxmlformats.org/drawingml/2006/table">
            <a:tbl>
              <a:tblPr/>
              <a:tblGrid>
                <a:gridCol w="1182659"/>
                <a:gridCol w="590555"/>
                <a:gridCol w="589004"/>
                <a:gridCol w="589004"/>
                <a:gridCol w="593653"/>
                <a:gridCol w="589004"/>
                <a:gridCol w="590555"/>
                <a:gridCol w="589004"/>
                <a:gridCol w="593653"/>
                <a:gridCol w="589004"/>
                <a:gridCol w="2362217"/>
              </a:tblGrid>
              <a:tr h="66397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237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558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97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97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23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82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9551B"/>
                        </a:solidFill>
                        <a:effectLst/>
                        <a:latin typeface="Palatino Linotype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72125" y="428625"/>
            <a:ext cx="37861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spc="660" dirty="0">
                <a:solidFill>
                  <a:srgbClr val="C00000"/>
                </a:solidFill>
                <a:latin typeface="Palatino Linotype" pitchFamily="18" charset="0"/>
              </a:rPr>
              <a:t>П</a:t>
            </a:r>
            <a:r>
              <a:rPr lang="ru-RU" sz="3600" b="1" spc="660" dirty="0">
                <a:latin typeface="Palatino Linotype" pitchFamily="18" charset="0"/>
              </a:rPr>
              <a:t> Р И З МА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43500" y="1785938"/>
            <a:ext cx="2857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Palatino Linotype" pitchFamily="18" charset="0"/>
              </a:rPr>
              <a:t>С </a:t>
            </a:r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Ф</a:t>
            </a:r>
            <a:r>
              <a:rPr lang="ru-RU" sz="3600" b="1">
                <a:latin typeface="Palatino Linotype" pitchFamily="18" charset="0"/>
              </a:rPr>
              <a:t>  Е   Р  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72125" y="1785938"/>
            <a:ext cx="57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Ф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000625" y="2428875"/>
            <a:ext cx="228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Palatino Linotype" pitchFamily="18" charset="0"/>
              </a:rPr>
              <a:t>Ш </a:t>
            </a:r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А  </a:t>
            </a:r>
            <a:r>
              <a:rPr lang="ru-RU" sz="3600" b="1">
                <a:latin typeface="Palatino Linotype" pitchFamily="18" charset="0"/>
              </a:rPr>
              <a:t>Р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43563" y="2428875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357188"/>
            <a:ext cx="3714750" cy="1477962"/>
          </a:xfrm>
          <a:prstGeom prst="rect">
            <a:avLst/>
          </a:prstGeom>
          <a:solidFill>
            <a:srgbClr val="0070C0">
              <a:alpha val="25000"/>
            </a:srgbClr>
          </a:solidFill>
          <a:ln w="3810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latin typeface="Calibri" pitchFamily="34" charset="0"/>
              </a:rPr>
              <a:t>Просмотрите видеосюжет, в котором показаны многогранники и тела вращения в реальной жизни,  с точки зрения геометрии.</a:t>
            </a:r>
          </a:p>
          <a:p>
            <a:pPr algn="ctr">
              <a:defRPr/>
            </a:pPr>
            <a:r>
              <a:rPr lang="ru-RU" dirty="0">
                <a:latin typeface="Calibri" pitchFamily="34" charset="0"/>
              </a:rPr>
              <a:t> </a:t>
            </a:r>
            <a:r>
              <a:rPr lang="ru-RU" sz="1300" dirty="0">
                <a:latin typeface="Calibri" pitchFamily="34" charset="0"/>
              </a:rPr>
              <a:t>(</a:t>
            </a:r>
            <a:r>
              <a:rPr lang="ru-RU" sz="1300" i="1" dirty="0">
                <a:latin typeface="Calibri" pitchFamily="34" charset="0"/>
              </a:rPr>
              <a:t>Видеосюжет запускается щелчком  по нём</a:t>
            </a:r>
            <a:r>
              <a:rPr lang="ru-RU" sz="1300" dirty="0">
                <a:latin typeface="Calibri" pitchFamily="34" charset="0"/>
              </a:rPr>
              <a:t>)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8" y="1143000"/>
            <a:ext cx="49291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atin typeface="Palatino Linotype" pitchFamily="18" charset="0"/>
              </a:rPr>
              <a:t>Ц  И  </a:t>
            </a:r>
            <a:r>
              <a:rPr lang="ru-RU" sz="3600" b="1">
                <a:latin typeface="Palatino Linotype" pitchFamily="18" charset="0"/>
              </a:rPr>
              <a:t>Л</a:t>
            </a:r>
            <a:r>
              <a:rPr lang="ru-RU" sz="3600" b="1" spc="300">
                <a:latin typeface="Palatino Linotype" pitchFamily="18" charset="0"/>
              </a:rPr>
              <a:t>  </a:t>
            </a:r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И</a:t>
            </a:r>
            <a:r>
              <a:rPr lang="ru-RU" sz="3600" b="1">
                <a:latin typeface="Palatino Linotype" pitchFamily="18" charset="0"/>
              </a:rPr>
              <a:t> Н  </a:t>
            </a:r>
            <a:r>
              <a:rPr lang="ru-RU" sz="3600" b="1" dirty="0">
                <a:latin typeface="Palatino Linotype" pitchFamily="18" charset="0"/>
              </a:rPr>
              <a:t>Д  Р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57688" y="4429125"/>
            <a:ext cx="5357812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atin typeface="Palatino Linotype" pitchFamily="18" charset="0"/>
              </a:rPr>
              <a:t>П  И</a:t>
            </a:r>
            <a:r>
              <a:rPr lang="ru-RU" sz="3600" b="1" spc="70" dirty="0">
                <a:latin typeface="Palatino Linotype" pitchFamily="18" charset="0"/>
              </a:rPr>
              <a:t> </a:t>
            </a:r>
            <a:r>
              <a:rPr lang="ru-RU" sz="3600" b="1" spc="-100" dirty="0">
                <a:latin typeface="Palatino Linotype" pitchFamily="18" charset="0"/>
              </a:rPr>
              <a:t> </a:t>
            </a:r>
            <a:r>
              <a:rPr lang="ru-RU" sz="3600" b="1" dirty="0">
                <a:latin typeface="Palatino Linotype" pitchFamily="18" charset="0"/>
              </a:rPr>
              <a:t> </a:t>
            </a:r>
            <a:r>
              <a:rPr lang="ru-RU" sz="3600" b="1" dirty="0">
                <a:solidFill>
                  <a:srgbClr val="C00000"/>
                </a:solidFill>
                <a:latin typeface="Palatino Linotype" pitchFamily="18" charset="0"/>
              </a:rPr>
              <a:t>Р</a:t>
            </a:r>
            <a:r>
              <a:rPr lang="ru-RU" sz="3600" b="1" dirty="0">
                <a:latin typeface="Palatino Linotype" pitchFamily="18" charset="0"/>
              </a:rPr>
              <a:t>  А М  И Д  А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43563" y="4429125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Р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29188" y="3786188"/>
            <a:ext cx="42148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atin typeface="Palatino Linotype" pitchFamily="18" charset="0"/>
              </a:rPr>
              <a:t>К</a:t>
            </a:r>
            <a:r>
              <a:rPr lang="ru-RU" sz="3600" b="1" spc="30" dirty="0">
                <a:latin typeface="Palatino Linotype" pitchFamily="18" charset="0"/>
              </a:rPr>
              <a:t> </a:t>
            </a:r>
            <a:r>
              <a:rPr lang="ru-RU" sz="3600" b="1" dirty="0">
                <a:latin typeface="Palatino Linotype" pitchFamily="18" charset="0"/>
              </a:rPr>
              <a:t>  </a:t>
            </a:r>
            <a:r>
              <a:rPr lang="ru-RU" sz="3600" b="1" dirty="0">
                <a:solidFill>
                  <a:srgbClr val="C00000"/>
                </a:solidFill>
                <a:latin typeface="Palatino Linotype" pitchFamily="18" charset="0"/>
              </a:rPr>
              <a:t>О</a:t>
            </a:r>
            <a:r>
              <a:rPr lang="ru-RU" sz="3600" b="1" dirty="0">
                <a:latin typeface="Palatino Linotype" pitchFamily="18" charset="0"/>
              </a:rPr>
              <a:t> Н   У  С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643563" y="3786188"/>
            <a:ext cx="500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О</a:t>
            </a:r>
          </a:p>
        </p:txBody>
      </p:sp>
      <p:pic>
        <p:nvPicPr>
          <p:cNvPr id="20" name="September19 0219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5" y="3571875"/>
            <a:ext cx="4167188" cy="31257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429125" y="3143250"/>
            <a:ext cx="4214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Palatino Linotype" pitchFamily="18" charset="0"/>
              </a:rPr>
              <a:t>С  Е    </a:t>
            </a:r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Г</a:t>
            </a:r>
            <a:r>
              <a:rPr lang="ru-RU" sz="3600" b="1">
                <a:latin typeface="Palatino Linotype" pitchFamily="18" charset="0"/>
              </a:rPr>
              <a:t>  М Е   Н  Т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715000" y="3143250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Г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72125" y="428625"/>
            <a:ext cx="642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П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643563" y="1143000"/>
            <a:ext cx="428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Palatino Linotype" pitchFamily="18" charset="0"/>
              </a:rPr>
              <a:t>И</a:t>
            </a:r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7643813" y="6357938"/>
            <a:ext cx="428625" cy="357187"/>
          </a:xfrm>
          <a:prstGeom prst="actionButtonForwardNext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Управляющая кнопка: домой 23">
            <a:hlinkClick r:id="rId4" action="ppaction://hlinksldjump" highlightClick="1"/>
          </p:cNvPr>
          <p:cNvSpPr/>
          <p:nvPr/>
        </p:nvSpPr>
        <p:spPr>
          <a:xfrm>
            <a:off x="7072313" y="6357938"/>
            <a:ext cx="428625" cy="357187"/>
          </a:xfrm>
          <a:prstGeom prst="actionButtonHome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Управляющая кнопка: настраиваемая 24">
            <a:hlinkClick r:id="" action="ppaction://hlinkshowjump?jump=endshow" highlightClick="1"/>
          </p:cNvPr>
          <p:cNvSpPr/>
          <p:nvPr/>
        </p:nvSpPr>
        <p:spPr>
          <a:xfrm>
            <a:off x="8215313" y="6357938"/>
            <a:ext cx="785812" cy="357187"/>
          </a:xfrm>
          <a:prstGeom prst="actionButtonBlank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7270" name="Прямоугольник 21"/>
          <p:cNvSpPr>
            <a:spLocks noChangeArrowheads="1"/>
          </p:cNvSpPr>
          <p:nvPr/>
        </p:nvSpPr>
        <p:spPr bwMode="auto">
          <a:xfrm>
            <a:off x="357188" y="2214563"/>
            <a:ext cx="3643312" cy="923925"/>
          </a:xfrm>
          <a:prstGeom prst="rect">
            <a:avLst/>
          </a:prstGeom>
          <a:solidFill>
            <a:srgbClr val="7030A0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Необходимо заполнить кроссворд, в котором есть ключевое слово.</a:t>
            </a:r>
          </a:p>
          <a:p>
            <a:pPr algn="ctr"/>
            <a:r>
              <a:rPr lang="ru-RU" sz="1300">
                <a:latin typeface="Calibri" pitchFamily="34" charset="0"/>
              </a:rPr>
              <a:t>(При щ</a:t>
            </a:r>
            <a:r>
              <a:rPr lang="ru-RU" sz="1300" i="1">
                <a:latin typeface="Calibri" pitchFamily="34" charset="0"/>
              </a:rPr>
              <a:t>елчке по букве, появляется слово) </a:t>
            </a:r>
            <a:r>
              <a:rPr lang="ru-RU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vide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7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  <p:bldP spid="15" grpId="0"/>
      <p:bldP spid="18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Box 72"/>
          <p:cNvSpPr txBox="1">
            <a:spLocks noChangeArrowheads="1"/>
          </p:cNvSpPr>
          <p:nvPr/>
        </p:nvSpPr>
        <p:spPr bwMode="auto">
          <a:xfrm>
            <a:off x="2371725" y="2347913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7030A0"/>
                </a:solidFill>
                <a:hlinkClick r:id="" action="ppaction://macro?name=DragandDrop"/>
              </a:rPr>
              <a:t>ЦИЛИНДР</a:t>
            </a:r>
            <a:endParaRPr lang="ru-RU" sz="2400">
              <a:solidFill>
                <a:srgbClr val="7030A0"/>
              </a:solidFill>
            </a:endParaRPr>
          </a:p>
        </p:txBody>
      </p:sp>
      <p:sp>
        <p:nvSpPr>
          <p:cNvPr id="1032" name="TextBox 73"/>
          <p:cNvSpPr txBox="1">
            <a:spLocks noChangeArrowheads="1"/>
          </p:cNvSpPr>
          <p:nvPr/>
        </p:nvSpPr>
        <p:spPr bwMode="auto">
          <a:xfrm>
            <a:off x="5807075" y="1976438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7030A0"/>
                </a:solidFill>
                <a:hlinkClick r:id="" action="ppaction://macro?name=DragandDrop"/>
              </a:rPr>
              <a:t>КОНУС</a:t>
            </a:r>
            <a:endParaRPr lang="ru-RU" sz="2400">
              <a:solidFill>
                <a:srgbClr val="7030A0"/>
              </a:solidFill>
            </a:endParaRPr>
          </a:p>
        </p:txBody>
      </p:sp>
      <p:sp>
        <p:nvSpPr>
          <p:cNvPr id="1033" name="TextBox 74"/>
          <p:cNvSpPr txBox="1">
            <a:spLocks noChangeArrowheads="1"/>
          </p:cNvSpPr>
          <p:nvPr/>
        </p:nvSpPr>
        <p:spPr bwMode="auto">
          <a:xfrm>
            <a:off x="1000125" y="5857875"/>
            <a:ext cx="100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7030A0"/>
                </a:solidFill>
                <a:hlinkClick r:id="" action="ppaction://macro?name=DragandDrop"/>
              </a:rPr>
              <a:t>ШАР</a:t>
            </a:r>
            <a:endParaRPr lang="ru-RU" sz="2400">
              <a:solidFill>
                <a:srgbClr val="7030A0"/>
              </a:solidFill>
            </a:endParaRPr>
          </a:p>
        </p:txBody>
      </p:sp>
      <p:sp>
        <p:nvSpPr>
          <p:cNvPr id="1034" name="TextBox 75"/>
          <p:cNvSpPr txBox="1">
            <a:spLocks noChangeArrowheads="1"/>
          </p:cNvSpPr>
          <p:nvPr/>
        </p:nvSpPr>
        <p:spPr bwMode="auto">
          <a:xfrm>
            <a:off x="4214813" y="5857875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7030A0"/>
                </a:solidFill>
                <a:hlinkClick r:id="" action="ppaction://macro?name=DragandDrop"/>
              </a:rPr>
              <a:t>ПИРАМИДА</a:t>
            </a:r>
            <a:endParaRPr lang="ru-RU" sz="2400">
              <a:solidFill>
                <a:srgbClr val="7030A0"/>
              </a:solidFill>
            </a:endParaRPr>
          </a:p>
        </p:txBody>
      </p:sp>
      <p:sp>
        <p:nvSpPr>
          <p:cNvPr id="1035" name="TextBox 76"/>
          <p:cNvSpPr txBox="1">
            <a:spLocks noChangeArrowheads="1"/>
          </p:cNvSpPr>
          <p:nvPr/>
        </p:nvSpPr>
        <p:spPr bwMode="auto">
          <a:xfrm>
            <a:off x="428625" y="2071688"/>
            <a:ext cx="15716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7030A0"/>
                </a:solidFill>
                <a:hlinkClick r:id="" action="ppaction://macro?name=DragandDrop"/>
              </a:rPr>
              <a:t>ПРИЗМА</a:t>
            </a:r>
            <a:endParaRPr lang="ru-RU" sz="2400">
              <a:solidFill>
                <a:srgbClr val="7030A0"/>
              </a:solidFill>
            </a:endParaRPr>
          </a:p>
        </p:txBody>
      </p:sp>
      <p:graphicFrame>
        <p:nvGraphicFramePr>
          <p:cNvPr id="1026" name="Object 1">
            <a:hlinkClick r:id="" action="ppaction://macro?name=DragandDrop"/>
          </p:cNvPr>
          <p:cNvGraphicFramePr>
            <a:graphicFrameLocks noChangeAspect="1"/>
          </p:cNvGraphicFramePr>
          <p:nvPr/>
        </p:nvGraphicFramePr>
        <p:xfrm>
          <a:off x="5786438" y="5072063"/>
          <a:ext cx="1000125" cy="619125"/>
        </p:xfrm>
        <a:graphic>
          <a:graphicData uri="http://schemas.openxmlformats.org/presentationml/2006/ole">
            <p:oleObj spid="_x0000_s1026" name="Формула" r:id="rId3" imgW="634680" imgH="393480" progId="Equation.3">
              <p:embed/>
            </p:oleObj>
          </a:graphicData>
        </a:graphic>
      </p:graphicFrame>
      <p:graphicFrame>
        <p:nvGraphicFramePr>
          <p:cNvPr id="1027" name="Object 3">
            <a:hlinkClick r:id="" action="ppaction://macro?name=DragandDrop"/>
          </p:cNvPr>
          <p:cNvGraphicFramePr>
            <a:graphicFrameLocks noChangeAspect="1"/>
          </p:cNvGraphicFramePr>
          <p:nvPr/>
        </p:nvGraphicFramePr>
        <p:xfrm>
          <a:off x="4614863" y="2020888"/>
          <a:ext cx="857250" cy="300037"/>
        </p:xfrm>
        <a:graphic>
          <a:graphicData uri="http://schemas.openxmlformats.org/presentationml/2006/ole">
            <p:oleObj spid="_x0000_s1027" name="Формула" r:id="rId4" imgW="507960" imgH="177480" progId="Equation.3">
              <p:embed/>
            </p:oleObj>
          </a:graphicData>
        </a:graphic>
      </p:graphicFrame>
      <p:graphicFrame>
        <p:nvGraphicFramePr>
          <p:cNvPr id="1028" name="Object 4">
            <a:hlinkClick r:id="" action="ppaction://macro?name=DragandDrop"/>
          </p:cNvPr>
          <p:cNvGraphicFramePr>
            <a:graphicFrameLocks noChangeAspect="1"/>
          </p:cNvGraphicFramePr>
          <p:nvPr/>
        </p:nvGraphicFramePr>
        <p:xfrm>
          <a:off x="2500313" y="4429125"/>
          <a:ext cx="1143000" cy="357188"/>
        </p:xfrm>
        <a:graphic>
          <a:graphicData uri="http://schemas.openxmlformats.org/presentationml/2006/ole">
            <p:oleObj spid="_x0000_s1028" name="Формула" r:id="rId5" imgW="660240" imgH="203040" progId="Equation.3">
              <p:embed/>
            </p:oleObj>
          </a:graphicData>
        </a:graphic>
      </p:graphicFrame>
      <p:graphicFrame>
        <p:nvGraphicFramePr>
          <p:cNvPr id="1029" name="Object 5">
            <a:hlinkClick r:id="" action="ppaction://macro?name=DragandDrop"/>
          </p:cNvPr>
          <p:cNvGraphicFramePr>
            <a:graphicFrameLocks noChangeAspect="1"/>
          </p:cNvGraphicFramePr>
          <p:nvPr/>
        </p:nvGraphicFramePr>
        <p:xfrm>
          <a:off x="763588" y="4989513"/>
          <a:ext cx="1073150" cy="677862"/>
        </p:xfrm>
        <a:graphic>
          <a:graphicData uri="http://schemas.openxmlformats.org/presentationml/2006/ole">
            <p:oleObj spid="_x0000_s1029" name="Формула" r:id="rId6" imgW="622080" imgH="393480" progId="Equation.3">
              <p:embed/>
            </p:oleObj>
          </a:graphicData>
        </a:graphic>
      </p:graphicFrame>
      <p:graphicFrame>
        <p:nvGraphicFramePr>
          <p:cNvPr id="1030" name="Object 6">
            <a:hlinkClick r:id="" action="ppaction://macro?name=DragandDrop"/>
          </p:cNvPr>
          <p:cNvGraphicFramePr>
            <a:graphicFrameLocks noChangeAspect="1"/>
          </p:cNvGraphicFramePr>
          <p:nvPr/>
        </p:nvGraphicFramePr>
        <p:xfrm>
          <a:off x="7564438" y="1152525"/>
          <a:ext cx="1285875" cy="652463"/>
        </p:xfrm>
        <a:graphic>
          <a:graphicData uri="http://schemas.openxmlformats.org/presentationml/2006/ole">
            <p:oleObj spid="_x0000_s1030" name="Формула" r:id="rId7" imgW="774360" imgH="393480" progId="Equation.3">
              <p:embed/>
            </p:oleObj>
          </a:graphicData>
        </a:graphic>
      </p:graphicFrame>
      <p:pic>
        <p:nvPicPr>
          <p:cNvPr id="1036" name="Picture 17" descr="Без имени-1копирование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3475" y="3290888"/>
            <a:ext cx="831850" cy="116205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</p:pic>
      <p:pic>
        <p:nvPicPr>
          <p:cNvPr id="1037" name="Picture 8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43375" y="2928938"/>
            <a:ext cx="1428750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10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42938" y="2928938"/>
            <a:ext cx="121443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07"/>
          <p:cNvSpPr txBox="1">
            <a:spLocks noChangeArrowheads="1"/>
          </p:cNvSpPr>
          <p:nvPr/>
        </p:nvSpPr>
        <p:spPr bwMode="auto">
          <a:xfrm>
            <a:off x="3714750" y="571500"/>
            <a:ext cx="4857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i="1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ОБЪЕМЫ ТЕЛ</a:t>
            </a:r>
          </a:p>
        </p:txBody>
      </p:sp>
      <p:sp>
        <p:nvSpPr>
          <p:cNvPr id="117" name="Управляющая кнопка: далее 116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500063" cy="357188"/>
          </a:xfrm>
          <a:prstGeom prst="actionButtonForwardNext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Управляющая кнопка: домой 19">
            <a:hlinkClick r:id="rId11" action="ppaction://hlinksldjump" highlightClick="1"/>
          </p:cNvPr>
          <p:cNvSpPr/>
          <p:nvPr/>
        </p:nvSpPr>
        <p:spPr>
          <a:xfrm>
            <a:off x="7000875" y="6286500"/>
            <a:ext cx="428625" cy="357188"/>
          </a:xfrm>
          <a:prstGeom prst="actionButtonHome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Управляющая кнопка: настраиваемая 20">
            <a:hlinkClick r:id="" action="ppaction://hlinkshowjump?jump=endshow" highlightClick="1"/>
          </p:cNvPr>
          <p:cNvSpPr/>
          <p:nvPr/>
        </p:nvSpPr>
        <p:spPr>
          <a:xfrm>
            <a:off x="8143875" y="6286500"/>
            <a:ext cx="785813" cy="357188"/>
          </a:xfrm>
          <a:prstGeom prst="actionButtonBlank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ВЫХОД</a:t>
            </a:r>
          </a:p>
        </p:txBody>
      </p:sp>
      <p:pic>
        <p:nvPicPr>
          <p:cNvPr id="1043" name="Picture 16" descr="тет">
            <a:hlinkClick r:id="" action="ppaction://macro?name=DragandDrop"/>
          </p:cNvPr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500938" y="3071813"/>
            <a:ext cx="140176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Рисунок 21" descr="551535383.jpg.gif">
            <a:hlinkClick r:id="" action="ppaction://macro?name=DragandDrop"/>
          </p:cNvPr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24113" y="3367088"/>
            <a:ext cx="1238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142875" y="428625"/>
            <a:ext cx="3500438" cy="1323975"/>
          </a:xfrm>
          <a:prstGeom prst="rect">
            <a:avLst/>
          </a:prstGeom>
          <a:solidFill>
            <a:srgbClr val="00B0F0">
              <a:alpha val="25000"/>
            </a:srgbClr>
          </a:solidFill>
          <a:ln w="3810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Calibri" pitchFamily="34" charset="0"/>
              </a:rPr>
              <a:t>Сопоставьте модель фигуры с названием и формулой.</a:t>
            </a:r>
          </a:p>
          <a:p>
            <a:pPr algn="ctr">
              <a:defRPr/>
            </a:pPr>
            <a:r>
              <a:rPr lang="ru-RU" dirty="0">
                <a:latin typeface="Calibri" pitchFamily="34" charset="0"/>
              </a:rPr>
              <a:t> </a:t>
            </a:r>
            <a:r>
              <a:rPr lang="ru-RU" sz="1300" dirty="0">
                <a:latin typeface="Calibri" pitchFamily="34" charset="0"/>
              </a:rPr>
              <a:t>(</a:t>
            </a:r>
            <a:r>
              <a:rPr lang="ru-RU" sz="1300" i="1" dirty="0">
                <a:latin typeface="Calibri" pitchFamily="34" charset="0"/>
              </a:rPr>
              <a:t>щелкни  по объекту и перемести его отпустив кнопку мыши, следующий щелчок останавливает объект </a:t>
            </a:r>
            <a:r>
              <a:rPr lang="ru-RU" sz="1300" dirty="0">
                <a:latin typeface="Calibri" pitchFamily="34" charset="0"/>
              </a:rPr>
              <a:t>)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13" y="214313"/>
            <a:ext cx="6072187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 ПОВЕРХНОСТИ ГЕОМЕТРИЧЕСКИХ ТЕЛ</a:t>
            </a:r>
            <a:endParaRPr lang="ru-RU" sz="3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C:\Documents and Settings\Panova\Рабочий стол\Интерактивные плакаты\Я\189342906.jpg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2428875"/>
            <a:ext cx="2071687" cy="235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C:\Documents and Settings\Panova\Рабочий стол\Интерактивные плакаты\Новая папка\274476249.jpg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38" y="2428875"/>
            <a:ext cx="215741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2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357188" y="1785938"/>
          <a:ext cx="1582737" cy="500062"/>
        </p:xfrm>
        <a:graphic>
          <a:graphicData uri="http://schemas.openxmlformats.org/presentationml/2006/ole">
            <p:oleObj spid="_x0000_s2050" name="Формула" r:id="rId7" imgW="723600" imgH="228600" progId="Equation.3">
              <p:embed/>
            </p:oleObj>
          </a:graphicData>
        </a:graphic>
      </p:graphicFrame>
      <p:graphicFrame>
        <p:nvGraphicFramePr>
          <p:cNvPr id="1027" name="Object 3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1785938" y="4714875"/>
          <a:ext cx="1360487" cy="500063"/>
        </p:xfrm>
        <a:graphic>
          <a:graphicData uri="http://schemas.openxmlformats.org/presentationml/2006/ole">
            <p:oleObj spid="_x0000_s2051" name="Формула" r:id="rId8" imgW="622080" imgH="228600" progId="Equation.3">
              <p:embed/>
            </p:oleObj>
          </a:graphicData>
        </a:graphic>
      </p:graphicFrame>
      <p:graphicFrame>
        <p:nvGraphicFramePr>
          <p:cNvPr id="3" name="Object 4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571500" y="5429250"/>
          <a:ext cx="1443038" cy="500063"/>
        </p:xfrm>
        <a:graphic>
          <a:graphicData uri="http://schemas.openxmlformats.org/presentationml/2006/ole">
            <p:oleObj spid="_x0000_s2052" name="Формула" r:id="rId9" imgW="660240" imgH="228600" progId="Equation.3">
              <p:embed/>
            </p:oleObj>
          </a:graphicData>
        </a:graphic>
      </p:graphicFrame>
      <p:graphicFrame>
        <p:nvGraphicFramePr>
          <p:cNvPr id="12" name="Object 8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6929438" y="2214563"/>
          <a:ext cx="1362075" cy="500062"/>
        </p:xfrm>
        <a:graphic>
          <a:graphicData uri="http://schemas.openxmlformats.org/presentationml/2006/ole">
            <p:oleObj spid="_x0000_s2053" name="Формула" r:id="rId10" imgW="622080" imgH="228600" progId="Equation.3">
              <p:embed/>
            </p:oleObj>
          </a:graphicData>
        </a:graphic>
      </p:graphicFrame>
      <p:graphicFrame>
        <p:nvGraphicFramePr>
          <p:cNvPr id="1033" name="Object 9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6500813" y="5572125"/>
          <a:ext cx="1584325" cy="500063"/>
        </p:xfrm>
        <a:graphic>
          <a:graphicData uri="http://schemas.openxmlformats.org/presentationml/2006/ole">
            <p:oleObj spid="_x0000_s2054" name="Формула" r:id="rId11" imgW="723600" imgH="228600" progId="Equation.3">
              <p:embed/>
            </p:oleObj>
          </a:graphicData>
        </a:graphic>
      </p:graphicFrame>
      <p:graphicFrame>
        <p:nvGraphicFramePr>
          <p:cNvPr id="1034" name="Object 10">
            <a:hlinkClick r:id="" action="ppaction://noaction"/>
          </p:cNvPr>
          <p:cNvGraphicFramePr>
            <a:graphicFrameLocks noChangeAspect="1"/>
          </p:cNvGraphicFramePr>
          <p:nvPr/>
        </p:nvGraphicFramePr>
        <p:xfrm>
          <a:off x="7232650" y="4676775"/>
          <a:ext cx="1612900" cy="862013"/>
        </p:xfrm>
        <a:graphic>
          <a:graphicData uri="http://schemas.openxmlformats.org/presentationml/2006/ole">
            <p:oleObj spid="_x0000_s2055" name="Формула" r:id="rId12" imgW="736560" imgH="39348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14313" y="285750"/>
            <a:ext cx="3000375" cy="369888"/>
          </a:xfrm>
          <a:prstGeom prst="rect">
            <a:avLst/>
          </a:prstGeom>
          <a:solidFill>
            <a:srgbClr val="0070C0">
              <a:alpha val="24706"/>
            </a:srgbClr>
          </a:solidFill>
          <a:ln w="3810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Calibri" pitchFamily="34" charset="0"/>
              </a:rPr>
              <a:t>Выбери объект (</a:t>
            </a:r>
            <a:r>
              <a:rPr lang="ru-RU" sz="1200" i="1" dirty="0">
                <a:latin typeface="Calibri" pitchFamily="34" charset="0"/>
              </a:rPr>
              <a:t>щелчком  по нем</a:t>
            </a:r>
            <a:r>
              <a:rPr lang="ru-RU" dirty="0">
                <a:latin typeface="Calibri" pitchFamily="34" charset="0"/>
              </a:rPr>
              <a:t>) 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20" name="Управляющая кнопка: домой 19">
            <a:hlinkClick r:id="rId13" action="ppaction://hlinksldjump" highlightClick="1"/>
          </p:cNvPr>
          <p:cNvSpPr/>
          <p:nvPr/>
        </p:nvSpPr>
        <p:spPr>
          <a:xfrm>
            <a:off x="7000875" y="6286500"/>
            <a:ext cx="428625" cy="357188"/>
          </a:xfrm>
          <a:prstGeom prst="actionButtonHome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500063" cy="357188"/>
          </a:xfrm>
          <a:prstGeom prst="actionButtonForwardNext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Управляющая кнопка: настраиваемая 21">
            <a:hlinkClick r:id="" action="ppaction://hlinkshowjump?jump=endshow" highlightClick="1"/>
          </p:cNvPr>
          <p:cNvSpPr/>
          <p:nvPr/>
        </p:nvSpPr>
        <p:spPr>
          <a:xfrm>
            <a:off x="8143875" y="6286500"/>
            <a:ext cx="785813" cy="357188"/>
          </a:xfrm>
          <a:prstGeom prst="actionButtonBlank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4313" y="857250"/>
            <a:ext cx="3000375" cy="646113"/>
          </a:xfrm>
          <a:prstGeom prst="rect">
            <a:avLst/>
          </a:prstGeom>
          <a:solidFill>
            <a:srgbClr val="00B0F0">
              <a:alpha val="25000"/>
            </a:srgbClr>
          </a:solidFill>
          <a:ln w="3810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Calibri" pitchFamily="34" charset="0"/>
              </a:rPr>
              <a:t>Выбери  верную формулу.</a:t>
            </a:r>
          </a:p>
          <a:p>
            <a:pPr algn="ctr">
              <a:defRPr/>
            </a:pPr>
            <a:r>
              <a:rPr lang="ru-RU" dirty="0">
                <a:latin typeface="Calibri" pitchFamily="34" charset="0"/>
              </a:rPr>
              <a:t> </a:t>
            </a:r>
            <a:r>
              <a:rPr lang="ru-RU" sz="1300" dirty="0">
                <a:latin typeface="Calibri" pitchFamily="34" charset="0"/>
              </a:rPr>
              <a:t>(</a:t>
            </a:r>
            <a:r>
              <a:rPr lang="ru-RU" sz="1300" i="1" dirty="0">
                <a:latin typeface="Calibri" pitchFamily="34" charset="0"/>
              </a:rPr>
              <a:t>щелчком  по ней</a:t>
            </a:r>
            <a:r>
              <a:rPr lang="ru-RU" sz="1300" dirty="0">
                <a:latin typeface="Calibri" pitchFamily="34" charset="0"/>
              </a:rPr>
              <a:t>)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pic>
        <p:nvPicPr>
          <p:cNvPr id="2071" name="Picture 23" descr="D:\КОНКУРС\Интерактивные плакаты\Я\рисунки\655844319.jpg.gif"/>
          <p:cNvPicPr>
            <a:picLocks noChangeAspect="1" noChangeArrowheads="1" noCrop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643313" y="2571750"/>
            <a:ext cx="1970087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Object 24"/>
          <p:cNvGraphicFramePr>
            <a:graphicFrameLocks noChangeAspect="1"/>
          </p:cNvGraphicFramePr>
          <p:nvPr/>
        </p:nvGraphicFramePr>
        <p:xfrm>
          <a:off x="3857625" y="1857375"/>
          <a:ext cx="1428750" cy="500063"/>
        </p:xfrm>
        <a:graphic>
          <a:graphicData uri="http://schemas.openxmlformats.org/presentationml/2006/ole">
            <p:oleObj spid="_x0000_s2056" name="Формула" r:id="rId15" imgW="558720" imgH="203040" progId="Equation.3">
              <p:embed/>
            </p:oleObj>
          </a:graphicData>
        </a:graphic>
      </p:graphicFrame>
      <p:graphicFrame>
        <p:nvGraphicFramePr>
          <p:cNvPr id="25" name="Object 25"/>
          <p:cNvGraphicFramePr>
            <a:graphicFrameLocks noChangeAspect="1"/>
          </p:cNvGraphicFramePr>
          <p:nvPr/>
        </p:nvGraphicFramePr>
        <p:xfrm>
          <a:off x="5000625" y="4572000"/>
          <a:ext cx="1357313" cy="571500"/>
        </p:xfrm>
        <a:graphic>
          <a:graphicData uri="http://schemas.openxmlformats.org/presentationml/2006/ole">
            <p:oleObj spid="_x0000_s2057" name="Формула" r:id="rId16" imgW="482400" imgH="203040" progId="Equation.3">
              <p:embed/>
            </p:oleObj>
          </a:graphicData>
        </a:graphic>
      </p:graphicFrame>
      <p:graphicFrame>
        <p:nvGraphicFramePr>
          <p:cNvPr id="26" name="Object 26"/>
          <p:cNvGraphicFramePr>
            <a:graphicFrameLocks noChangeAspect="1"/>
          </p:cNvGraphicFramePr>
          <p:nvPr/>
        </p:nvGraphicFramePr>
        <p:xfrm>
          <a:off x="3786188" y="5214938"/>
          <a:ext cx="1857375" cy="830262"/>
        </p:xfrm>
        <a:graphic>
          <a:graphicData uri="http://schemas.openxmlformats.org/presentationml/2006/ole">
            <p:oleObj spid="_x0000_s2058" name="Формула" r:id="rId17" imgW="609480" imgH="393480" progId="Equation.3">
              <p:embed/>
            </p:oleObj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3428992" y="6215082"/>
            <a:ext cx="1714512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ОЧИСТИТЬ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0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 tmFilter="0, 0; .2, .5; .8, .5; 1, 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000" autoRev="1" fill="hold"/>
                                        <p:tgtEl>
                                          <p:spTgt spid="10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2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6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0" y="214313"/>
            <a:ext cx="70358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ПРАВИЛЬНЫЕ МНОГОГРАННИКИ</a:t>
            </a:r>
            <a:endParaRPr lang="ru-RU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3" descr="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107156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тетр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71462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9" descr="икос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42148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14313" y="1000125"/>
            <a:ext cx="3429000" cy="646113"/>
          </a:xfrm>
          <a:prstGeom prst="rect">
            <a:avLst/>
          </a:prstGeom>
          <a:solidFill>
            <a:srgbClr val="00B0F0">
              <a:alpha val="25000"/>
            </a:srgbClr>
          </a:solidFill>
          <a:ln w="38100"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Calibri" pitchFamily="34" charset="0"/>
              </a:rPr>
              <a:t>Определите вид многогранника.</a:t>
            </a:r>
          </a:p>
          <a:p>
            <a:pPr algn="ctr">
              <a:defRPr/>
            </a:pPr>
            <a:r>
              <a:rPr lang="ru-RU" dirty="0">
                <a:latin typeface="Calibri" pitchFamily="34" charset="0"/>
              </a:rPr>
              <a:t> </a:t>
            </a:r>
            <a:r>
              <a:rPr lang="ru-RU" sz="1300" dirty="0">
                <a:latin typeface="Calibri" pitchFamily="34" charset="0"/>
              </a:rPr>
              <a:t>(</a:t>
            </a:r>
            <a:r>
              <a:rPr lang="ru-RU" sz="1300" i="1" dirty="0">
                <a:latin typeface="Calibri" pitchFamily="34" charset="0"/>
              </a:rPr>
              <a:t>щелкни  по нему</a:t>
            </a:r>
            <a:r>
              <a:rPr lang="ru-RU" sz="1300" dirty="0">
                <a:latin typeface="Calibri" pitchFamily="34" charset="0"/>
              </a:rPr>
              <a:t>)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85813" y="1857375"/>
            <a:ext cx="1392237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ТЕТРАЭДР</a:t>
            </a:r>
            <a:endParaRPr lang="ru-RU" b="1" dirty="0">
              <a:solidFill>
                <a:srgbClr val="FF505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3000375"/>
            <a:ext cx="13398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ОКТАЭДР</a:t>
            </a:r>
            <a:endParaRPr lang="ru-RU" b="1" dirty="0">
              <a:solidFill>
                <a:srgbClr val="FF505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85813" y="2428875"/>
            <a:ext cx="14700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ИКОСАЭДР</a:t>
            </a:r>
            <a:endParaRPr lang="ru-RU" b="1" dirty="0">
              <a:solidFill>
                <a:srgbClr val="FF505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86182" y="6215082"/>
            <a:ext cx="1428750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ОЧИСТИТЬ</a:t>
            </a:r>
          </a:p>
        </p:txBody>
      </p:sp>
      <p:sp>
        <p:nvSpPr>
          <p:cNvPr id="20" name="Управляющая кнопка: домой 19">
            <a:hlinkClick r:id="rId5" action="ppaction://hlinksldjump" highlightClick="1"/>
          </p:cNvPr>
          <p:cNvSpPr/>
          <p:nvPr/>
        </p:nvSpPr>
        <p:spPr>
          <a:xfrm>
            <a:off x="7000875" y="6286500"/>
            <a:ext cx="428625" cy="357188"/>
          </a:xfrm>
          <a:prstGeom prst="actionButtonHome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500063" cy="357188"/>
          </a:xfrm>
          <a:prstGeom prst="actionButtonForwardNext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Управляющая кнопка: настраиваемая 21">
            <a:hlinkClick r:id="" action="ppaction://hlinkshowjump?jump=endshow" highlightClick="1"/>
          </p:cNvPr>
          <p:cNvSpPr/>
          <p:nvPr/>
        </p:nvSpPr>
        <p:spPr>
          <a:xfrm>
            <a:off x="8143875" y="6286500"/>
            <a:ext cx="785813" cy="357188"/>
          </a:xfrm>
          <a:prstGeom prst="actionButtonBlank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8208" name="TextBox 22"/>
          <p:cNvSpPr txBox="1">
            <a:spLocks noChangeArrowheads="1"/>
          </p:cNvSpPr>
          <p:nvPr/>
        </p:nvSpPr>
        <p:spPr bwMode="auto">
          <a:xfrm>
            <a:off x="2357438" y="421481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209" name="TextBox 23"/>
          <p:cNvSpPr txBox="1">
            <a:spLocks noChangeArrowheads="1"/>
          </p:cNvSpPr>
          <p:nvPr/>
        </p:nvSpPr>
        <p:spPr bwMode="auto">
          <a:xfrm>
            <a:off x="5286375" y="2714625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8210" name="TextBox 24"/>
          <p:cNvSpPr txBox="1">
            <a:spLocks noChangeArrowheads="1"/>
          </p:cNvSpPr>
          <p:nvPr/>
        </p:nvSpPr>
        <p:spPr bwMode="auto">
          <a:xfrm>
            <a:off x="8215313" y="1071563"/>
            <a:ext cx="31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13" name="Picture 14" descr="икос 2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" y="4214813"/>
            <a:ext cx="1928813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 descr="тет">
            <a:hlinkClick r:id="rId7" action="ppaction://hlinksldjum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714750" y="2714625"/>
            <a:ext cx="191928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окта 2">
            <a:hlinkClick r:id="rId9" action="ppaction://hlinksldjump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72250" y="1071563"/>
            <a:ext cx="200025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14375"/>
          <a:ext cx="9001125" cy="4992688"/>
        </p:xfrm>
        <a:graphic>
          <a:graphicData uri="http://schemas.openxmlformats.org/drawingml/2006/table">
            <a:tbl>
              <a:tblPr/>
              <a:tblGrid>
                <a:gridCol w="3000386"/>
                <a:gridCol w="3000385"/>
                <a:gridCol w="3000386"/>
              </a:tblGrid>
              <a:tr h="357171">
                <a:tc gridSpan="3"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Если диаметр шара увеличить в 2 раза. Во сколько раз увеличится его объем?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319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Если цилиндр и конус имеют равный радиус оснований и высоту. Во сколько раз объем цилиндра больше, объема конуса?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06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Площадь основания пирамиды равна 3, объем пирамиды так же равен 3. Чему равна высота пирамиды?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Во сколько раз увеличится высота цилиндра, если его объем увеличился в 3 раза. Основание не меняется.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14563" y="0"/>
            <a:ext cx="4572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643063"/>
            <a:ext cx="357188" cy="3571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214938" y="1571625"/>
            <a:ext cx="357187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715250" y="1571625"/>
            <a:ext cx="357188" cy="357188"/>
          </a:xfrm>
          <a:prstGeom prst="rect">
            <a:avLst/>
          </a:prstGeom>
          <a:solidFill>
            <a:srgbClr val="3C90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15250" y="2857500"/>
            <a:ext cx="357188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214938" y="2857500"/>
            <a:ext cx="357187" cy="357188"/>
          </a:xfrm>
          <a:prstGeom prst="rect">
            <a:avLst/>
          </a:prstGeom>
          <a:solidFill>
            <a:srgbClr val="3C90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857500"/>
            <a:ext cx="357188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86000" y="4143375"/>
            <a:ext cx="357188" cy="357188"/>
          </a:xfrm>
          <a:prstGeom prst="rect">
            <a:avLst/>
          </a:prstGeom>
          <a:solidFill>
            <a:srgbClr val="3C90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214938" y="4143375"/>
            <a:ext cx="357187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643813" y="4143375"/>
            <a:ext cx="357187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286000" y="5572125"/>
            <a:ext cx="357188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14938" y="5572125"/>
            <a:ext cx="357187" cy="3571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643813" y="5572125"/>
            <a:ext cx="357187" cy="357188"/>
          </a:xfrm>
          <a:prstGeom prst="rect">
            <a:avLst/>
          </a:prstGeom>
          <a:solidFill>
            <a:srgbClr val="3C90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7188" y="1500188"/>
            <a:ext cx="1928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а) в 2 раза 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29000" y="1500188"/>
            <a:ext cx="1643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б) в 4 раза 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000750" y="1500188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в) в 8 раз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8625" y="2857500"/>
            <a:ext cx="1500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а) равны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29000" y="2857500"/>
            <a:ext cx="171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б) в 3 раза 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000750" y="2786063"/>
            <a:ext cx="1785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в) в 27 раз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14375" y="4071938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а) 3 </a:t>
            </a:r>
          </a:p>
        </p:txBody>
      </p:sp>
      <p:sp>
        <p:nvSpPr>
          <p:cNvPr id="14376" name="TextBox 23"/>
          <p:cNvSpPr txBox="1">
            <a:spLocks noChangeArrowheads="1"/>
          </p:cNvSpPr>
          <p:nvPr/>
        </p:nvSpPr>
        <p:spPr bwMode="auto">
          <a:xfrm>
            <a:off x="3786188" y="4071938"/>
            <a:ext cx="785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б) 1 </a:t>
            </a:r>
          </a:p>
          <a:p>
            <a:endParaRPr lang="ru-RU" sz="2400"/>
          </a:p>
        </p:txBody>
      </p:sp>
      <p:sp>
        <p:nvSpPr>
          <p:cNvPr id="14377" name="TextBox 24"/>
          <p:cNvSpPr txBox="1">
            <a:spLocks noChangeArrowheads="1"/>
          </p:cNvSpPr>
          <p:nvPr/>
        </p:nvSpPr>
        <p:spPr bwMode="auto">
          <a:xfrm>
            <a:off x="6643688" y="4071938"/>
            <a:ext cx="7858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в) 2 </a:t>
            </a:r>
          </a:p>
        </p:txBody>
      </p:sp>
      <p:sp>
        <p:nvSpPr>
          <p:cNvPr id="14378" name="TextBox 25"/>
          <p:cNvSpPr txBox="1">
            <a:spLocks noChangeArrowheads="1"/>
          </p:cNvSpPr>
          <p:nvPr/>
        </p:nvSpPr>
        <p:spPr bwMode="auto">
          <a:xfrm>
            <a:off x="500063" y="5429250"/>
            <a:ext cx="1785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а) в 2 раза  </a:t>
            </a:r>
          </a:p>
        </p:txBody>
      </p:sp>
      <p:sp>
        <p:nvSpPr>
          <p:cNvPr id="14379" name="TextBox 26"/>
          <p:cNvSpPr txBox="1">
            <a:spLocks noChangeArrowheads="1"/>
          </p:cNvSpPr>
          <p:nvPr/>
        </p:nvSpPr>
        <p:spPr bwMode="auto">
          <a:xfrm>
            <a:off x="3500438" y="5429250"/>
            <a:ext cx="1643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б) в 4 раза  </a:t>
            </a:r>
          </a:p>
        </p:txBody>
      </p:sp>
      <p:sp>
        <p:nvSpPr>
          <p:cNvPr id="14380" name="TextBox 27"/>
          <p:cNvSpPr txBox="1">
            <a:spLocks noChangeArrowheads="1"/>
          </p:cNvSpPr>
          <p:nvPr/>
        </p:nvSpPr>
        <p:spPr bwMode="auto">
          <a:xfrm>
            <a:off x="6215063" y="5429250"/>
            <a:ext cx="1500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>
                <a:solidFill>
                  <a:srgbClr val="0000CC"/>
                </a:solidFill>
                <a:latin typeface="Palatino Linotype" pitchFamily="18" charset="0"/>
              </a:rPr>
              <a:t>в) в 3 раз  </a:t>
            </a:r>
          </a:p>
        </p:txBody>
      </p:sp>
      <p:sp>
        <p:nvSpPr>
          <p:cNvPr id="29" name="Управляющая кнопка: домой 28">
            <a:hlinkClick r:id="rId2" action="ppaction://hlinksldjump" highlightClick="1"/>
          </p:cNvPr>
          <p:cNvSpPr/>
          <p:nvPr/>
        </p:nvSpPr>
        <p:spPr>
          <a:xfrm>
            <a:off x="7000875" y="6286500"/>
            <a:ext cx="428625" cy="357188"/>
          </a:xfrm>
          <a:prstGeom prst="actionButtonHome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Управляющая кнопка: далее 29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500063" cy="357188"/>
          </a:xfrm>
          <a:prstGeom prst="actionButtonForwardNext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Управляющая кнопка: настраиваемая 30">
            <a:hlinkClick r:id="" action="ppaction://hlinkshowjump?jump=endshow" highlightClick="1"/>
          </p:cNvPr>
          <p:cNvSpPr/>
          <p:nvPr/>
        </p:nvSpPr>
        <p:spPr>
          <a:xfrm>
            <a:off x="8143875" y="6286500"/>
            <a:ext cx="785813" cy="357188"/>
          </a:xfrm>
          <a:prstGeom prst="actionButtonBlank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428992" y="6215082"/>
            <a:ext cx="1714512" cy="42862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ОЧИСТИТЬ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remove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autoRev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autoRev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autoRev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0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500" autoRev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autoRev="1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autoRev="1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autoRev="1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autoRev="1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autoRev="1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autoRev="1" fill="hold"/>
                                        <p:tgtEl>
                                          <p:spTgt spid="14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87" dur="500" autoRev="1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500" autoRev="1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" dur="500" autoRev="1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96" dur="500" autoRev="1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autoRev="1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autoRev="1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7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4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5" dur="500" autoRev="1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autoRev="1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500" autoRev="1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80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14376" grpId="0"/>
      <p:bldP spid="14377" grpId="0"/>
      <p:bldP spid="14378" grpId="0"/>
      <p:bldP spid="14379" grpId="0"/>
      <p:bldP spid="143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32" name="Rectangle 16"/>
          <p:cNvSpPr>
            <a:spLocks noChangeArrowheads="1"/>
          </p:cNvSpPr>
          <p:nvPr/>
        </p:nvSpPr>
        <p:spPr bwMode="auto">
          <a:xfrm>
            <a:off x="857250" y="285750"/>
            <a:ext cx="77152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МНОГОГРАННИКИ или ТЕЛА ВРАЩЕНИЯ</a:t>
            </a:r>
          </a:p>
        </p:txBody>
      </p:sp>
      <p:sp>
        <p:nvSpPr>
          <p:cNvPr id="22" name="Управляющая кнопка: настраиваемая 21">
            <a:hlinkClick r:id="" action="ppaction://hlinkshowjump?jump=endshow" highlightClick="1"/>
          </p:cNvPr>
          <p:cNvSpPr/>
          <p:nvPr/>
        </p:nvSpPr>
        <p:spPr>
          <a:xfrm>
            <a:off x="8143875" y="6286500"/>
            <a:ext cx="785813" cy="357188"/>
          </a:xfrm>
          <a:prstGeom prst="actionButtonBlank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ВЫХОД</a:t>
            </a:r>
          </a:p>
        </p:txBody>
      </p:sp>
      <p:sp>
        <p:nvSpPr>
          <p:cNvPr id="23" name="Управляющая кнопка: домой 22">
            <a:hlinkClick r:id="rId3" action="ppaction://hlinksldjump" highlightClick="1"/>
          </p:cNvPr>
          <p:cNvSpPr/>
          <p:nvPr/>
        </p:nvSpPr>
        <p:spPr>
          <a:xfrm>
            <a:off x="7000875" y="6286500"/>
            <a:ext cx="428625" cy="357188"/>
          </a:xfrm>
          <a:prstGeom prst="actionButtonHome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7572375" y="6286500"/>
            <a:ext cx="500063" cy="357188"/>
          </a:xfrm>
          <a:prstGeom prst="actionButtonForwardNext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0246" name="Рисунок 5" descr="274476249.jpg.gif">
            <a:hlinkClick r:id="" action="ppaction://macro?name=DragandDrop"/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4214813"/>
            <a:ext cx="14287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6" descr="551535383.jpg.gif">
            <a:hlinkClick r:id="" action="ppaction://macro?name=DragandDro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38" y="3643313"/>
            <a:ext cx="150018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7" descr="855339451.jpg.gif">
            <a:hlinkClick r:id="" action="ppaction://macro?name=DragandDrop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57938" y="1143000"/>
            <a:ext cx="17240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1" descr="D:\КОНКУРС\Интерактивные плакаты\Я\рисунки\743362890.jpg.gif">
            <a:hlinkClick r:id="" action="ppaction://macro?name=DragandDrop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214438" y="264318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2" descr="D:\КОНКУРС\Интерактивные плакаты\Я\рисунки\794446487.jpg.gif">
            <a:hlinkClick r:id="" action="ppaction://macro?name=DragandDrop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3188" y="5500688"/>
            <a:ext cx="11557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13" descr="D:\КОНКУРС\Интерактивные плакаты\Я\рисунки\885354344.jpg.gif">
            <a:hlinkClick r:id="" action="ppaction://macro?name=DragandDrop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625" y="4929188"/>
            <a:ext cx="15001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2" name="Picture 15" descr="D:\КОНКУРС\Интерактивные плакаты\Я\рисунки\966479281.jpg.gif">
            <a:hlinkClick r:id="" action="ppaction://macro?name=DragandDrop"/>
          </p:cNvPr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15188" y="2333625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3" name="Picture 16" descr="D:\КОНКУРС\Интерактивные плакаты\Я\рисунки\980422544.jpg.gif">
            <a:hlinkClick r:id="" action="ppaction://macro?name=DragandDrop"/>
          </p:cNvPr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143500" y="2500313"/>
            <a:ext cx="1357313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6" name="Прямоугольник 21"/>
          <p:cNvSpPr>
            <a:spLocks noChangeArrowheads="1"/>
          </p:cNvSpPr>
          <p:nvPr/>
        </p:nvSpPr>
        <p:spPr bwMode="auto">
          <a:xfrm>
            <a:off x="357188" y="1071563"/>
            <a:ext cx="3643312" cy="984250"/>
          </a:xfrm>
          <a:prstGeom prst="rect">
            <a:avLst/>
          </a:prstGeom>
          <a:solidFill>
            <a:srgbClr val="7030A0">
              <a:alpha val="30196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latin typeface="Calibri" pitchFamily="34" charset="0"/>
              </a:rPr>
              <a:t>Раздели объекты на две группы.</a:t>
            </a:r>
          </a:p>
          <a:p>
            <a:pPr algn="ctr">
              <a:defRPr/>
            </a:pPr>
            <a:r>
              <a:rPr lang="ru-RU" sz="1400" dirty="0">
                <a:latin typeface="Calibri" pitchFamily="34" charset="0"/>
              </a:rPr>
              <a:t> </a:t>
            </a:r>
            <a:r>
              <a:rPr lang="ru-RU" sz="1300" dirty="0">
                <a:latin typeface="Calibri" pitchFamily="34" charset="0"/>
              </a:rPr>
              <a:t>(</a:t>
            </a:r>
            <a:r>
              <a:rPr lang="ru-RU" sz="1300" i="1" dirty="0">
                <a:latin typeface="Calibri" pitchFamily="34" charset="0"/>
              </a:rPr>
              <a:t>щелкни  по объекту и перемести его отпустив кнопку мыши, следующий щелчок останавливает объект </a:t>
            </a:r>
            <a:r>
              <a:rPr lang="ru-RU" sz="1300" dirty="0">
                <a:latin typeface="Calibri" pitchFamily="34" charset="0"/>
              </a:rPr>
              <a:t>)</a:t>
            </a:r>
            <a:endParaRPr lang="ru-RU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Список источников 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5000625"/>
          </a:xfrm>
        </p:spPr>
        <p:txBody>
          <a:bodyPr/>
          <a:lstStyle/>
          <a:p>
            <a:r>
              <a:rPr lang="en-US" u="sng" smtClean="0">
                <a:hlinkClick r:id="rId2"/>
              </a:rPr>
              <a:t>http://www.loyola.edu/edudept/PowerfulPowerPoint/MoreTricks.html</a:t>
            </a:r>
            <a:r>
              <a:rPr lang="ru-RU" u="sng" smtClean="0"/>
              <a:t> </a:t>
            </a:r>
            <a:r>
              <a:rPr lang="ru-RU" smtClean="0"/>
              <a:t>- сайт с исходником макроса</a:t>
            </a:r>
          </a:p>
          <a:p>
            <a:r>
              <a:rPr lang="en-US" smtClean="0">
                <a:hlinkClick r:id="rId3"/>
              </a:rPr>
              <a:t>http://animo2.ucoz.ru</a:t>
            </a:r>
            <a:r>
              <a:rPr lang="ru-RU" smtClean="0"/>
              <a:t> – картинки</a:t>
            </a:r>
          </a:p>
          <a:p>
            <a:r>
              <a:rPr lang="en-US" smtClean="0">
                <a:hlinkClick r:id="rId4"/>
              </a:rPr>
              <a:t>http://www.animashky.ru/</a:t>
            </a:r>
            <a:r>
              <a:rPr lang="ru-RU" smtClean="0"/>
              <a:t>– картинки</a:t>
            </a:r>
          </a:p>
          <a:p>
            <a:r>
              <a:rPr lang="en-US" smtClean="0">
                <a:hlinkClick r:id="rId5"/>
              </a:rPr>
              <a:t>http://www.peda.com</a:t>
            </a:r>
            <a:r>
              <a:rPr lang="ru-RU" smtClean="0"/>
              <a:t> – программа </a:t>
            </a:r>
            <a:r>
              <a:rPr lang="en-US" smtClean="0"/>
              <a:t>Poly </a:t>
            </a:r>
            <a:r>
              <a:rPr lang="ru-RU" smtClean="0"/>
              <a:t>для построения многогранников</a:t>
            </a:r>
          </a:p>
          <a:p>
            <a:r>
              <a:rPr lang="en-US" smtClean="0">
                <a:hlinkClick r:id="rId6"/>
              </a:rPr>
              <a:t>http://www.cwer.ru/node/18907/</a:t>
            </a:r>
            <a:r>
              <a:rPr lang="ru-RU" smtClean="0"/>
              <a:t> -конструктор мультиков "Мульти Пульти»</a:t>
            </a:r>
          </a:p>
          <a:p>
            <a:endParaRPr lang="ru-RU" smtClean="0"/>
          </a:p>
          <a:p>
            <a:endParaRPr lang="en-US" smtClean="0"/>
          </a:p>
          <a:p>
            <a:endParaRPr lang="ru-RU" smtClean="0"/>
          </a:p>
        </p:txBody>
      </p:sp>
      <p:sp>
        <p:nvSpPr>
          <p:cNvPr id="4" name="Управляющая кнопка: домой 3">
            <a:hlinkClick r:id="rId7" action="ppaction://hlinksldjump" highlightClick="1"/>
          </p:cNvPr>
          <p:cNvSpPr/>
          <p:nvPr/>
        </p:nvSpPr>
        <p:spPr>
          <a:xfrm>
            <a:off x="7572375" y="6286500"/>
            <a:ext cx="428625" cy="357188"/>
          </a:xfrm>
          <a:prstGeom prst="actionButtonHome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8143875" y="6286500"/>
            <a:ext cx="785813" cy="357188"/>
          </a:xfrm>
          <a:prstGeom prst="actionButtonBlank">
            <a:avLst/>
          </a:prstGeom>
          <a:solidFill>
            <a:srgbClr val="357B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ВЫХОД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1257</TotalTime>
  <Words>397</Words>
  <Application>Microsoft Office PowerPoint</Application>
  <PresentationFormat>Экран (4:3)</PresentationFormat>
  <Paragraphs>85</Paragraphs>
  <Slides>9</Slides>
  <Notes>1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Calibri</vt:lpstr>
      <vt:lpstr>Palatino Linotype</vt:lpstr>
      <vt:lpstr>Times New Roman</vt:lpstr>
      <vt:lpstr>Tahoma</vt:lpstr>
      <vt:lpstr>Оформление по умолчанию</vt:lpstr>
      <vt:lpstr>1_Оформление по умолчанию</vt:lpstr>
      <vt:lpstr>Microsoft Equation 3.0</vt:lpstr>
      <vt:lpstr>Формула</vt:lpstr>
      <vt:lpstr>Слайд 1</vt:lpstr>
      <vt:lpstr>Найди геометрическое тело Объемы тел Площадь поверхности  Правильные многогранники ТЕСТ Выбери объект Источники    </vt:lpstr>
      <vt:lpstr>Слайд 3</vt:lpstr>
      <vt:lpstr>Слайд 4</vt:lpstr>
      <vt:lpstr>ПЛОЩАДЬ  ПОВЕРХНОСТИ ГЕОМЕТРИЧЕСКИХ ТЕЛ</vt:lpstr>
      <vt:lpstr>Слайд 6</vt:lpstr>
      <vt:lpstr>Слайд 7</vt:lpstr>
      <vt:lpstr>Слайд 8</vt:lpstr>
      <vt:lpstr>Список источников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198</cp:revision>
  <dcterms:created xsi:type="dcterms:W3CDTF">2010-04-23T03:00:43Z</dcterms:created>
  <dcterms:modified xsi:type="dcterms:W3CDTF">2015-02-20T02:02:54Z</dcterms:modified>
</cp:coreProperties>
</file>