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E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590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590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6D32F4-EB72-4800-88A4-A68A035C7730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B1FC3-1CD3-4B8C-BB19-F53DA8E43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430057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D32F4-EB72-4800-88A4-A68A035C7730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B1FC3-1CD3-4B8C-BB19-F53DA8E43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51148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D32F4-EB72-4800-88A4-A68A035C7730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B1FC3-1CD3-4B8C-BB19-F53DA8E43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039065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D32F4-EB72-4800-88A4-A68A035C7730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B1FC3-1CD3-4B8C-BB19-F53DA8E43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592613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D32F4-EB72-4800-88A4-A68A035C7730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B1FC3-1CD3-4B8C-BB19-F53DA8E43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177788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D32F4-EB72-4800-88A4-A68A035C7730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B1FC3-1CD3-4B8C-BB19-F53DA8E43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652609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D32F4-EB72-4800-88A4-A68A035C7730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B1FC3-1CD3-4B8C-BB19-F53DA8E43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548303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D32F4-EB72-4800-88A4-A68A035C7730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B1FC3-1CD3-4B8C-BB19-F53DA8E43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415186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D32F4-EB72-4800-88A4-A68A035C7730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B1FC3-1CD3-4B8C-BB19-F53DA8E43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349082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D32F4-EB72-4800-88A4-A68A035C7730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B1FC3-1CD3-4B8C-BB19-F53DA8E43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357931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D32F4-EB72-4800-88A4-A68A035C7730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B1FC3-1CD3-4B8C-BB19-F53DA8E43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996319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482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2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2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2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2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2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2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2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2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3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3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3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3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3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3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3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3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3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3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4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4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4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484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4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4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4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4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4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5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5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5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5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5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5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5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5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5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5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6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6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6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6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6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6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6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6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6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6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7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7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87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3487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7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487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7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7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8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C6D32F4-EB72-4800-88A4-A68A035C7730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3488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488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DB1FC3-1CD3-4B8C-BB19-F53DA8E43B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 spd="med">
    <p:split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856984" cy="4176464"/>
          </a:xfrm>
        </p:spPr>
        <p:txBody>
          <a:bodyPr>
            <a:prstTxWarp prst="textWave4">
              <a:avLst/>
            </a:prstTxWarp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Соотношение между углами и сторонами треугольника.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160" b="1" dirty="0" smtClean="0">
                <a:solidFill>
                  <a:schemeClr val="tx2">
                    <a:lumMod val="50000"/>
                  </a:schemeClr>
                </a:solidFill>
              </a:rPr>
              <a:t>Подготовка к  контрольной работе</a:t>
            </a:r>
            <a:endParaRPr lang="ru-RU" sz="416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Математика 7 класс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Геометрия урок 45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371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5724128" y="404664"/>
            <a:ext cx="2886472" cy="5615136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rgbClr val="000000"/>
                </a:solidFill>
              </a:rPr>
              <a:t>Дано:  </a:t>
            </a:r>
            <a:r>
              <a:rPr lang="en-US" i="1" dirty="0" smtClean="0">
                <a:solidFill>
                  <a:srgbClr val="000000"/>
                </a:solidFill>
              </a:rPr>
              <a:t>L</a:t>
            </a:r>
            <a:r>
              <a:rPr lang="ru-RU" dirty="0" smtClean="0">
                <a:solidFill>
                  <a:srgbClr val="000000"/>
                </a:solidFill>
              </a:rPr>
              <a:t> СВМ=</a:t>
            </a:r>
            <a:r>
              <a:rPr lang="en-US" i="1" dirty="0" smtClean="0">
                <a:solidFill>
                  <a:srgbClr val="000000"/>
                </a:solidFill>
              </a:rPr>
              <a:t>L</a:t>
            </a:r>
            <a:r>
              <a:rPr lang="ru-RU" i="1" dirty="0" smtClean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АС</a:t>
            </a:r>
            <a:r>
              <a:rPr lang="en-US" dirty="0" smtClean="0">
                <a:solidFill>
                  <a:srgbClr val="000000"/>
                </a:solidFill>
              </a:rPr>
              <a:t>F</a:t>
            </a:r>
            <a:r>
              <a:rPr lang="ru-RU" dirty="0" smtClean="0">
                <a:solidFill>
                  <a:srgbClr val="000000"/>
                </a:solidFill>
              </a:rPr>
              <a:t>, Р</a:t>
            </a:r>
            <a:r>
              <a:rPr lang="ru-RU" sz="1400" dirty="0" smtClean="0">
                <a:solidFill>
                  <a:srgbClr val="000000"/>
                </a:solidFill>
              </a:rPr>
              <a:t>АВС</a:t>
            </a:r>
            <a:r>
              <a:rPr lang="en-US" dirty="0" smtClean="0">
                <a:solidFill>
                  <a:srgbClr val="000000"/>
                </a:solidFill>
              </a:rPr>
              <a:t>=34 </a:t>
            </a:r>
            <a:r>
              <a:rPr lang="ru-RU" dirty="0" smtClean="0">
                <a:solidFill>
                  <a:srgbClr val="000000"/>
                </a:solidFill>
              </a:rPr>
              <a:t>см, ВС=12 см.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000000"/>
                </a:solidFill>
              </a:rPr>
              <a:t>Найти: </a:t>
            </a:r>
            <a:r>
              <a:rPr lang="ru-RU" dirty="0" smtClean="0">
                <a:solidFill>
                  <a:srgbClr val="000000"/>
                </a:solidFill>
              </a:rPr>
              <a:t>АВ</a:t>
            </a:r>
            <a:endParaRPr lang="ru-RU" i="1" dirty="0">
              <a:solidFill>
                <a:srgbClr val="00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4896544" cy="5039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47664" y="548680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№ 2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9278889"/>
      </p:ext>
    </p:ext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866775" y="333375"/>
            <a:ext cx="8277225" cy="59753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№ 3</a:t>
            </a:r>
            <a:r>
              <a:rPr lang="ru-RU" dirty="0" smtClean="0">
                <a:solidFill>
                  <a:srgbClr val="000000"/>
                </a:solidFill>
              </a:rPr>
              <a:t/>
            </a:r>
            <a:br>
              <a:rPr lang="ru-RU" dirty="0" smtClean="0">
                <a:solidFill>
                  <a:srgbClr val="000000"/>
                </a:solidFill>
              </a:rPr>
            </a:br>
            <a:r>
              <a:rPr lang="ru-RU" dirty="0" smtClean="0">
                <a:solidFill>
                  <a:srgbClr val="000000"/>
                </a:solidFill>
              </a:rPr>
              <a:t>Одна из сторон тупоугольного равнобедренного треугольника на 17 см меньше другой.</a:t>
            </a:r>
            <a:br>
              <a:rPr lang="ru-RU" dirty="0" smtClean="0">
                <a:solidFill>
                  <a:srgbClr val="000000"/>
                </a:solidFill>
              </a:rPr>
            </a:br>
            <a:r>
              <a:rPr lang="ru-RU" dirty="0" smtClean="0">
                <a:solidFill>
                  <a:srgbClr val="000000"/>
                </a:solidFill>
              </a:rPr>
              <a:t>Найдите стороны этого треугольника, если его периметр равен 77 см.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481672"/>
      </p:ext>
    </p:ext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№ 4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844824"/>
            <a:ext cx="74168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равнобедренном треугольнике биссектрисы углов при основании образуют при пересечении угол, равный 52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Найдите угол при вершине этого треугольника.</a:t>
            </a:r>
          </a:p>
          <a:p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957827"/>
      </p:ext>
    </p:ext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№ 5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988840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В треугольнике АВС  </a:t>
            </a:r>
            <a:r>
              <a:rPr lang="en-US" sz="2800" i="1" dirty="0" smtClean="0">
                <a:solidFill>
                  <a:schemeClr val="bg2">
                    <a:lumMod val="10000"/>
                  </a:schemeClr>
                </a:solidFill>
              </a:rPr>
              <a:t>L</a:t>
            </a: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В=70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º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2800" i="1" dirty="0" smtClean="0">
                <a:solidFill>
                  <a:schemeClr val="bg2">
                    <a:lumMod val="10000"/>
                  </a:schemeClr>
                </a:solidFill>
              </a:rPr>
              <a:t>L</a:t>
            </a: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С=60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º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. Сравните стороны треугольника.</a:t>
            </a:r>
            <a:endParaRPr lang="ru-RU" sz="2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920626"/>
      </p:ext>
    </p:ext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675928"/>
          </a:xfrm>
        </p:spPr>
        <p:txBody>
          <a:bodyPr/>
          <a:lstStyle/>
          <a:p>
            <a:pPr algn="ctr"/>
            <a:r>
              <a:rPr lang="ru-RU" dirty="0" smtClean="0"/>
              <a:t>№ 6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04" y="1484784"/>
            <a:ext cx="5869629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32040" y="1700808"/>
            <a:ext cx="40324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u="sng" dirty="0" smtClean="0">
                <a:solidFill>
                  <a:schemeClr val="bg2">
                    <a:lumMod val="10000"/>
                  </a:schemeClr>
                </a:solidFill>
              </a:rPr>
              <a:t>Дано: </a:t>
            </a:r>
            <a:r>
              <a:rPr lang="en-US" sz="2800" i="1" dirty="0" smtClean="0">
                <a:solidFill>
                  <a:schemeClr val="bg2">
                    <a:lumMod val="10000"/>
                  </a:schemeClr>
                </a:solidFill>
              </a:rPr>
              <a:t>L</a:t>
            </a: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С=90</a:t>
            </a:r>
            <a:r>
              <a:rPr lang="en-US" sz="2800" i="1" dirty="0" smtClean="0">
                <a:solidFill>
                  <a:schemeClr val="bg2">
                    <a:lumMod val="10000"/>
                  </a:schemeClr>
                </a:solidFill>
              </a:rPr>
              <a:t>º</a:t>
            </a: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2800" i="1" dirty="0" smtClean="0">
                <a:solidFill>
                  <a:schemeClr val="bg2">
                    <a:lumMod val="10000"/>
                  </a:schemeClr>
                </a:solidFill>
              </a:rPr>
              <a:t>L</a:t>
            </a: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 В=27</a:t>
            </a:r>
            <a:r>
              <a:rPr lang="en-US" sz="2800" i="1" dirty="0" smtClean="0">
                <a:solidFill>
                  <a:schemeClr val="bg2">
                    <a:lumMod val="10000"/>
                  </a:schemeClr>
                </a:solidFill>
              </a:rPr>
              <a:t>º</a:t>
            </a: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2800" i="1" dirty="0" smtClean="0">
                <a:solidFill>
                  <a:schemeClr val="bg2">
                    <a:lumMod val="10000"/>
                  </a:schemeClr>
                </a:solidFill>
              </a:rPr>
              <a:t>CD-</a:t>
            </a: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 высота </a:t>
            </a:r>
            <a:r>
              <a:rPr lang="el-GR" sz="2800" i="1" dirty="0" smtClean="0">
                <a:solidFill>
                  <a:schemeClr val="bg2">
                    <a:lumMod val="10000"/>
                  </a:schemeClr>
                </a:solidFill>
              </a:rPr>
              <a:t>Δ</a:t>
            </a: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АВС, </a:t>
            </a:r>
          </a:p>
          <a:p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СК-биссектриса </a:t>
            </a:r>
            <a:r>
              <a:rPr lang="el-GR" sz="2800" i="1" dirty="0" smtClean="0">
                <a:solidFill>
                  <a:schemeClr val="bg2">
                    <a:lumMod val="10000"/>
                  </a:schemeClr>
                </a:solidFill>
              </a:rPr>
              <a:t>Δ</a:t>
            </a: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АВС</a:t>
            </a:r>
          </a:p>
          <a:p>
            <a:r>
              <a:rPr lang="ru-RU" sz="2800" u="sng" dirty="0" smtClean="0">
                <a:solidFill>
                  <a:schemeClr val="bg2">
                    <a:lumMod val="10000"/>
                  </a:schemeClr>
                </a:solidFill>
              </a:rPr>
              <a:t>Найти: </a:t>
            </a:r>
            <a:r>
              <a:rPr lang="en-US" sz="2800" i="1" dirty="0" smtClean="0">
                <a:solidFill>
                  <a:schemeClr val="bg2">
                    <a:lumMod val="10000"/>
                  </a:schemeClr>
                </a:solidFill>
              </a:rPr>
              <a:t>L</a:t>
            </a: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i="1" dirty="0" smtClean="0">
                <a:solidFill>
                  <a:schemeClr val="bg2">
                    <a:lumMod val="10000"/>
                  </a:schemeClr>
                </a:solidFill>
              </a:rPr>
              <a:t>DCK</a:t>
            </a:r>
            <a:endParaRPr lang="ru-RU" sz="2800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56090"/>
      </p:ext>
    </p:ext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3844280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br>
              <a:rPr lang="ru-RU" dirty="0" smtClean="0"/>
            </a:br>
            <a:r>
              <a:rPr lang="ru-RU" sz="3600" dirty="0" smtClean="0">
                <a:solidFill>
                  <a:srgbClr val="000000"/>
                </a:solidFill>
              </a:rPr>
              <a:t>№ 296, 297, 298</a:t>
            </a:r>
            <a:br>
              <a:rPr lang="ru-RU" sz="3600" dirty="0" smtClean="0">
                <a:solidFill>
                  <a:srgbClr val="000000"/>
                </a:solidFill>
              </a:rPr>
            </a:br>
            <a:r>
              <a:rPr lang="ru-RU" sz="3600" dirty="0" smtClean="0">
                <a:solidFill>
                  <a:srgbClr val="000000"/>
                </a:solidFill>
              </a:rPr>
              <a:t/>
            </a:r>
            <a:br>
              <a:rPr lang="ru-RU" sz="3600" dirty="0" smtClean="0">
                <a:solidFill>
                  <a:srgbClr val="0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348512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1.Цели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Совершенствовать навыки решения задач</a:t>
            </a:r>
          </a:p>
          <a:p>
            <a:r>
              <a:rPr lang="ru-RU" dirty="0" smtClean="0"/>
              <a:t>Подготовить учащихся к предстоящей контрольной работе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787568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368152"/>
          </a:xfrm>
        </p:spPr>
        <p:txBody>
          <a:bodyPr/>
          <a:lstStyle/>
          <a:p>
            <a:r>
              <a:rPr lang="ru-RU" sz="3600" dirty="0" smtClean="0"/>
              <a:t>2. Решение задач по чертежам </a:t>
            </a:r>
            <a:br>
              <a:rPr lang="ru-RU" sz="3600" dirty="0" smtClean="0"/>
            </a:br>
            <a:r>
              <a:rPr lang="ru-RU" sz="3600" dirty="0" smtClean="0"/>
              <a:t>№1</a:t>
            </a:r>
            <a:endParaRPr lang="ru-RU" sz="3600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1475655" y="5445224"/>
            <a:ext cx="7056785" cy="225487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</a:rPr>
              <a:t>Может ли длина АВ быть равной 27 см?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33" r="8036"/>
          <a:stretch/>
        </p:blipFill>
        <p:spPr bwMode="auto">
          <a:xfrm>
            <a:off x="2555776" y="727566"/>
            <a:ext cx="6048672" cy="4484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6967821"/>
      </p:ext>
    </p:ext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83568" y="5085184"/>
            <a:ext cx="8136904" cy="1152128"/>
          </a:xfrm>
        </p:spPr>
        <p:txBody>
          <a:bodyPr/>
          <a:lstStyle/>
          <a:p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05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=5 см, </a:t>
            </a:r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05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=4 см. Каким может быть расстояние от точки О</a:t>
            </a:r>
            <a:r>
              <a:rPr lang="ru-RU" sz="105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до точки О</a:t>
            </a:r>
            <a:r>
              <a:rPr lang="ru-RU" sz="105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827584" y="612775"/>
            <a:ext cx="7920880" cy="4114800"/>
          </a:xfrm>
        </p:spPr>
      </p:sp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1340768"/>
            <a:ext cx="5343525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491880" y="260648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00"/>
                </a:solidFill>
              </a:rPr>
              <a:t>№ 2</a:t>
            </a:r>
            <a:endParaRPr lang="ru-RU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081850"/>
      </p:ext>
    </p:ext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675928"/>
          </a:xfrm>
        </p:spPr>
        <p:txBody>
          <a:bodyPr/>
          <a:lstStyle/>
          <a:p>
            <a:pPr algn="ctr"/>
            <a:r>
              <a:rPr lang="ru-RU" dirty="0" smtClean="0"/>
              <a:t>№ 3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940152" y="1628800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</a:rPr>
              <a:t>Доказать </a:t>
            </a:r>
            <a:r>
              <a:rPr lang="en-US" sz="2800" dirty="0" smtClean="0">
                <a:solidFill>
                  <a:srgbClr val="000000"/>
                </a:solidFill>
              </a:rPr>
              <a:t>       </a:t>
            </a:r>
            <a:r>
              <a:rPr lang="ru-RU" sz="2800" dirty="0" smtClean="0">
                <a:solidFill>
                  <a:srgbClr val="000000"/>
                </a:solidFill>
              </a:rPr>
              <a:t>˪</a:t>
            </a:r>
            <a:r>
              <a:rPr lang="en-US" sz="2800" dirty="0" smtClean="0">
                <a:solidFill>
                  <a:srgbClr val="000000"/>
                </a:solidFill>
              </a:rPr>
              <a:t> ABC &gt; ˪ C</a:t>
            </a:r>
            <a:endParaRPr lang="ru-RU" sz="2800" dirty="0">
              <a:solidFill>
                <a:srgbClr val="00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3"/>
            <a:ext cx="4791075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4237994"/>
      </p:ext>
    </p:ext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19944"/>
          </a:xfrm>
        </p:spPr>
        <p:txBody>
          <a:bodyPr/>
          <a:lstStyle/>
          <a:p>
            <a:pPr algn="ctr"/>
            <a:r>
              <a:rPr lang="ru-RU" dirty="0" smtClean="0"/>
              <a:t>№ 4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9"/>
            <a:ext cx="5350186" cy="4860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16216" y="2924944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0000"/>
                </a:solidFill>
              </a:rPr>
              <a:t>Сравните </a:t>
            </a:r>
            <a:r>
              <a:rPr lang="ru-RU" sz="2800" dirty="0" smtClean="0">
                <a:solidFill>
                  <a:srgbClr val="000000"/>
                </a:solidFill>
              </a:rPr>
              <a:t>АС и ВС</a:t>
            </a:r>
            <a:endParaRPr lang="ru-RU" sz="28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05429"/>
      </p:ext>
    </p:ext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№ 5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540060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40152" y="1916832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0000"/>
                </a:solidFill>
              </a:rPr>
              <a:t>Доказать: </a:t>
            </a:r>
            <a:r>
              <a:rPr lang="en-US" sz="2800" i="1" dirty="0" smtClean="0">
                <a:solidFill>
                  <a:srgbClr val="000000"/>
                </a:solidFill>
              </a:rPr>
              <a:t>BC&lt;BM&lt;BA</a:t>
            </a:r>
            <a:endParaRPr lang="ru-RU" sz="28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999316"/>
      </p:ext>
    </p:ext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№ 6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5678487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650087" y="2276872"/>
            <a:ext cx="22423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0000"/>
                </a:solidFill>
              </a:rPr>
              <a:t>Доказать: </a:t>
            </a:r>
            <a:r>
              <a:rPr lang="en-US" sz="2800" i="1" dirty="0" smtClean="0">
                <a:solidFill>
                  <a:srgbClr val="000000"/>
                </a:solidFill>
              </a:rPr>
              <a:t>BD+DC&gt;AD</a:t>
            </a:r>
            <a:endParaRPr lang="ru-RU" sz="28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030057"/>
      </p:ext>
    </p:ext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Самостоятельное решение задач № 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rgbClr val="000000"/>
                </a:solidFill>
              </a:rPr>
              <a:t>Дано: </a:t>
            </a:r>
            <a:r>
              <a:rPr lang="en-US" dirty="0" smtClean="0">
                <a:solidFill>
                  <a:srgbClr val="000000"/>
                </a:solidFill>
              </a:rPr>
              <a:t>L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BAE=</a:t>
            </a:r>
            <a:r>
              <a:rPr lang="ru-RU" dirty="0" smtClean="0">
                <a:solidFill>
                  <a:srgbClr val="000000"/>
                </a:solidFill>
              </a:rPr>
              <a:t>112</a:t>
            </a:r>
            <a:r>
              <a:rPr lang="en-US" dirty="0" smtClean="0">
                <a:solidFill>
                  <a:srgbClr val="000000"/>
                </a:solidFill>
              </a:rPr>
              <a:t>º</a:t>
            </a:r>
            <a:r>
              <a:rPr lang="ru-RU" dirty="0" smtClean="0">
                <a:solidFill>
                  <a:srgbClr val="000000"/>
                </a:solidFill>
              </a:rPr>
              <a:t>,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L DBF=68º</a:t>
            </a:r>
            <a:r>
              <a:rPr lang="ru-RU" dirty="0" smtClean="0">
                <a:solidFill>
                  <a:srgbClr val="000000"/>
                </a:solidFill>
              </a:rPr>
              <a:t>, ВС=9 см.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000000"/>
                </a:solidFill>
              </a:rPr>
              <a:t>Найти: </a:t>
            </a:r>
            <a:r>
              <a:rPr lang="ru-RU" dirty="0" smtClean="0">
                <a:solidFill>
                  <a:srgbClr val="000000"/>
                </a:solidFill>
              </a:rPr>
              <a:t>АС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484784"/>
            <a:ext cx="3592513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2467125"/>
      </p:ext>
    </p:ext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Эскиз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201</Words>
  <Application>Microsoft Office PowerPoint</Application>
  <PresentationFormat>Экран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Эскиз</vt:lpstr>
      <vt:lpstr>Соотношение между углами и сторонами треугольника. Подготовка к  контрольной работе</vt:lpstr>
      <vt:lpstr>1.Цели урока:</vt:lpstr>
      <vt:lpstr>2. Решение задач по чертежам  №1</vt:lpstr>
      <vt:lpstr>Дано: R1=5 см, R2=4 см. Каким может быть расстояние от точки О1 до точки О2?</vt:lpstr>
      <vt:lpstr>№ 3</vt:lpstr>
      <vt:lpstr>№ 4</vt:lpstr>
      <vt:lpstr>№ 5</vt:lpstr>
      <vt:lpstr>№ 6</vt:lpstr>
      <vt:lpstr>3. Самостоятельное решение задач № 1</vt:lpstr>
      <vt:lpstr>Презентация PowerPoint</vt:lpstr>
      <vt:lpstr>№ 3 Одна из сторон тупоугольного равнобедренного треугольника на 17 см меньше другой. Найдите стороны этого треугольника, если его периметр равен 77 см.</vt:lpstr>
      <vt:lpstr>№ 4</vt:lpstr>
      <vt:lpstr>№ 5</vt:lpstr>
      <vt:lpstr>№ 6</vt:lpstr>
      <vt:lpstr>Домашнее задание № 296, 297, 298  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Соотношение между углами и сторонами треугольника. Подготовка к  контрольной работе</dc:title>
  <dc:creator>Admin</dc:creator>
  <cp:lastModifiedBy>Admin</cp:lastModifiedBy>
  <cp:revision>11</cp:revision>
  <dcterms:created xsi:type="dcterms:W3CDTF">2015-02-26T18:16:47Z</dcterms:created>
  <dcterms:modified xsi:type="dcterms:W3CDTF">2015-02-26T20:29:50Z</dcterms:modified>
</cp:coreProperties>
</file>