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22"/>
  </p:notesMasterIdLst>
  <p:sldIdLst>
    <p:sldId id="344" r:id="rId2"/>
    <p:sldId id="333" r:id="rId3"/>
    <p:sldId id="332" r:id="rId4"/>
    <p:sldId id="346" r:id="rId5"/>
    <p:sldId id="345" r:id="rId6"/>
    <p:sldId id="314" r:id="rId7"/>
    <p:sldId id="348" r:id="rId8"/>
    <p:sldId id="347" r:id="rId9"/>
    <p:sldId id="338" r:id="rId10"/>
    <p:sldId id="334" r:id="rId11"/>
    <p:sldId id="327" r:id="rId12"/>
    <p:sldId id="328" r:id="rId13"/>
    <p:sldId id="331" r:id="rId14"/>
    <p:sldId id="342" r:id="rId15"/>
    <p:sldId id="339" r:id="rId16"/>
    <p:sldId id="324" r:id="rId17"/>
    <p:sldId id="325" r:id="rId18"/>
    <p:sldId id="340" r:id="rId19"/>
    <p:sldId id="323" r:id="rId20"/>
    <p:sldId id="33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C7EE"/>
    <a:srgbClr val="000099"/>
    <a:srgbClr val="D0ECFC"/>
    <a:srgbClr val="086396"/>
    <a:srgbClr val="FED2F0"/>
    <a:srgbClr val="FD6FD1"/>
    <a:srgbClr val="FF00FF"/>
    <a:srgbClr val="D61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4660"/>
  </p:normalViewPr>
  <p:slideViewPr>
    <p:cSldViewPr>
      <p:cViewPr varScale="1">
        <p:scale>
          <a:sx n="87" d="100"/>
          <a:sy n="87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F4131-131E-47E4-B67F-7463803270E3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A6A4B-7C76-49D3-B02D-C537976DD9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15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fld id="{69E0DCBA-ECC3-4840-805C-2699FD9723E6}" type="slidenum">
              <a:rPr lang="en-GB"/>
              <a:pPr>
                <a:buClrTx/>
                <a:buFontTx/>
                <a:buNone/>
              </a:pPr>
              <a:t>11</a:t>
            </a:fld>
            <a:endParaRPr lang="en-GB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3731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fld id="{66C04B4F-2B45-43FF-9511-9DFFF784DD62}" type="slidenum">
              <a:rPr lang="en-GB"/>
              <a:pPr>
                <a:buClrTx/>
                <a:buFontTx/>
                <a:buNone/>
              </a:pPr>
              <a:t>12</a:t>
            </a:fld>
            <a:endParaRPr lang="en-GB"/>
          </a:p>
        </p:txBody>
      </p:sp>
      <p:sp>
        <p:nvSpPr>
          <p:cNvPr id="747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FB553-6AC1-4378-A6D6-1F551DFA1949}" type="slidenum">
              <a:rPr lang="ru-RU"/>
              <a:pPr/>
              <a:t>13</a:t>
            </a:fld>
            <a:endParaRPr lang="ru-RU"/>
          </a:p>
        </p:txBody>
      </p:sp>
      <p:sp>
        <p:nvSpPr>
          <p:cNvPr id="457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4CC1D-746F-4273-9B69-06556E1046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62AA3-1013-4A8D-80F5-0882FF8670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2FF46-D563-42AA-86AB-CC722DB605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0E5C727-9380-427D-8F74-5950D033CB1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7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A0050-B444-421E-8390-EFD2DCEF61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7AC21-A5D5-4DA5-A463-DC57D23AD88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3CA9-DA86-42B0-AA02-D1DD0890ED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4A8E5-69B2-45DB-96B3-E703DE0FEA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011D9-3295-4D95-B184-1FB90696E1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63616-2BAE-4B51-A151-380DBACA1BD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73549-15B4-4012-905C-88D9EF77C7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8083F-BB0E-470A-9468-A68A32C51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077DB0-5A5E-4ADE-9231-E7C0F23E3A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3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jpeg"/><Relationship Id="rId7" Type="http://schemas.openxmlformats.org/officeDocument/2006/relationships/image" Target="../media/image33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 каким </a:t>
            </a:r>
            <a:r>
              <a:rPr lang="ru-RU" smtClean="0"/>
              <a:t>видом </a:t>
            </a:r>
            <a:r>
              <a:rPr lang="ru-RU" smtClean="0"/>
              <a:t>симметрии </a:t>
            </a:r>
            <a:r>
              <a:rPr lang="ru-RU" dirty="0" smtClean="0"/>
              <a:t>вы познакомились на прошлом уроке?</a:t>
            </a:r>
          </a:p>
          <a:p>
            <a:pPr marL="514350" indent="-514350">
              <a:buAutoNum type="arabicPeriod"/>
            </a:pPr>
            <a:r>
              <a:rPr lang="ru-RU" dirty="0" smtClean="0"/>
              <a:t> На сколько градусов нужно повернуть фигуру относительно точки, чтобы получить симметричную ей фигуру?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Можно ли построить центрально-симметричные фигуры другим способом?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Меняются ли при повороте форма и размеры фигуры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48045"/>
      </p:ext>
    </p:extLst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899592" y="600181"/>
            <a:ext cx="75614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sz="3200" b="1" dirty="0" smtClean="0"/>
              <a:t>Постройте недостающую часть фигуры</a:t>
            </a:r>
            <a:endParaRPr lang="ru-RU" sz="3200" b="1" dirty="0"/>
          </a:p>
        </p:txBody>
      </p:sp>
      <p:grpSp>
        <p:nvGrpSpPr>
          <p:cNvPr id="153608" name="Group 8"/>
          <p:cNvGrpSpPr>
            <a:grpSpLocks/>
          </p:cNvGrpSpPr>
          <p:nvPr/>
        </p:nvGrpSpPr>
        <p:grpSpPr bwMode="auto">
          <a:xfrm>
            <a:off x="1476375" y="2349500"/>
            <a:ext cx="3779838" cy="4144963"/>
            <a:chOff x="2767" y="1253"/>
            <a:chExt cx="2381" cy="2611"/>
          </a:xfrm>
        </p:grpSpPr>
        <p:sp>
          <p:nvSpPr>
            <p:cNvPr id="153609" name="Rectangle 9"/>
            <p:cNvSpPr>
              <a:spLocks noChangeArrowheads="1"/>
            </p:cNvSpPr>
            <p:nvPr/>
          </p:nvSpPr>
          <p:spPr bwMode="auto">
            <a:xfrm>
              <a:off x="2767" y="2122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0" name="Rectangle 10"/>
            <p:cNvSpPr>
              <a:spLocks noChangeArrowheads="1"/>
            </p:cNvSpPr>
            <p:nvPr/>
          </p:nvSpPr>
          <p:spPr bwMode="auto">
            <a:xfrm>
              <a:off x="2767" y="1543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1" name="Rectangle 11"/>
            <p:cNvSpPr>
              <a:spLocks noChangeArrowheads="1"/>
            </p:cNvSpPr>
            <p:nvPr/>
          </p:nvSpPr>
          <p:spPr bwMode="auto">
            <a:xfrm>
              <a:off x="2767" y="1833"/>
              <a:ext cx="297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2" name="Rectangle 12"/>
            <p:cNvSpPr>
              <a:spLocks noChangeArrowheads="1"/>
            </p:cNvSpPr>
            <p:nvPr/>
          </p:nvSpPr>
          <p:spPr bwMode="auto">
            <a:xfrm>
              <a:off x="2767" y="2412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3" name="Rectangle 13"/>
            <p:cNvSpPr>
              <a:spLocks noChangeArrowheads="1"/>
            </p:cNvSpPr>
            <p:nvPr/>
          </p:nvSpPr>
          <p:spPr bwMode="auto">
            <a:xfrm>
              <a:off x="3063" y="2122"/>
              <a:ext cx="299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4" name="Rectangle 14"/>
            <p:cNvSpPr>
              <a:spLocks noChangeArrowheads="1"/>
            </p:cNvSpPr>
            <p:nvPr/>
          </p:nvSpPr>
          <p:spPr bwMode="auto">
            <a:xfrm>
              <a:off x="3063" y="1543"/>
              <a:ext cx="299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5" name="Rectangle 15"/>
            <p:cNvSpPr>
              <a:spLocks noChangeArrowheads="1"/>
            </p:cNvSpPr>
            <p:nvPr/>
          </p:nvSpPr>
          <p:spPr bwMode="auto">
            <a:xfrm>
              <a:off x="3063" y="1833"/>
              <a:ext cx="299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6" name="Rectangle 16"/>
            <p:cNvSpPr>
              <a:spLocks noChangeArrowheads="1"/>
            </p:cNvSpPr>
            <p:nvPr/>
          </p:nvSpPr>
          <p:spPr bwMode="auto">
            <a:xfrm>
              <a:off x="3063" y="2412"/>
              <a:ext cx="299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7" name="Rectangle 17"/>
            <p:cNvSpPr>
              <a:spLocks noChangeArrowheads="1"/>
            </p:cNvSpPr>
            <p:nvPr/>
          </p:nvSpPr>
          <p:spPr bwMode="auto">
            <a:xfrm>
              <a:off x="3362" y="2122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8" name="Rectangle 18"/>
            <p:cNvSpPr>
              <a:spLocks noChangeArrowheads="1"/>
            </p:cNvSpPr>
            <p:nvPr/>
          </p:nvSpPr>
          <p:spPr bwMode="auto">
            <a:xfrm>
              <a:off x="3362" y="1543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19" name="Rectangle 19"/>
            <p:cNvSpPr>
              <a:spLocks noChangeArrowheads="1"/>
            </p:cNvSpPr>
            <p:nvPr/>
          </p:nvSpPr>
          <p:spPr bwMode="auto">
            <a:xfrm>
              <a:off x="3362" y="1833"/>
              <a:ext cx="298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0" name="Rectangle 20"/>
            <p:cNvSpPr>
              <a:spLocks noChangeArrowheads="1"/>
            </p:cNvSpPr>
            <p:nvPr/>
          </p:nvSpPr>
          <p:spPr bwMode="auto">
            <a:xfrm>
              <a:off x="3362" y="2412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1" name="Rectangle 21"/>
            <p:cNvSpPr>
              <a:spLocks noChangeArrowheads="1"/>
            </p:cNvSpPr>
            <p:nvPr/>
          </p:nvSpPr>
          <p:spPr bwMode="auto">
            <a:xfrm>
              <a:off x="3660" y="2122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2" name="Rectangle 22"/>
            <p:cNvSpPr>
              <a:spLocks noChangeArrowheads="1"/>
            </p:cNvSpPr>
            <p:nvPr/>
          </p:nvSpPr>
          <p:spPr bwMode="auto">
            <a:xfrm>
              <a:off x="3660" y="1543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3" name="Rectangle 23"/>
            <p:cNvSpPr>
              <a:spLocks noChangeArrowheads="1"/>
            </p:cNvSpPr>
            <p:nvPr/>
          </p:nvSpPr>
          <p:spPr bwMode="auto">
            <a:xfrm>
              <a:off x="3660" y="1833"/>
              <a:ext cx="297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4" name="Rectangle 24"/>
            <p:cNvSpPr>
              <a:spLocks noChangeArrowheads="1"/>
            </p:cNvSpPr>
            <p:nvPr/>
          </p:nvSpPr>
          <p:spPr bwMode="auto">
            <a:xfrm>
              <a:off x="3660" y="2412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5" name="Rectangle 25"/>
            <p:cNvSpPr>
              <a:spLocks noChangeArrowheads="1"/>
            </p:cNvSpPr>
            <p:nvPr/>
          </p:nvSpPr>
          <p:spPr bwMode="auto">
            <a:xfrm>
              <a:off x="3957" y="2122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6" name="Rectangle 26"/>
            <p:cNvSpPr>
              <a:spLocks noChangeArrowheads="1"/>
            </p:cNvSpPr>
            <p:nvPr/>
          </p:nvSpPr>
          <p:spPr bwMode="auto">
            <a:xfrm>
              <a:off x="3957" y="1543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7" name="Rectangle 27"/>
            <p:cNvSpPr>
              <a:spLocks noChangeArrowheads="1"/>
            </p:cNvSpPr>
            <p:nvPr/>
          </p:nvSpPr>
          <p:spPr bwMode="auto">
            <a:xfrm>
              <a:off x="3957" y="1833"/>
              <a:ext cx="298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8" name="Rectangle 28"/>
            <p:cNvSpPr>
              <a:spLocks noChangeArrowheads="1"/>
            </p:cNvSpPr>
            <p:nvPr/>
          </p:nvSpPr>
          <p:spPr bwMode="auto">
            <a:xfrm>
              <a:off x="3957" y="2412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29" name="Rectangle 29"/>
            <p:cNvSpPr>
              <a:spLocks noChangeArrowheads="1"/>
            </p:cNvSpPr>
            <p:nvPr/>
          </p:nvSpPr>
          <p:spPr bwMode="auto">
            <a:xfrm>
              <a:off x="4255" y="2122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0" name="Rectangle 30"/>
            <p:cNvSpPr>
              <a:spLocks noChangeArrowheads="1"/>
            </p:cNvSpPr>
            <p:nvPr/>
          </p:nvSpPr>
          <p:spPr bwMode="auto">
            <a:xfrm>
              <a:off x="4255" y="1543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1" name="Rectangle 31"/>
            <p:cNvSpPr>
              <a:spLocks noChangeArrowheads="1"/>
            </p:cNvSpPr>
            <p:nvPr/>
          </p:nvSpPr>
          <p:spPr bwMode="auto">
            <a:xfrm>
              <a:off x="4255" y="1833"/>
              <a:ext cx="298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2" name="Rectangle 32"/>
            <p:cNvSpPr>
              <a:spLocks noChangeArrowheads="1"/>
            </p:cNvSpPr>
            <p:nvPr/>
          </p:nvSpPr>
          <p:spPr bwMode="auto">
            <a:xfrm>
              <a:off x="4255" y="2412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3" name="Rectangle 33"/>
            <p:cNvSpPr>
              <a:spLocks noChangeArrowheads="1"/>
            </p:cNvSpPr>
            <p:nvPr/>
          </p:nvSpPr>
          <p:spPr bwMode="auto">
            <a:xfrm>
              <a:off x="4553" y="2122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4" name="Rectangle 34"/>
            <p:cNvSpPr>
              <a:spLocks noChangeArrowheads="1"/>
            </p:cNvSpPr>
            <p:nvPr/>
          </p:nvSpPr>
          <p:spPr bwMode="auto">
            <a:xfrm>
              <a:off x="4553" y="1543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5" name="Rectangle 35"/>
            <p:cNvSpPr>
              <a:spLocks noChangeArrowheads="1"/>
            </p:cNvSpPr>
            <p:nvPr/>
          </p:nvSpPr>
          <p:spPr bwMode="auto">
            <a:xfrm>
              <a:off x="4553" y="1833"/>
              <a:ext cx="297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6" name="Rectangle 36"/>
            <p:cNvSpPr>
              <a:spLocks noChangeArrowheads="1"/>
            </p:cNvSpPr>
            <p:nvPr/>
          </p:nvSpPr>
          <p:spPr bwMode="auto">
            <a:xfrm>
              <a:off x="4553" y="2412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7" name="Rectangle 37"/>
            <p:cNvSpPr>
              <a:spLocks noChangeArrowheads="1"/>
            </p:cNvSpPr>
            <p:nvPr/>
          </p:nvSpPr>
          <p:spPr bwMode="auto">
            <a:xfrm>
              <a:off x="2767" y="3574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8" name="Rectangle 38"/>
            <p:cNvSpPr>
              <a:spLocks noChangeArrowheads="1"/>
            </p:cNvSpPr>
            <p:nvPr/>
          </p:nvSpPr>
          <p:spPr bwMode="auto">
            <a:xfrm>
              <a:off x="2767" y="2995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39" name="Rectangle 39"/>
            <p:cNvSpPr>
              <a:spLocks noChangeArrowheads="1"/>
            </p:cNvSpPr>
            <p:nvPr/>
          </p:nvSpPr>
          <p:spPr bwMode="auto">
            <a:xfrm>
              <a:off x="2767" y="2705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0" name="Rectangle 40"/>
            <p:cNvSpPr>
              <a:spLocks noChangeArrowheads="1"/>
            </p:cNvSpPr>
            <p:nvPr/>
          </p:nvSpPr>
          <p:spPr bwMode="auto">
            <a:xfrm>
              <a:off x="2767" y="3285"/>
              <a:ext cx="297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1" name="Rectangle 41"/>
            <p:cNvSpPr>
              <a:spLocks noChangeArrowheads="1"/>
            </p:cNvSpPr>
            <p:nvPr/>
          </p:nvSpPr>
          <p:spPr bwMode="auto">
            <a:xfrm>
              <a:off x="3063" y="3574"/>
              <a:ext cx="299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2" name="Rectangle 42"/>
            <p:cNvSpPr>
              <a:spLocks noChangeArrowheads="1"/>
            </p:cNvSpPr>
            <p:nvPr/>
          </p:nvSpPr>
          <p:spPr bwMode="auto">
            <a:xfrm>
              <a:off x="3063" y="2995"/>
              <a:ext cx="299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3" name="Rectangle 43"/>
            <p:cNvSpPr>
              <a:spLocks noChangeArrowheads="1"/>
            </p:cNvSpPr>
            <p:nvPr/>
          </p:nvSpPr>
          <p:spPr bwMode="auto">
            <a:xfrm>
              <a:off x="3063" y="2705"/>
              <a:ext cx="299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4" name="Rectangle 44"/>
            <p:cNvSpPr>
              <a:spLocks noChangeArrowheads="1"/>
            </p:cNvSpPr>
            <p:nvPr/>
          </p:nvSpPr>
          <p:spPr bwMode="auto">
            <a:xfrm>
              <a:off x="3063" y="3285"/>
              <a:ext cx="299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5" name="Rectangle 45"/>
            <p:cNvSpPr>
              <a:spLocks noChangeArrowheads="1"/>
            </p:cNvSpPr>
            <p:nvPr/>
          </p:nvSpPr>
          <p:spPr bwMode="auto">
            <a:xfrm>
              <a:off x="3362" y="3574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6" name="Rectangle 46"/>
            <p:cNvSpPr>
              <a:spLocks noChangeArrowheads="1"/>
            </p:cNvSpPr>
            <p:nvPr/>
          </p:nvSpPr>
          <p:spPr bwMode="auto">
            <a:xfrm>
              <a:off x="3362" y="2995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7" name="Rectangle 47"/>
            <p:cNvSpPr>
              <a:spLocks noChangeArrowheads="1"/>
            </p:cNvSpPr>
            <p:nvPr/>
          </p:nvSpPr>
          <p:spPr bwMode="auto">
            <a:xfrm>
              <a:off x="3362" y="2705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8" name="Rectangle 48"/>
            <p:cNvSpPr>
              <a:spLocks noChangeArrowheads="1"/>
            </p:cNvSpPr>
            <p:nvPr/>
          </p:nvSpPr>
          <p:spPr bwMode="auto">
            <a:xfrm>
              <a:off x="3362" y="3285"/>
              <a:ext cx="298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49" name="Rectangle 49"/>
            <p:cNvSpPr>
              <a:spLocks noChangeArrowheads="1"/>
            </p:cNvSpPr>
            <p:nvPr/>
          </p:nvSpPr>
          <p:spPr bwMode="auto">
            <a:xfrm>
              <a:off x="3660" y="3574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0" name="Rectangle 50"/>
            <p:cNvSpPr>
              <a:spLocks noChangeArrowheads="1"/>
            </p:cNvSpPr>
            <p:nvPr/>
          </p:nvSpPr>
          <p:spPr bwMode="auto">
            <a:xfrm>
              <a:off x="3660" y="2995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1" name="Rectangle 51"/>
            <p:cNvSpPr>
              <a:spLocks noChangeArrowheads="1"/>
            </p:cNvSpPr>
            <p:nvPr/>
          </p:nvSpPr>
          <p:spPr bwMode="auto">
            <a:xfrm>
              <a:off x="3660" y="2705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2" name="Rectangle 52"/>
            <p:cNvSpPr>
              <a:spLocks noChangeArrowheads="1"/>
            </p:cNvSpPr>
            <p:nvPr/>
          </p:nvSpPr>
          <p:spPr bwMode="auto">
            <a:xfrm>
              <a:off x="3660" y="3285"/>
              <a:ext cx="297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3" name="Rectangle 53"/>
            <p:cNvSpPr>
              <a:spLocks noChangeArrowheads="1"/>
            </p:cNvSpPr>
            <p:nvPr/>
          </p:nvSpPr>
          <p:spPr bwMode="auto">
            <a:xfrm>
              <a:off x="3957" y="3574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4" name="Rectangle 54"/>
            <p:cNvSpPr>
              <a:spLocks noChangeArrowheads="1"/>
            </p:cNvSpPr>
            <p:nvPr/>
          </p:nvSpPr>
          <p:spPr bwMode="auto">
            <a:xfrm>
              <a:off x="3957" y="2995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5" name="Rectangle 55"/>
            <p:cNvSpPr>
              <a:spLocks noChangeArrowheads="1"/>
            </p:cNvSpPr>
            <p:nvPr/>
          </p:nvSpPr>
          <p:spPr bwMode="auto">
            <a:xfrm>
              <a:off x="3957" y="2705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6" name="Rectangle 56"/>
            <p:cNvSpPr>
              <a:spLocks noChangeArrowheads="1"/>
            </p:cNvSpPr>
            <p:nvPr/>
          </p:nvSpPr>
          <p:spPr bwMode="auto">
            <a:xfrm>
              <a:off x="3957" y="3285"/>
              <a:ext cx="298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7" name="Rectangle 57"/>
            <p:cNvSpPr>
              <a:spLocks noChangeArrowheads="1"/>
            </p:cNvSpPr>
            <p:nvPr/>
          </p:nvSpPr>
          <p:spPr bwMode="auto">
            <a:xfrm>
              <a:off x="4255" y="3574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8" name="Rectangle 58"/>
            <p:cNvSpPr>
              <a:spLocks noChangeArrowheads="1"/>
            </p:cNvSpPr>
            <p:nvPr/>
          </p:nvSpPr>
          <p:spPr bwMode="auto">
            <a:xfrm>
              <a:off x="4255" y="2995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59" name="Rectangle 59"/>
            <p:cNvSpPr>
              <a:spLocks noChangeArrowheads="1"/>
            </p:cNvSpPr>
            <p:nvPr/>
          </p:nvSpPr>
          <p:spPr bwMode="auto">
            <a:xfrm>
              <a:off x="4255" y="2705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0" name="Rectangle 60"/>
            <p:cNvSpPr>
              <a:spLocks noChangeArrowheads="1"/>
            </p:cNvSpPr>
            <p:nvPr/>
          </p:nvSpPr>
          <p:spPr bwMode="auto">
            <a:xfrm>
              <a:off x="4255" y="3285"/>
              <a:ext cx="298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1" name="Rectangle 61"/>
            <p:cNvSpPr>
              <a:spLocks noChangeArrowheads="1"/>
            </p:cNvSpPr>
            <p:nvPr/>
          </p:nvSpPr>
          <p:spPr bwMode="auto">
            <a:xfrm>
              <a:off x="4553" y="3574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2" name="Rectangle 62"/>
            <p:cNvSpPr>
              <a:spLocks noChangeArrowheads="1"/>
            </p:cNvSpPr>
            <p:nvPr/>
          </p:nvSpPr>
          <p:spPr bwMode="auto">
            <a:xfrm>
              <a:off x="4553" y="2995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3" name="Rectangle 63"/>
            <p:cNvSpPr>
              <a:spLocks noChangeArrowheads="1"/>
            </p:cNvSpPr>
            <p:nvPr/>
          </p:nvSpPr>
          <p:spPr bwMode="auto">
            <a:xfrm>
              <a:off x="4553" y="2705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4" name="Rectangle 64"/>
            <p:cNvSpPr>
              <a:spLocks noChangeArrowheads="1"/>
            </p:cNvSpPr>
            <p:nvPr/>
          </p:nvSpPr>
          <p:spPr bwMode="auto">
            <a:xfrm>
              <a:off x="4553" y="3285"/>
              <a:ext cx="297" cy="28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3665" name="Group 65"/>
            <p:cNvGrpSpPr>
              <a:grpSpLocks/>
            </p:cNvGrpSpPr>
            <p:nvPr/>
          </p:nvGrpSpPr>
          <p:grpSpPr bwMode="auto">
            <a:xfrm>
              <a:off x="4850" y="1253"/>
              <a:ext cx="298" cy="2611"/>
              <a:chOff x="4850" y="1253"/>
              <a:chExt cx="298" cy="2611"/>
            </a:xfrm>
          </p:grpSpPr>
          <p:sp>
            <p:nvSpPr>
              <p:cNvPr id="153666" name="Rectangle 66"/>
              <p:cNvSpPr>
                <a:spLocks noChangeArrowheads="1"/>
              </p:cNvSpPr>
              <p:nvPr/>
            </p:nvSpPr>
            <p:spPr bwMode="auto">
              <a:xfrm>
                <a:off x="4850" y="2122"/>
                <a:ext cx="298" cy="2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67" name="Rectangle 67"/>
              <p:cNvSpPr>
                <a:spLocks noChangeArrowheads="1"/>
              </p:cNvSpPr>
              <p:nvPr/>
            </p:nvSpPr>
            <p:spPr bwMode="auto">
              <a:xfrm>
                <a:off x="4850" y="1543"/>
                <a:ext cx="298" cy="2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68" name="Rectangle 68"/>
              <p:cNvSpPr>
                <a:spLocks noChangeArrowheads="1"/>
              </p:cNvSpPr>
              <p:nvPr/>
            </p:nvSpPr>
            <p:spPr bwMode="auto">
              <a:xfrm>
                <a:off x="4850" y="1833"/>
                <a:ext cx="298" cy="2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69" name="Rectangle 69"/>
              <p:cNvSpPr>
                <a:spLocks noChangeArrowheads="1"/>
              </p:cNvSpPr>
              <p:nvPr/>
            </p:nvSpPr>
            <p:spPr bwMode="auto">
              <a:xfrm>
                <a:off x="4850" y="2412"/>
                <a:ext cx="298" cy="2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70" name="Rectangle 70"/>
              <p:cNvSpPr>
                <a:spLocks noChangeArrowheads="1"/>
              </p:cNvSpPr>
              <p:nvPr/>
            </p:nvSpPr>
            <p:spPr bwMode="auto">
              <a:xfrm>
                <a:off x="4850" y="3574"/>
                <a:ext cx="298" cy="2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71" name="Rectangle 71"/>
              <p:cNvSpPr>
                <a:spLocks noChangeArrowheads="1"/>
              </p:cNvSpPr>
              <p:nvPr/>
            </p:nvSpPr>
            <p:spPr bwMode="auto">
              <a:xfrm>
                <a:off x="4850" y="2995"/>
                <a:ext cx="298" cy="2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72" name="Rectangle 72"/>
              <p:cNvSpPr>
                <a:spLocks noChangeArrowheads="1"/>
              </p:cNvSpPr>
              <p:nvPr/>
            </p:nvSpPr>
            <p:spPr bwMode="auto">
              <a:xfrm>
                <a:off x="4850" y="2705"/>
                <a:ext cx="298" cy="2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673" name="Rectangle 73"/>
              <p:cNvSpPr>
                <a:spLocks noChangeArrowheads="1"/>
              </p:cNvSpPr>
              <p:nvPr/>
            </p:nvSpPr>
            <p:spPr bwMode="auto">
              <a:xfrm>
                <a:off x="4850" y="3285"/>
                <a:ext cx="298" cy="28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8" name="Rectangle 67"/>
              <p:cNvSpPr>
                <a:spLocks noChangeArrowheads="1"/>
              </p:cNvSpPr>
              <p:nvPr/>
            </p:nvSpPr>
            <p:spPr bwMode="auto">
              <a:xfrm>
                <a:off x="4850" y="1253"/>
                <a:ext cx="298" cy="29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1" name="Rectangle 10"/>
            <p:cNvSpPr>
              <a:spLocks noChangeArrowheads="1"/>
            </p:cNvSpPr>
            <p:nvPr/>
          </p:nvSpPr>
          <p:spPr bwMode="auto">
            <a:xfrm>
              <a:off x="2767" y="1253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" name="Rectangle 14"/>
            <p:cNvSpPr>
              <a:spLocks noChangeArrowheads="1"/>
            </p:cNvSpPr>
            <p:nvPr/>
          </p:nvSpPr>
          <p:spPr bwMode="auto">
            <a:xfrm>
              <a:off x="3063" y="1253"/>
              <a:ext cx="299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" name="Rectangle 18"/>
            <p:cNvSpPr>
              <a:spLocks noChangeArrowheads="1"/>
            </p:cNvSpPr>
            <p:nvPr/>
          </p:nvSpPr>
          <p:spPr bwMode="auto">
            <a:xfrm>
              <a:off x="3362" y="1253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4" name="Rectangle 22"/>
            <p:cNvSpPr>
              <a:spLocks noChangeArrowheads="1"/>
            </p:cNvSpPr>
            <p:nvPr/>
          </p:nvSpPr>
          <p:spPr bwMode="auto">
            <a:xfrm>
              <a:off x="3660" y="1253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5" name="Rectangle 26"/>
            <p:cNvSpPr>
              <a:spLocks noChangeArrowheads="1"/>
            </p:cNvSpPr>
            <p:nvPr/>
          </p:nvSpPr>
          <p:spPr bwMode="auto">
            <a:xfrm>
              <a:off x="3957" y="1253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6" name="Rectangle 30"/>
            <p:cNvSpPr>
              <a:spLocks noChangeArrowheads="1"/>
            </p:cNvSpPr>
            <p:nvPr/>
          </p:nvSpPr>
          <p:spPr bwMode="auto">
            <a:xfrm>
              <a:off x="4255" y="1253"/>
              <a:ext cx="298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7" name="Rectangle 34"/>
            <p:cNvSpPr>
              <a:spLocks noChangeArrowheads="1"/>
            </p:cNvSpPr>
            <p:nvPr/>
          </p:nvSpPr>
          <p:spPr bwMode="auto">
            <a:xfrm>
              <a:off x="4553" y="1253"/>
              <a:ext cx="297" cy="2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683" name="Line 83"/>
          <p:cNvSpPr>
            <a:spLocks noChangeShapeType="1"/>
          </p:cNvSpPr>
          <p:nvPr/>
        </p:nvSpPr>
        <p:spPr bwMode="auto">
          <a:xfrm flipH="1" flipV="1">
            <a:off x="2916238" y="2854325"/>
            <a:ext cx="4318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4" name="Line 84"/>
          <p:cNvSpPr>
            <a:spLocks noChangeShapeType="1"/>
          </p:cNvSpPr>
          <p:nvPr/>
        </p:nvSpPr>
        <p:spPr bwMode="auto">
          <a:xfrm flipV="1">
            <a:off x="2413000" y="2854325"/>
            <a:ext cx="503238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5" name="Line 85"/>
          <p:cNvSpPr>
            <a:spLocks noChangeShapeType="1"/>
          </p:cNvSpPr>
          <p:nvPr/>
        </p:nvSpPr>
        <p:spPr bwMode="auto">
          <a:xfrm flipH="1" flipV="1">
            <a:off x="2413000" y="3717925"/>
            <a:ext cx="503238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6" name="Line 86"/>
          <p:cNvSpPr>
            <a:spLocks noChangeShapeType="1"/>
          </p:cNvSpPr>
          <p:nvPr/>
        </p:nvSpPr>
        <p:spPr bwMode="auto">
          <a:xfrm flipV="1">
            <a:off x="1908175" y="5086350"/>
            <a:ext cx="1008063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7" name="Line 87"/>
          <p:cNvSpPr>
            <a:spLocks noChangeShapeType="1"/>
          </p:cNvSpPr>
          <p:nvPr/>
        </p:nvSpPr>
        <p:spPr bwMode="auto">
          <a:xfrm flipH="1" flipV="1">
            <a:off x="1908175" y="5589588"/>
            <a:ext cx="1439863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88" name="Oval 88"/>
          <p:cNvSpPr>
            <a:spLocks noChangeArrowheads="1"/>
          </p:cNvSpPr>
          <p:nvPr/>
        </p:nvSpPr>
        <p:spPr bwMode="auto">
          <a:xfrm>
            <a:off x="3348038" y="4581525"/>
            <a:ext cx="73025" cy="730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9" name="Text Box 89"/>
          <p:cNvSpPr txBox="1">
            <a:spLocks noChangeArrowheads="1"/>
          </p:cNvSpPr>
          <p:nvPr/>
        </p:nvSpPr>
        <p:spPr bwMode="auto">
          <a:xfrm>
            <a:off x="3348038" y="4221163"/>
            <a:ext cx="43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/>
              <a:t>М</a:t>
            </a:r>
          </a:p>
        </p:txBody>
      </p:sp>
      <p:sp>
        <p:nvSpPr>
          <p:cNvPr id="153690" name="Line 90"/>
          <p:cNvSpPr>
            <a:spLocks noChangeShapeType="1"/>
          </p:cNvSpPr>
          <p:nvPr/>
        </p:nvSpPr>
        <p:spPr bwMode="auto">
          <a:xfrm>
            <a:off x="3348038" y="3286125"/>
            <a:ext cx="0" cy="273526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1" name="Line 91"/>
          <p:cNvSpPr>
            <a:spLocks noChangeShapeType="1"/>
          </p:cNvSpPr>
          <p:nvPr/>
        </p:nvSpPr>
        <p:spPr bwMode="auto">
          <a:xfrm>
            <a:off x="2916238" y="2854325"/>
            <a:ext cx="936625" cy="3600450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2" name="Line 92"/>
          <p:cNvSpPr>
            <a:spLocks noChangeShapeType="1"/>
          </p:cNvSpPr>
          <p:nvPr/>
        </p:nvSpPr>
        <p:spPr bwMode="auto">
          <a:xfrm>
            <a:off x="2413000" y="3717925"/>
            <a:ext cx="1943100" cy="187166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3" name="Line 93"/>
          <p:cNvSpPr>
            <a:spLocks noChangeShapeType="1"/>
          </p:cNvSpPr>
          <p:nvPr/>
        </p:nvSpPr>
        <p:spPr bwMode="auto">
          <a:xfrm flipV="1">
            <a:off x="2916238" y="4149725"/>
            <a:ext cx="936625" cy="936625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4" name="Line 94"/>
          <p:cNvSpPr>
            <a:spLocks noChangeShapeType="1"/>
          </p:cNvSpPr>
          <p:nvPr/>
        </p:nvSpPr>
        <p:spPr bwMode="auto">
          <a:xfrm flipV="1">
            <a:off x="1908175" y="3717925"/>
            <a:ext cx="2879725" cy="1871663"/>
          </a:xfrm>
          <a:prstGeom prst="line">
            <a:avLst/>
          </a:prstGeom>
          <a:noFill/>
          <a:ln w="28575">
            <a:solidFill>
              <a:schemeClr val="fol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5" name="Line 95"/>
          <p:cNvSpPr>
            <a:spLocks noChangeShapeType="1"/>
          </p:cNvSpPr>
          <p:nvPr/>
        </p:nvSpPr>
        <p:spPr bwMode="auto">
          <a:xfrm>
            <a:off x="3348038" y="6021388"/>
            <a:ext cx="504825" cy="5048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6" name="Line 96"/>
          <p:cNvSpPr>
            <a:spLocks noChangeShapeType="1"/>
          </p:cNvSpPr>
          <p:nvPr/>
        </p:nvSpPr>
        <p:spPr bwMode="auto">
          <a:xfrm flipV="1">
            <a:off x="3852863" y="5589588"/>
            <a:ext cx="431800" cy="9366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7" name="Line 97"/>
          <p:cNvSpPr>
            <a:spLocks noChangeShapeType="1"/>
          </p:cNvSpPr>
          <p:nvPr/>
        </p:nvSpPr>
        <p:spPr bwMode="auto">
          <a:xfrm flipH="1" flipV="1">
            <a:off x="3852863" y="4149725"/>
            <a:ext cx="431800" cy="14398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8" name="Line 98"/>
          <p:cNvSpPr>
            <a:spLocks noChangeShapeType="1"/>
          </p:cNvSpPr>
          <p:nvPr/>
        </p:nvSpPr>
        <p:spPr bwMode="auto">
          <a:xfrm flipV="1">
            <a:off x="3852863" y="3717925"/>
            <a:ext cx="935037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99" name="Line 99"/>
          <p:cNvSpPr>
            <a:spLocks noChangeShapeType="1"/>
          </p:cNvSpPr>
          <p:nvPr/>
        </p:nvSpPr>
        <p:spPr bwMode="auto">
          <a:xfrm flipH="1" flipV="1">
            <a:off x="3348038" y="3286125"/>
            <a:ext cx="1439862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4233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3" grpId="0" animBg="1"/>
      <p:bldP spid="153684" grpId="0" animBg="1"/>
      <p:bldP spid="153685" grpId="0" animBg="1"/>
      <p:bldP spid="153686" grpId="0" animBg="1"/>
      <p:bldP spid="153687" grpId="0" animBg="1"/>
      <p:bldP spid="153689" grpId="0"/>
      <p:bldP spid="153690" grpId="0" animBg="1"/>
      <p:bldP spid="153690" grpId="1" animBg="1"/>
      <p:bldP spid="153691" grpId="0" animBg="1"/>
      <p:bldP spid="153692" grpId="0" animBg="1"/>
      <p:bldP spid="153693" grpId="0" animBg="1"/>
      <p:bldP spid="153694" grpId="0" animBg="1"/>
      <p:bldP spid="153695" grpId="0" animBg="1"/>
      <p:bldP spid="153696" grpId="0" animBg="1"/>
      <p:bldP spid="153697" grpId="0" animBg="1"/>
      <p:bldP spid="153698" grpId="0" animBg="1"/>
      <p:bldP spid="15369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889625" y="2460399"/>
            <a:ext cx="914400" cy="914400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036115" y="2636838"/>
            <a:ext cx="1800225" cy="720725"/>
          </a:xfrm>
          <a:prstGeom prst="parallelogram">
            <a:avLst>
              <a:gd name="adj" fmla="val 62445"/>
            </a:avLst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Freeform 3"/>
          <p:cNvSpPr>
            <a:spLocks noChangeArrowheads="1"/>
          </p:cNvSpPr>
          <p:nvPr/>
        </p:nvSpPr>
        <p:spPr bwMode="auto">
          <a:xfrm>
            <a:off x="796131" y="2570163"/>
            <a:ext cx="1214437" cy="914400"/>
          </a:xfrm>
          <a:custGeom>
            <a:avLst/>
            <a:gdLst>
              <a:gd name="T0" fmla="*/ 1062632 w 21600"/>
              <a:gd name="T1" fmla="*/ 457200 h 21600"/>
              <a:gd name="T2" fmla="*/ 607219 w 21600"/>
              <a:gd name="T3" fmla="*/ 914400 h 21600"/>
              <a:gd name="T4" fmla="*/ 151805 w 21600"/>
              <a:gd name="T5" fmla="*/ 457200 h 21600"/>
              <a:gd name="T6" fmla="*/ 607219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763248" y="3827690"/>
            <a:ext cx="1008062" cy="1655762"/>
          </a:xfrm>
          <a:prstGeom prst="diamond">
            <a:avLst/>
          </a:prstGeom>
          <a:solidFill>
            <a:srgbClr val="669900"/>
          </a:solidFill>
          <a:ln w="9360">
            <a:solidFill>
              <a:srgbClr val="66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4114800" y="2443163"/>
            <a:ext cx="1057275" cy="914400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7235825" y="2565400"/>
            <a:ext cx="1512888" cy="790575"/>
          </a:xfrm>
          <a:prstGeom prst="rtTriangle">
            <a:avLst/>
          </a:prstGeom>
          <a:solidFill>
            <a:srgbClr val="66FF33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5" name="AutoShape 7"/>
          <p:cNvSpPr>
            <a:spLocks noChangeArrowheads="1"/>
          </p:cNvSpPr>
          <p:nvPr/>
        </p:nvSpPr>
        <p:spPr bwMode="auto">
          <a:xfrm>
            <a:off x="4978060" y="4005263"/>
            <a:ext cx="1296988" cy="1152525"/>
          </a:xfrm>
          <a:prstGeom prst="hexagon">
            <a:avLst>
              <a:gd name="adj" fmla="val 28134"/>
              <a:gd name="vf" fmla="val 115470"/>
            </a:avLst>
          </a:prstGeom>
          <a:solidFill>
            <a:srgbClr val="CC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2010568" y="4005263"/>
            <a:ext cx="1223962" cy="1152525"/>
          </a:xfrm>
          <a:prstGeom prst="pentagon">
            <a:avLst/>
          </a:prstGeom>
          <a:gradFill rotWithShape="0">
            <a:gsLst>
              <a:gs pos="0">
                <a:srgbClr val="FFFFFF"/>
              </a:gs>
              <a:gs pos="100000">
                <a:srgbClr val="FF66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7667625" y="4149725"/>
            <a:ext cx="914400" cy="914400"/>
          </a:xfrm>
          <a:prstGeom prst="ellipse">
            <a:avLst/>
          </a:prstGeom>
          <a:solidFill>
            <a:srgbClr val="FF00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3657600" y="3789363"/>
            <a:ext cx="914400" cy="1511300"/>
          </a:xfrm>
          <a:prstGeom prst="rect">
            <a:avLst/>
          </a:prstGeom>
          <a:solidFill>
            <a:srgbClr val="99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1331913" y="115888"/>
            <a:ext cx="75596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spcBef>
                <a:spcPts val="1750"/>
              </a:spcBef>
              <a:buClrTx/>
              <a:buFontTx/>
              <a:buNone/>
            </a:pPr>
            <a:r>
              <a:rPr lang="en-GB" sz="2800">
                <a:solidFill>
                  <a:srgbClr val="000000"/>
                </a:solidFill>
                <a:latin typeface="Tahoma" pitchFamily="34" charset="0"/>
              </a:rPr>
              <a:t>                </a:t>
            </a:r>
            <a:r>
              <a:rPr lang="en-GB" sz="2800">
                <a:solidFill>
                  <a:srgbClr val="000000"/>
                </a:solidFill>
                <a:latin typeface="Times New Roman" pitchFamily="18" charset="0"/>
              </a:rPr>
              <a:t>Определить фигуры:</a:t>
            </a:r>
          </a:p>
          <a:p>
            <a:pPr>
              <a:spcBef>
                <a:spcPts val="1250"/>
              </a:spcBef>
              <a:buFont typeface="Times New Roman" pitchFamily="18" charset="0"/>
              <a:buChar char="•"/>
            </a:pPr>
            <a:r>
              <a:rPr lang="en-GB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обладающие центральной симметрией и указать их центр</a:t>
            </a:r>
            <a:r>
              <a:rPr lang="en-GB" sz="2000" i="1">
                <a:solidFill>
                  <a:srgbClr val="000000"/>
                </a:solidFill>
                <a:latin typeface="Times New Roman" pitchFamily="18" charset="0"/>
              </a:rPr>
              <a:t>;</a:t>
            </a:r>
          </a:p>
          <a:p>
            <a:pPr>
              <a:spcBef>
                <a:spcPts val="125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  обладающие осевой симметрией и указать ось  симметрии;</a:t>
            </a:r>
          </a:p>
          <a:p>
            <a:pPr>
              <a:spcBef>
                <a:spcPts val="1250"/>
              </a:spcBef>
              <a:buFont typeface="Times New Roman" pitchFamily="18" charset="0"/>
              <a:buChar char="•"/>
            </a:pPr>
            <a:r>
              <a:rPr lang="en-GB" sz="2000">
                <a:solidFill>
                  <a:srgbClr val="000000"/>
                </a:solidFill>
                <a:latin typeface="Times New Roman" pitchFamily="18" charset="0"/>
              </a:rPr>
              <a:t> имеющие обе симметрии.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 flipV="1">
            <a:off x="1771310" y="5566456"/>
            <a:ext cx="1152525" cy="798512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1793080" y="6348299"/>
            <a:ext cx="1441450" cy="2159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3677543" y="5882708"/>
            <a:ext cx="1511300" cy="576262"/>
          </a:xfrm>
          <a:prstGeom prst="line">
            <a:avLst/>
          </a:prstGeom>
          <a:noFill/>
          <a:ln w="2844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 flipV="1">
            <a:off x="7524750" y="5657850"/>
            <a:ext cx="1223963" cy="869950"/>
          </a:xfrm>
          <a:prstGeom prst="line">
            <a:avLst/>
          </a:prstGeom>
          <a:noFill/>
          <a:ln w="38160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5744029" y="6078764"/>
            <a:ext cx="1727200" cy="1588"/>
          </a:xfrm>
          <a:prstGeom prst="line">
            <a:avLst/>
          </a:prstGeom>
          <a:noFill/>
          <a:ln w="28440">
            <a:solidFill>
              <a:srgbClr val="FF00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3132138" y="5805488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6607175" y="3789363"/>
            <a:ext cx="863600" cy="1512888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36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432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1"/>
          <p:cNvGrpSpPr>
            <a:grpSpLocks/>
          </p:cNvGrpSpPr>
          <p:nvPr/>
        </p:nvGrpSpPr>
        <p:grpSpPr bwMode="auto">
          <a:xfrm>
            <a:off x="1042988" y="404813"/>
            <a:ext cx="7918450" cy="6399212"/>
            <a:chOff x="657" y="255"/>
            <a:chExt cx="4988" cy="4031"/>
          </a:xfrm>
        </p:grpSpPr>
        <p:sp>
          <p:nvSpPr>
            <p:cNvPr id="38914" name="Rectangle 2"/>
            <p:cNvSpPr>
              <a:spLocks noChangeArrowheads="1"/>
            </p:cNvSpPr>
            <p:nvPr/>
          </p:nvSpPr>
          <p:spPr bwMode="auto">
            <a:xfrm>
              <a:off x="4193" y="1117"/>
              <a:ext cx="1450" cy="3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2335" y="1117"/>
              <a:ext cx="1857" cy="3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16" name="Rectangle 4"/>
            <p:cNvSpPr>
              <a:spLocks noChangeArrowheads="1"/>
            </p:cNvSpPr>
            <p:nvPr/>
          </p:nvSpPr>
          <p:spPr bwMode="auto">
            <a:xfrm>
              <a:off x="657" y="1117"/>
              <a:ext cx="1677" cy="3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4193" y="255"/>
              <a:ext cx="1450" cy="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000">
                  <a:solidFill>
                    <a:srgbClr val="000000"/>
                  </a:solidFill>
                  <a:latin typeface="Times New Roman" pitchFamily="18" charset="0"/>
                </a:rPr>
                <a:t>Фигуры, имеющие обе симметрии</a:t>
              </a: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335" y="255"/>
              <a:ext cx="1857" cy="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000">
                  <a:solidFill>
                    <a:srgbClr val="000000"/>
                  </a:solidFill>
                  <a:latin typeface="Times New Roman" pitchFamily="18" charset="0"/>
                </a:rPr>
                <a:t>Фигуры, обладающие осевой симметрией</a:t>
              </a: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657" y="255"/>
              <a:ext cx="1677" cy="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/>
            <a:p>
              <a:pPr algn="ctr">
                <a:buClr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2000">
                  <a:solidFill>
                    <a:srgbClr val="000000"/>
                  </a:solidFill>
                  <a:latin typeface="Times New Roman" pitchFamily="18" charset="0"/>
                </a:rPr>
                <a:t>Фигуры, обладающие центральной симметрией</a:t>
              </a:r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>
              <a:off x="657" y="255"/>
              <a:ext cx="4987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657" y="1117"/>
              <a:ext cx="4987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657" y="4286"/>
              <a:ext cx="4987" cy="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>
              <a:off x="657" y="255"/>
              <a:ext cx="0" cy="403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24" name="Line 12"/>
            <p:cNvSpPr>
              <a:spLocks noChangeShapeType="1"/>
            </p:cNvSpPr>
            <p:nvPr/>
          </p:nvSpPr>
          <p:spPr bwMode="auto">
            <a:xfrm>
              <a:off x="2335" y="255"/>
              <a:ext cx="0" cy="403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25" name="Line 13"/>
            <p:cNvSpPr>
              <a:spLocks noChangeShapeType="1"/>
            </p:cNvSpPr>
            <p:nvPr/>
          </p:nvSpPr>
          <p:spPr bwMode="auto">
            <a:xfrm>
              <a:off x="4193" y="255"/>
              <a:ext cx="0" cy="403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5645" y="255"/>
              <a:ext cx="0" cy="403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1547813" y="1989138"/>
            <a:ext cx="647700" cy="647700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auto">
          <a:xfrm>
            <a:off x="1258888" y="3068638"/>
            <a:ext cx="1366837" cy="504825"/>
          </a:xfrm>
          <a:prstGeom prst="parallelogram">
            <a:avLst>
              <a:gd name="adj" fmla="val 67689"/>
            </a:avLst>
          </a:prstGeom>
          <a:solidFill>
            <a:srgbClr val="33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1403350" y="5589588"/>
            <a:ext cx="720725" cy="720725"/>
          </a:xfrm>
          <a:prstGeom prst="ellipse">
            <a:avLst/>
          </a:prstGeom>
          <a:solidFill>
            <a:srgbClr val="FF00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0" name="AutoShape 18"/>
          <p:cNvSpPr>
            <a:spLocks noChangeArrowheads="1"/>
          </p:cNvSpPr>
          <p:nvPr/>
        </p:nvSpPr>
        <p:spPr bwMode="auto">
          <a:xfrm>
            <a:off x="3851275" y="2852738"/>
            <a:ext cx="574675" cy="1150937"/>
          </a:xfrm>
          <a:prstGeom prst="diamond">
            <a:avLst/>
          </a:prstGeom>
          <a:solidFill>
            <a:srgbClr val="669900"/>
          </a:solidFill>
          <a:ln w="9360">
            <a:solidFill>
              <a:srgbClr val="66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1" name="AutoShape 19"/>
          <p:cNvSpPr>
            <a:spLocks noChangeArrowheads="1"/>
          </p:cNvSpPr>
          <p:nvPr/>
        </p:nvSpPr>
        <p:spPr bwMode="auto">
          <a:xfrm>
            <a:off x="5508625" y="2781300"/>
            <a:ext cx="863600" cy="792163"/>
          </a:xfrm>
          <a:prstGeom prst="pentagon">
            <a:avLst/>
          </a:prstGeom>
          <a:gradFill rotWithShape="0">
            <a:gsLst>
              <a:gs pos="0">
                <a:srgbClr val="FFFFFF"/>
              </a:gs>
              <a:gs pos="100000">
                <a:srgbClr val="FF66FF"/>
              </a:gs>
            </a:gsLst>
            <a:lin ang="54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7092950" y="2060575"/>
            <a:ext cx="576263" cy="1008063"/>
          </a:xfrm>
          <a:prstGeom prst="rect">
            <a:avLst/>
          </a:prstGeom>
          <a:solidFill>
            <a:srgbClr val="99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3" name="AutoShape 21"/>
          <p:cNvSpPr>
            <a:spLocks noChangeArrowheads="1"/>
          </p:cNvSpPr>
          <p:nvPr/>
        </p:nvSpPr>
        <p:spPr bwMode="auto">
          <a:xfrm>
            <a:off x="5435600" y="3860800"/>
            <a:ext cx="936625" cy="792163"/>
          </a:xfrm>
          <a:prstGeom prst="hexagon">
            <a:avLst>
              <a:gd name="adj" fmla="val 29559"/>
              <a:gd name="vf" fmla="val 115470"/>
            </a:avLst>
          </a:prstGeom>
          <a:solidFill>
            <a:srgbClr val="CC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4" name="Freeform 22"/>
          <p:cNvSpPr>
            <a:spLocks noChangeArrowheads="1"/>
          </p:cNvSpPr>
          <p:nvPr/>
        </p:nvSpPr>
        <p:spPr bwMode="auto">
          <a:xfrm>
            <a:off x="3924300" y="4868863"/>
            <a:ext cx="1008063" cy="504825"/>
          </a:xfrm>
          <a:custGeom>
            <a:avLst/>
            <a:gdLst>
              <a:gd name="T0" fmla="*/ 882055 w 21600"/>
              <a:gd name="T1" fmla="*/ 252413 h 21600"/>
              <a:gd name="T2" fmla="*/ 504032 w 21600"/>
              <a:gd name="T3" fmla="*/ 504825 h 21600"/>
              <a:gd name="T4" fmla="*/ 126008 w 21600"/>
              <a:gd name="T5" fmla="*/ 252413 h 21600"/>
              <a:gd name="T6" fmla="*/ 504032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66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5003800" y="4724400"/>
            <a:ext cx="1225550" cy="431800"/>
          </a:xfrm>
          <a:prstGeom prst="line">
            <a:avLst/>
          </a:prstGeom>
          <a:noFill/>
          <a:ln w="2844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V="1">
            <a:off x="2268538" y="5657850"/>
            <a:ext cx="1223962" cy="869950"/>
          </a:xfrm>
          <a:prstGeom prst="line">
            <a:avLst/>
          </a:prstGeom>
          <a:noFill/>
          <a:ln w="38160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 flipV="1">
            <a:off x="4716463" y="5226050"/>
            <a:ext cx="935037" cy="65563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 flipV="1">
            <a:off x="4716463" y="5802313"/>
            <a:ext cx="1079500" cy="79375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4356100" y="3860800"/>
            <a:ext cx="649288" cy="649288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8027988" y="2060575"/>
            <a:ext cx="647700" cy="647700"/>
          </a:xfrm>
          <a:prstGeom prst="rect">
            <a:avLst/>
          </a:prstGeom>
          <a:solidFill>
            <a:srgbClr val="FF99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41" name="AutoShape 29"/>
          <p:cNvSpPr>
            <a:spLocks noChangeArrowheads="1"/>
          </p:cNvSpPr>
          <p:nvPr/>
        </p:nvSpPr>
        <p:spPr bwMode="auto">
          <a:xfrm>
            <a:off x="5508625" y="1916113"/>
            <a:ext cx="863600" cy="719137"/>
          </a:xfrm>
          <a:prstGeom prst="triangle">
            <a:avLst>
              <a:gd name="adj" fmla="val 50000"/>
            </a:avLst>
          </a:prstGeom>
          <a:solidFill>
            <a:srgbClr val="FFF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42" name="Oval 30"/>
          <p:cNvSpPr>
            <a:spLocks noChangeArrowheads="1"/>
          </p:cNvSpPr>
          <p:nvPr/>
        </p:nvSpPr>
        <p:spPr bwMode="auto">
          <a:xfrm>
            <a:off x="3924300" y="1916113"/>
            <a:ext cx="720725" cy="720725"/>
          </a:xfrm>
          <a:prstGeom prst="ellipse">
            <a:avLst/>
          </a:prstGeom>
          <a:solidFill>
            <a:srgbClr val="FF00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43" name="Oval 31"/>
          <p:cNvSpPr>
            <a:spLocks noChangeArrowheads="1"/>
          </p:cNvSpPr>
          <p:nvPr/>
        </p:nvSpPr>
        <p:spPr bwMode="auto">
          <a:xfrm>
            <a:off x="7885113" y="3573463"/>
            <a:ext cx="719137" cy="720725"/>
          </a:xfrm>
          <a:prstGeom prst="ellipse">
            <a:avLst/>
          </a:prstGeom>
          <a:solidFill>
            <a:srgbClr val="FF0066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>
            <a:off x="2555875" y="2205038"/>
            <a:ext cx="935038" cy="792162"/>
          </a:xfrm>
          <a:prstGeom prst="hexagon">
            <a:avLst>
              <a:gd name="adj" fmla="val 29509"/>
              <a:gd name="vf" fmla="val 115470"/>
            </a:avLst>
          </a:prstGeom>
          <a:solidFill>
            <a:srgbClr val="CC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 flipV="1">
            <a:off x="5148263" y="5730875"/>
            <a:ext cx="1223962" cy="869950"/>
          </a:xfrm>
          <a:prstGeom prst="line">
            <a:avLst/>
          </a:prstGeom>
          <a:noFill/>
          <a:ln w="38160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 flipV="1">
            <a:off x="6948488" y="3065463"/>
            <a:ext cx="1223962" cy="869950"/>
          </a:xfrm>
          <a:prstGeom prst="line">
            <a:avLst/>
          </a:prstGeom>
          <a:noFill/>
          <a:ln w="38160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1619250" y="3716338"/>
            <a:ext cx="1368425" cy="503237"/>
          </a:xfrm>
          <a:prstGeom prst="line">
            <a:avLst/>
          </a:prstGeom>
          <a:noFill/>
          <a:ln w="2844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7308850" y="4365625"/>
            <a:ext cx="1511300" cy="576263"/>
          </a:xfrm>
          <a:prstGeom prst="line">
            <a:avLst/>
          </a:prstGeom>
          <a:noFill/>
          <a:ln w="28440">
            <a:solidFill>
              <a:srgbClr val="B2B2B2"/>
            </a:solidFill>
            <a:miter lim="800000"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4716463" y="2492375"/>
            <a:ext cx="574675" cy="1079500"/>
          </a:xfrm>
          <a:prstGeom prst="rect">
            <a:avLst/>
          </a:prstGeom>
          <a:solidFill>
            <a:srgbClr val="99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2555875" y="4724400"/>
            <a:ext cx="576263" cy="1008063"/>
          </a:xfrm>
          <a:prstGeom prst="rect">
            <a:avLst/>
          </a:prstGeom>
          <a:solidFill>
            <a:srgbClr val="9966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51" name="AutoShape 39"/>
          <p:cNvSpPr>
            <a:spLocks noChangeArrowheads="1"/>
          </p:cNvSpPr>
          <p:nvPr/>
        </p:nvSpPr>
        <p:spPr bwMode="auto">
          <a:xfrm>
            <a:off x="7019925" y="4868863"/>
            <a:ext cx="935038" cy="792162"/>
          </a:xfrm>
          <a:prstGeom prst="hexagon">
            <a:avLst>
              <a:gd name="adj" fmla="val 29509"/>
              <a:gd name="vf" fmla="val 115470"/>
            </a:avLst>
          </a:prstGeom>
          <a:solidFill>
            <a:srgbClr val="CCCC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52" name="AutoShape 40"/>
          <p:cNvSpPr>
            <a:spLocks noChangeArrowheads="1"/>
          </p:cNvSpPr>
          <p:nvPr/>
        </p:nvSpPr>
        <p:spPr bwMode="auto">
          <a:xfrm>
            <a:off x="4067175" y="5445125"/>
            <a:ext cx="647700" cy="115252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36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53" name="AutoShape 41"/>
          <p:cNvSpPr>
            <a:spLocks noChangeArrowheads="1"/>
          </p:cNvSpPr>
          <p:nvPr/>
        </p:nvSpPr>
        <p:spPr bwMode="auto">
          <a:xfrm>
            <a:off x="1403350" y="4005263"/>
            <a:ext cx="574675" cy="1150937"/>
          </a:xfrm>
          <a:prstGeom prst="diamond">
            <a:avLst/>
          </a:prstGeom>
          <a:solidFill>
            <a:srgbClr val="669900"/>
          </a:solidFill>
          <a:ln w="9360">
            <a:solidFill>
              <a:srgbClr val="66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54" name="AutoShape 42"/>
          <p:cNvSpPr>
            <a:spLocks noChangeArrowheads="1"/>
          </p:cNvSpPr>
          <p:nvPr/>
        </p:nvSpPr>
        <p:spPr bwMode="auto">
          <a:xfrm>
            <a:off x="8243888" y="5157788"/>
            <a:ext cx="574675" cy="1150937"/>
          </a:xfrm>
          <a:prstGeom prst="diamond">
            <a:avLst/>
          </a:prstGeom>
          <a:solidFill>
            <a:srgbClr val="669900"/>
          </a:solidFill>
          <a:ln w="9360">
            <a:solidFill>
              <a:srgbClr val="66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22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7" name="Text Box 3"/>
          <p:cNvSpPr txBox="1">
            <a:spLocks noChangeArrowheads="1"/>
          </p:cNvSpPr>
          <p:nvPr/>
        </p:nvSpPr>
        <p:spPr bwMode="auto">
          <a:xfrm>
            <a:off x="304800" y="685800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ru-RU" sz="3200" dirty="0">
                <a:cs typeface="Times New Roman" pitchFamily="18" charset="0"/>
              </a:rPr>
              <a:t>На рисунке укажите буквы </a:t>
            </a:r>
            <a:r>
              <a:rPr lang="ru-RU" sz="3200" dirty="0" smtClean="0">
                <a:cs typeface="Times New Roman" pitchFamily="18" charset="0"/>
              </a:rPr>
              <a:t>латинского</a:t>
            </a:r>
          </a:p>
          <a:p>
            <a:pPr algn="ctr">
              <a:spcBef>
                <a:spcPts val="0"/>
              </a:spcBef>
            </a:pPr>
            <a:r>
              <a:rPr lang="ru-RU" sz="3200" dirty="0" smtClean="0">
                <a:cs typeface="Times New Roman" pitchFamily="18" charset="0"/>
              </a:rPr>
              <a:t> </a:t>
            </a:r>
            <a:r>
              <a:rPr lang="ru-RU" sz="3200" dirty="0">
                <a:cs typeface="Times New Roman" pitchFamily="18" charset="0"/>
              </a:rPr>
              <a:t>алфавита, имеющие центр симметрии</a:t>
            </a:r>
            <a:r>
              <a:rPr lang="ru-RU" sz="3200" dirty="0">
                <a:solidFill>
                  <a:schemeClr val="accent1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772547" y="5257800"/>
            <a:ext cx="8001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dirty="0">
                <a:solidFill>
                  <a:srgbClr val="FF3300"/>
                </a:solidFill>
              </a:rPr>
              <a:t>Ответ: </a:t>
            </a:r>
            <a:r>
              <a:rPr lang="en-US" sz="4000" dirty="0">
                <a:solidFill>
                  <a:schemeClr val="accent1"/>
                </a:solidFill>
                <a:cs typeface="Times New Roman" pitchFamily="18" charset="0"/>
              </a:rPr>
              <a:t>H</a:t>
            </a:r>
            <a:r>
              <a:rPr lang="ru-RU" sz="4000" dirty="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4000" dirty="0">
                <a:solidFill>
                  <a:schemeClr val="accent1"/>
                </a:solidFill>
                <a:cs typeface="Times New Roman" pitchFamily="18" charset="0"/>
              </a:rPr>
              <a:t>I</a:t>
            </a:r>
            <a:r>
              <a:rPr lang="ru-RU" sz="4000" dirty="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4000" dirty="0">
                <a:solidFill>
                  <a:schemeClr val="accent1"/>
                </a:solidFill>
                <a:cs typeface="Times New Roman" pitchFamily="18" charset="0"/>
              </a:rPr>
              <a:t>N</a:t>
            </a:r>
            <a:r>
              <a:rPr lang="ru-RU" sz="4000" dirty="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4000" dirty="0">
                <a:solidFill>
                  <a:schemeClr val="accent1"/>
                </a:solidFill>
                <a:cs typeface="Times New Roman" pitchFamily="18" charset="0"/>
              </a:rPr>
              <a:t>O</a:t>
            </a:r>
            <a:r>
              <a:rPr lang="ru-RU" sz="4000" dirty="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4000" dirty="0">
                <a:solidFill>
                  <a:schemeClr val="accent1"/>
                </a:solidFill>
                <a:cs typeface="Times New Roman" pitchFamily="18" charset="0"/>
              </a:rPr>
              <a:t>S</a:t>
            </a:r>
            <a:r>
              <a:rPr lang="ru-RU" sz="4000" dirty="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4000" dirty="0">
                <a:solidFill>
                  <a:schemeClr val="accent1"/>
                </a:solidFill>
                <a:cs typeface="Times New Roman" pitchFamily="18" charset="0"/>
              </a:rPr>
              <a:t>X</a:t>
            </a:r>
            <a:r>
              <a:rPr lang="ru-RU" sz="4000" dirty="0">
                <a:solidFill>
                  <a:schemeClr val="accent1"/>
                </a:solidFill>
                <a:cs typeface="Times New Roman" pitchFamily="18" charset="0"/>
              </a:rPr>
              <a:t>, </a:t>
            </a:r>
            <a:r>
              <a:rPr lang="en-US" sz="4000" dirty="0">
                <a:solidFill>
                  <a:schemeClr val="accent1"/>
                </a:solidFill>
                <a:cs typeface="Times New Roman" pitchFamily="18" charset="0"/>
              </a:rPr>
              <a:t>Z</a:t>
            </a:r>
            <a:r>
              <a:rPr lang="ru-RU" sz="4000" dirty="0">
                <a:solidFill>
                  <a:schemeClr val="accent1"/>
                </a:solidFill>
                <a:cs typeface="Times New Roman" pitchFamily="18" charset="0"/>
              </a:rPr>
              <a:t>. </a:t>
            </a:r>
          </a:p>
        </p:txBody>
      </p:sp>
      <p:pic>
        <p:nvPicPr>
          <p:cNvPr id="4567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2060848"/>
            <a:ext cx="8064896" cy="1979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856676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6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95288" y="4581525"/>
            <a:ext cx="8208962" cy="14398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000000"/>
                </a:solidFill>
              </a:rPr>
              <a:t>          По какому</a:t>
            </a:r>
            <a:r>
              <a:rPr lang="ru-RU" smtClean="0">
                <a:solidFill>
                  <a:srgbClr val="000000"/>
                </a:solidFill>
              </a:rPr>
              <a:t> </a:t>
            </a:r>
            <a:r>
              <a:rPr lang="ru-RU" sz="2000" smtClean="0">
                <a:solidFill>
                  <a:srgbClr val="000000"/>
                </a:solidFill>
              </a:rPr>
              <a:t>признаку собраны фигуры на рисунках 8, 9, 10?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000" smtClean="0">
                <a:solidFill>
                  <a:srgbClr val="0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000" smtClean="0">
              <a:solidFill>
                <a:srgbClr val="000000"/>
              </a:solidFill>
            </a:endParaRPr>
          </a:p>
        </p:txBody>
      </p:sp>
      <p:pic>
        <p:nvPicPr>
          <p:cNvPr id="10243" name="Picture 5" descr="сканирование00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692150"/>
            <a:ext cx="865188" cy="32416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6" descr="сканирование0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92150"/>
            <a:ext cx="865187" cy="323850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7" descr="сканирование003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692150"/>
            <a:ext cx="936625" cy="3221038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12"/>
          <p:cNvSpPr txBox="1">
            <a:spLocks noChangeArrowheads="1"/>
          </p:cNvSpPr>
          <p:nvPr/>
        </p:nvSpPr>
        <p:spPr bwMode="auto">
          <a:xfrm>
            <a:off x="1692275" y="4076700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000000"/>
                </a:solidFill>
              </a:rPr>
              <a:t>Рис. 8</a:t>
            </a:r>
          </a:p>
        </p:txBody>
      </p:sp>
      <p:sp>
        <p:nvSpPr>
          <p:cNvPr id="10247" name="Text Box 13"/>
          <p:cNvSpPr txBox="1">
            <a:spLocks noChangeArrowheads="1"/>
          </p:cNvSpPr>
          <p:nvPr/>
        </p:nvSpPr>
        <p:spPr bwMode="auto">
          <a:xfrm>
            <a:off x="4140200" y="4149725"/>
            <a:ext cx="935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000000"/>
                </a:solidFill>
                <a:hlinkClick r:id="" action="ppaction://noaction"/>
              </a:rPr>
              <a:t>Рис. 9</a:t>
            </a: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10248" name="Text Box 14"/>
          <p:cNvSpPr txBox="1">
            <a:spLocks noChangeArrowheads="1"/>
          </p:cNvSpPr>
          <p:nvPr/>
        </p:nvSpPr>
        <p:spPr bwMode="auto">
          <a:xfrm>
            <a:off x="6516688" y="4005263"/>
            <a:ext cx="1044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000000"/>
                </a:solidFill>
              </a:rPr>
              <a:t>Рис. 10</a:t>
            </a:r>
          </a:p>
        </p:txBody>
      </p:sp>
    </p:spTree>
    <p:extLst>
      <p:ext uri="{BB962C8B-B14F-4D97-AF65-F5344CB8AC3E}">
        <p14:creationId xmlns:p14="http://schemas.microsoft.com/office/powerpoint/2010/main" val="403866671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678817" y="116632"/>
            <a:ext cx="3577406" cy="1143000"/>
          </a:xfrm>
        </p:spPr>
        <p:txBody>
          <a:bodyPr/>
          <a:lstStyle/>
          <a:p>
            <a:pPr marL="0" indent="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В природе</a:t>
            </a:r>
          </a:p>
        </p:txBody>
      </p: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527872" y="808662"/>
            <a:ext cx="3221112" cy="2849899"/>
            <a:chOff x="558632" y="1268760"/>
            <a:chExt cx="2041525" cy="1828800"/>
          </a:xfrm>
        </p:grpSpPr>
        <p:pic>
          <p:nvPicPr>
            <p:cNvPr id="19484" name="Picture 7" descr="0_10449_a31b99ec_XL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632" y="1268760"/>
              <a:ext cx="2041525" cy="18288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4" name="Прямая соединительная линия 23"/>
            <p:cNvCxnSpPr/>
            <p:nvPr/>
          </p:nvCxnSpPr>
          <p:spPr>
            <a:xfrm>
              <a:off x="1331745" y="1340197"/>
              <a:ext cx="503237" cy="15128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1579395" y="2148235"/>
              <a:ext cx="71437" cy="87312"/>
            </a:xfrm>
            <a:prstGeom prst="ellipse">
              <a:avLst/>
            </a:prstGeom>
            <a:solidFill>
              <a:srgbClr val="66CCFF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87" name="Line 11"/>
            <p:cNvSpPr>
              <a:spLocks noChangeShapeType="1"/>
            </p:cNvSpPr>
            <p:nvPr/>
          </p:nvSpPr>
          <p:spPr bwMode="auto">
            <a:xfrm flipH="1">
              <a:off x="1396534" y="1628800"/>
              <a:ext cx="120650" cy="15081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Line 11"/>
            <p:cNvSpPr>
              <a:spLocks noChangeShapeType="1"/>
            </p:cNvSpPr>
            <p:nvPr/>
          </p:nvSpPr>
          <p:spPr bwMode="auto">
            <a:xfrm flipH="1">
              <a:off x="1674406" y="2486099"/>
              <a:ext cx="120650" cy="15081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336" name="Группа 14335"/>
          <p:cNvGrpSpPr>
            <a:grpSpLocks/>
          </p:cNvGrpSpPr>
          <p:nvPr/>
        </p:nvGrpSpPr>
        <p:grpSpPr bwMode="auto">
          <a:xfrm>
            <a:off x="514350" y="3686612"/>
            <a:ext cx="3481586" cy="2910740"/>
            <a:chOff x="513949" y="4257834"/>
            <a:chExt cx="2129631" cy="2129631"/>
          </a:xfrm>
        </p:grpSpPr>
        <p:pic>
          <p:nvPicPr>
            <p:cNvPr id="19479" name="Picture 12" descr="1402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949" y="4257834"/>
              <a:ext cx="2129631" cy="212963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Прямая соединительная линия 7"/>
            <p:cNvCxnSpPr/>
            <p:nvPr/>
          </p:nvCxnSpPr>
          <p:spPr>
            <a:xfrm>
              <a:off x="899856" y="4724385"/>
              <a:ext cx="1367346" cy="122509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Овал 15"/>
            <p:cNvSpPr/>
            <p:nvPr/>
          </p:nvSpPr>
          <p:spPr>
            <a:xfrm>
              <a:off x="1579559" y="5316302"/>
              <a:ext cx="71464" cy="88867"/>
            </a:xfrm>
            <a:prstGeom prst="ellipse">
              <a:avLst/>
            </a:prstGeom>
            <a:solidFill>
              <a:srgbClr val="66CCFF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82" name="Line 11"/>
            <p:cNvSpPr>
              <a:spLocks noChangeShapeType="1"/>
            </p:cNvSpPr>
            <p:nvPr/>
          </p:nvSpPr>
          <p:spPr bwMode="auto">
            <a:xfrm flipH="1">
              <a:off x="1214969" y="5013176"/>
              <a:ext cx="120650" cy="15081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3" name="Line 11"/>
            <p:cNvSpPr>
              <a:spLocks noChangeShapeType="1"/>
            </p:cNvSpPr>
            <p:nvPr/>
          </p:nvSpPr>
          <p:spPr bwMode="auto">
            <a:xfrm flipH="1">
              <a:off x="1907704" y="5589240"/>
              <a:ext cx="120650" cy="15081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Группа 29"/>
          <p:cNvGrpSpPr>
            <a:grpSpLocks/>
          </p:cNvGrpSpPr>
          <p:nvPr/>
        </p:nvGrpSpPr>
        <p:grpSpPr bwMode="auto">
          <a:xfrm>
            <a:off x="5652120" y="4400550"/>
            <a:ext cx="3223593" cy="2196802"/>
            <a:chOff x="5896304" y="4400019"/>
            <a:chExt cx="2978813" cy="1962150"/>
          </a:xfrm>
        </p:grpSpPr>
        <p:pic>
          <p:nvPicPr>
            <p:cNvPr id="19474" name="Picture 13" descr="30884_html_m1b39b6e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9354" y="4400019"/>
              <a:ext cx="2925763" cy="196215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" name="Прямая соединительная линия 26"/>
            <p:cNvCxnSpPr/>
            <p:nvPr/>
          </p:nvCxnSpPr>
          <p:spPr>
            <a:xfrm flipV="1">
              <a:off x="5896304" y="5301719"/>
              <a:ext cx="2978813" cy="2000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Овал 16"/>
            <p:cNvSpPr/>
            <p:nvPr/>
          </p:nvSpPr>
          <p:spPr>
            <a:xfrm>
              <a:off x="7359525" y="5336644"/>
              <a:ext cx="73002" cy="88900"/>
            </a:xfrm>
            <a:prstGeom prst="ellipse">
              <a:avLst/>
            </a:prstGeom>
            <a:solidFill>
              <a:srgbClr val="66CCFF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7" name="Line 11"/>
            <p:cNvSpPr>
              <a:spLocks noChangeShapeType="1"/>
            </p:cNvSpPr>
            <p:nvPr/>
          </p:nvSpPr>
          <p:spPr bwMode="auto">
            <a:xfrm flipH="1">
              <a:off x="6520195" y="5381094"/>
              <a:ext cx="120650" cy="15081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Line 11"/>
            <p:cNvSpPr>
              <a:spLocks noChangeShapeType="1"/>
            </p:cNvSpPr>
            <p:nvPr/>
          </p:nvSpPr>
          <p:spPr bwMode="auto">
            <a:xfrm flipH="1">
              <a:off x="8211046" y="5225801"/>
              <a:ext cx="120650" cy="15081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Группа 25"/>
          <p:cNvGrpSpPr>
            <a:grpSpLocks/>
          </p:cNvGrpSpPr>
          <p:nvPr/>
        </p:nvGrpSpPr>
        <p:grpSpPr bwMode="auto">
          <a:xfrm>
            <a:off x="3304416" y="1755968"/>
            <a:ext cx="3364985" cy="2772072"/>
            <a:chOff x="3131840" y="2471048"/>
            <a:chExt cx="2609850" cy="1752600"/>
          </a:xfrm>
        </p:grpSpPr>
        <p:pic>
          <p:nvPicPr>
            <p:cNvPr id="19469" name="Picture 6" descr="https://encrypted-tbn0.gstatic.com/images?q=tbn:ANd9GcRMsLCXUO8MzFIg_-ebcmkOb_MZ0PU4ii6hl7kQJgFq7LhBv88H2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2471048"/>
              <a:ext cx="2609850" cy="17526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1" name="Прямая соединительная линия 30"/>
            <p:cNvCxnSpPr/>
            <p:nvPr/>
          </p:nvCxnSpPr>
          <p:spPr>
            <a:xfrm>
              <a:off x="3995440" y="2853635"/>
              <a:ext cx="865187" cy="792163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4385965" y="3196535"/>
              <a:ext cx="73025" cy="889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H="1">
              <a:off x="4139952" y="2971691"/>
              <a:ext cx="120650" cy="150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11"/>
            <p:cNvSpPr>
              <a:spLocks noChangeShapeType="1"/>
            </p:cNvSpPr>
            <p:nvPr/>
          </p:nvSpPr>
          <p:spPr bwMode="auto">
            <a:xfrm flipH="1">
              <a:off x="4572000" y="3429000"/>
              <a:ext cx="120650" cy="150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6124575" y="369580"/>
            <a:ext cx="2751138" cy="2774082"/>
            <a:chOff x="6124772" y="664371"/>
            <a:chExt cx="2574925" cy="2442109"/>
          </a:xfrm>
        </p:grpSpPr>
        <p:pic>
          <p:nvPicPr>
            <p:cNvPr id="19464" name="Picture 15" descr="8872057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4772" y="664371"/>
              <a:ext cx="2574925" cy="2442109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Прямая соединительная линия 28"/>
            <p:cNvCxnSpPr/>
            <p:nvPr/>
          </p:nvCxnSpPr>
          <p:spPr>
            <a:xfrm>
              <a:off x="6516885" y="1340794"/>
              <a:ext cx="1800225" cy="112578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Овал 18"/>
            <p:cNvSpPr/>
            <p:nvPr/>
          </p:nvSpPr>
          <p:spPr>
            <a:xfrm>
              <a:off x="7369372" y="1855256"/>
              <a:ext cx="73025" cy="8733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H="1">
              <a:off x="6876256" y="1552490"/>
              <a:ext cx="120650" cy="150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68" name="Line 11"/>
            <p:cNvSpPr>
              <a:spLocks noChangeShapeType="1"/>
            </p:cNvSpPr>
            <p:nvPr/>
          </p:nvSpPr>
          <p:spPr bwMode="auto">
            <a:xfrm flipH="1">
              <a:off x="7740352" y="2096852"/>
              <a:ext cx="120650" cy="15081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82571304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752227" y="116632"/>
            <a:ext cx="7772400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sz="3800" dirty="0" err="1">
                <a:solidFill>
                  <a:srgbClr val="330033"/>
                </a:solidFill>
                <a:latin typeface="Times New Roman" pitchFamily="18" charset="0"/>
              </a:rPr>
              <a:t>Практическое</a:t>
            </a:r>
            <a:r>
              <a:rPr lang="en-GB" sz="3800" dirty="0">
                <a:solidFill>
                  <a:srgbClr val="330033"/>
                </a:solidFill>
                <a:latin typeface="Times New Roman" pitchFamily="18" charset="0"/>
              </a:rPr>
              <a:t> </a:t>
            </a:r>
            <a:r>
              <a:rPr lang="en-GB" sz="3800" dirty="0" err="1">
                <a:solidFill>
                  <a:srgbClr val="330033"/>
                </a:solidFill>
                <a:latin typeface="Times New Roman" pitchFamily="18" charset="0"/>
              </a:rPr>
              <a:t>применение</a:t>
            </a:r>
            <a:r>
              <a:rPr lang="en-GB" sz="3800" dirty="0">
                <a:solidFill>
                  <a:srgbClr val="330033"/>
                </a:solidFill>
                <a:latin typeface="Times New Roman" pitchFamily="18" charset="0"/>
              </a:rPr>
              <a:t>:</a:t>
            </a:r>
            <a:br>
              <a:rPr lang="en-GB" sz="3800" dirty="0">
                <a:solidFill>
                  <a:srgbClr val="330033"/>
                </a:solidFill>
                <a:latin typeface="Times New Roman" pitchFamily="18" charset="0"/>
              </a:rPr>
            </a:br>
            <a:r>
              <a:rPr lang="en-GB" sz="4400" dirty="0" err="1">
                <a:solidFill>
                  <a:srgbClr val="330033"/>
                </a:solidFill>
                <a:latin typeface="Times New Roman" pitchFamily="18" charset="0"/>
              </a:rPr>
              <a:t>Вышивка</a:t>
            </a:r>
            <a:r>
              <a:rPr lang="en-GB" sz="4400" dirty="0">
                <a:solidFill>
                  <a:srgbClr val="330033"/>
                </a:solidFill>
                <a:latin typeface="Times New Roman" pitchFamily="18" charset="0"/>
              </a:rPr>
              <a:t>, </a:t>
            </a:r>
            <a:r>
              <a:rPr lang="en-GB" sz="4400" dirty="0" err="1">
                <a:solidFill>
                  <a:srgbClr val="330033"/>
                </a:solidFill>
                <a:latin typeface="Times New Roman" pitchFamily="18" charset="0"/>
              </a:rPr>
              <a:t>вязание</a:t>
            </a:r>
            <a:endParaRPr lang="en-GB" sz="4400" dirty="0">
              <a:solidFill>
                <a:srgbClr val="330033"/>
              </a:solidFill>
              <a:latin typeface="Times New Roman" pitchFamily="18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205038"/>
            <a:ext cx="2736850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916113"/>
            <a:ext cx="2503488" cy="293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200" y="2133600"/>
            <a:ext cx="3098800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25" y="5357813"/>
            <a:ext cx="2362200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051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7" dur="5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3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6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914400" y="277813"/>
            <a:ext cx="77724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charset="0"/>
                <a:ea typeface="DejaVu Sans" charset="0"/>
                <a:cs typeface="DejaVu Sans" charset="0"/>
              </a:defRPr>
            </a:lvl9pPr>
          </a:lstStyle>
          <a:p>
            <a:pPr>
              <a:buClrTx/>
              <a:buFontTx/>
              <a:buNone/>
            </a:pPr>
            <a:r>
              <a:rPr lang="en-GB" sz="4200">
                <a:solidFill>
                  <a:srgbClr val="330033"/>
                </a:solidFill>
                <a:latin typeface="Times New Roman" pitchFamily="18" charset="0"/>
              </a:rPr>
              <a:t>Паркет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41438"/>
            <a:ext cx="257175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341438"/>
            <a:ext cx="2579687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84313"/>
            <a:ext cx="2436813" cy="244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76700"/>
            <a:ext cx="2520950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76700"/>
            <a:ext cx="2447925" cy="242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4084638"/>
            <a:ext cx="2590800" cy="247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222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additive="repl">
                                        <p:cTn id="7" dur="8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rgb(0,102,102)"/>
                                          </p:val>
                                        </p:tav>
                                        <p:tav>
                                          <p:val>
                                            <p:strVal val="rgb(0,-98,-64)"/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 additive="repl">
                                        <p:cTn id="8" dur="8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rgb(0,102,102)"/>
                                          </p:val>
                                        </p:tav>
                                        <p:tav>
                                          <p:val>
                                            <p:strVal val="rgb(0,-98,-64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 additive="repl">
                                        <p:cTn id="9" dur="8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6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1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25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2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modul_223d_3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419" y="4758306"/>
            <a:ext cx="1871662" cy="192563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preview_5010_rustic_cr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601" y="2405063"/>
            <a:ext cx="2290649" cy="229064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0_46a50_5a87d0c0_X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149080"/>
            <a:ext cx="2093913" cy="2071687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6" descr="http://rpp.nashaucheba.ru/pars_docs/refs/1/127/img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795" y="312738"/>
            <a:ext cx="2680022" cy="1801069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221" y="620688"/>
            <a:ext cx="2868071" cy="2235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AutoShape 9" descr="data:image/jpeg;base64,/9j/4AAQSkZJRgABAQAAAQABAAD/2wCEAAkGBxASDxAUEBAUFA8PDw0PDw8UEA8PDw8PFBQWFhQVFBQYHCggGBolHBQUITEhJSkrLi4uFx80ODMsNygtLisBCgoKDg0NGBAQFywcHCQ3NyssLCwsLDEsLCwwLCw3LDcsLCwsLCwsLy8yLiwsLCstLCwsKywsLSwsLCwsLCwsLP/AABEIALEBHAMBIgACEQEDEQH/xAAbAAACAwEBAQAAAAAAAAAAAAABAgADBAYFB//EADwQAAIBAgMEBwYFAwMFAAAAAAECAAMRBBIhBTFBUQYTImFxkaEjMlKBwfAHQpKx0WJygkPh8RQVJGOi/8QAGgEBAQADAQEAAAAAAAAAAAAAAAECAwQFBv/EACkRAQACAgEDAwQBBQAAAAAAAAABAgMRBBIhMSJBUQVCYXGREyMy0fD/2gAMAwEAAhEDEQA/AO3YXlL0ZcTIJ0NTE1GIac9LLKzSHKXqTTAVimnPQNAQGjL1JpgUS5Vlr0JWqERs0YIDJkllOW27pjtWXJIUlxS0lpdjKyRLSzE16ae/UVB/UyoPWUUMZSqXNOrTcLbNkqI9uV7GSbxHmWUY7W8RMrReNmnn4va1Kn7xOm82kwO1qFY2p1AW+E3VvI7/AJTCubHadRaJbb8XNSvVakxH6ekGjCIpjibGgbQZI4EGaQLGDmAwXgWLUEfNM94RJpWiGUhjGFSTQthiBpYDCpaC0cQ2kCWktHtFMCCOLSvNGDwpysXJGBhzSDK6QrLnSIyTYxFGlosZmF5dTMkqOWECOBGCyCvq4jUJoAhAhWM0Ycs2ZJzXTTafVUqaU29pX6wlhrkpqbH5kkj/ABM05s9cVZtLo4vFtyMsY6+47T6RYajozFmH5UAJ890x19uq+Cq4hLotMsmUkZy/AAjdvHnOAxTENdtb7zxEx4zFOFyKx6qqVzrwzJqp8dT92nnV5t7z8Q+lr9Gw4umfM7jz/pmxlZ6jFnYliSTDsjGvRqZ6Zs6jlcEXuQRxFgYTRbkRcAi+mnOHBbMqu56sBiEZioNiV0BtfT8wmuJnXd62ekVruI7PSxe0GrtdtBvygm1/sHzmVnakyspI1G42KngRynU7M6NqgUP26zlFA16tWYgAW4795n0av0bwb0eqahTKBAmbIgqDS2YMBcNxvOaJ9XZxcr6hjw1ikV24vC7XrNTXtkhlB11Oo575dhtpurdo3UncbA/Iy7B7A6lQjuHZLqoW4BUGwZzwvb3R5y0YFBcFR2vzEa+HhN3GxZerqrbph8jzOTiraYrHU9RKgKgg6EXEQtOI2/jq2FxK9TUIBQEoe1TaxO9T42vv0nubA6RJiOwwyVre7fsvbeVP0/ee3iydUd/Lg/qVm2nuB46mVlIBcTc2L8ogNOKHjBpBAI14BeQnukUwjK0rDRlMC9THmcRgZiq+KYgeTPCiRFj5pNIAVo2eC0loRaDeQmN1VohU3mQNpABHWNoZAgWWgRcsZSYUbR1QkgcTpCpligWe5I7Di43jTW3fa815L9FZt8LEd3hbX2hvSmeyNGb4vDunJ18DVxONSkltKF7k2VEDksx+b+s9/EYUC9mbfoLjS+gvprFwOajV6xNSUamQw0ykq3C2t1HrPDni5r2m1++/y6+N9Vx8eZmn68Cv4fYUqetqVHcjeCtNQe5bH1JnO4rofSw9ZCczKpLIps1NjbQ7tCL7iZ3NPbyf6iMnMj2i+mvpNdRKVamdQ6txBBsRusRuImNqWp28OvB9Tta27W6ofKulGFzKtQb1srW+E7vI/vMfRS3/AFB030nHqv8AE63buzjTzI+qOGCt8Q+hE5DYAKYvKd4Wqp8r/SSlv7c1n2fV8fNGTjWiJ38O+6M4UPic1uzQXNp8bXVb/LOflPf2tj+rGVTdz3e6PiP8cZ52wWFHCGoRd6zsVHEgdlR4dkn5mYMTiO0b9p21Nt58BwE3cbBOT9PivqvL1kmI8+IaL6b73uSd5J5mYsRWF7bz8I1PzHKVqjHRmIXeEU+hby0HnLQoAsAAO6e9j4c69XZ4EzMvHxWzqdarnxAqWVFQIpXUXJuTf7tPO21hsKiK+FJp1qTqSjF8zA7ipbeQbbuF50yatbmD/P8AM8LpJgrKWtp9J1RxMcxqOxNu3h1Wy8R1tGnU3Z0BIHBtzeoM1ZJwfRfpGaOWnV1o3srW7VMnf4re/wB6T6DTII0sQdx4Gc9qWrEbdmO8XhSaUXIZrIktMdtmmULGzGX5Ij042EzQ6RMsljAstJEDQ5oDXgvIZWwgWxrmUK8sV5NC3NBmiF4M8D3HSZ6iTUGgIBkZMTCCazTlbUpdhUW8ZBFUWjESB1E8XpPtgYd0W+gNqg53Fm8rz1hihT7bahdQObfl9bTx8JSol6lWooqVcwylu1lBHAHQa313zXek3no+WrJfUxETqfLNUrrdbkWIzAnQEW4eYgasv9X6HP7CacZVZiCTuNhyAOmnzt5SphOmvDj7pcUxG+zFWxC6aNv19m/DXl3ShsWFOZGdG+IJUXz01HcZsemzXCAswtooJse/l85cuwazasVQd5zt5DT1i3Fw67z/AN/C1paZ3Vmw21zifYVEFQsD20tdQPzMvdzHhbWb8PsTCUizCijk0ywqOA7Ero2p93TLutuM57F4+hhKoalUetXXMMq5FpaixDGx9LztaGCq1kpNUXqKjlaj07h2A5NoBex/a+605Z4mPFPVEefl6mDPminRN5/lgxeBYqiUbk0wtO17gCw0UE2B08AN+6NQ2AwHaKrfU73Y+P8AzPRxvR6nWQDratN0H5Hstzxtx87zitt7Hx2FuyVqz0x+dK1YAf3rfTx1E6MHTHasxE/poyY4m3VMbdWuxqel2YkDhlUftf1kfZdH4Sf83+hnA0OkuOpe9VzD+pFqL87AN6z08J06OnX0ezp7Si1x+ht36jN1qZfnaRFPh0VXY1InQMvG4qODp8/u8xbWp0aVJzUoo6BTvVSSeF799tbz0tmbVoV0LUXzAEA6MCpPBgR2T4zwumxY0QF90OGf+0f7kTVWbTaImVtERWZiHAdWQd+k73obiGbD2OvVOUU/02BA+Vz6TiiJ1vQHGa1KOXeDWD/pUg+lvnO3kRvG48E+t1DGQTWUEqalPOd+lYlmSKFhgU1afKJeaCIjJLsVFIvVy7LBaEVWgvLjFIEChol5e1MRDTl2EZyIhaGrK8plR0ivLVM8ynWM0JWmMwyiWy8krSqDvlyiYslRSKUl5EAEbGDFUDUUoN7aL/dw9bTyNmXFOorC1SnWKVFO9WGW86KpVFPt8R7o5tw++6c2zKKxZ2uKjI1UnXNvsLctDfum/DXv1uTPWJtHyuq4Wq49ml7g5SSFB5f8z1MPspd9Q3PFASFB7zvPoO6erSpBRprmAOYaj5d0zYl8uvLfwFpLZrT+G2uGsfkGKoh3KigngqqBqT3Tg+lG36lTsUdEa4sb3qjiWsbqvdx48pu6R7YFVurRrU0PavoXccweA/fwE5+lTLdq13cgKOOUnsgd5+s2Ysf3WW0+0Pc6A7A6yr19VQadBhk5PW3jTkuh8SJ9AbViOOVvpEwOCGHw9Okv+mozH4nOrH5kmDDP7W3NH+k5cuSb2221rqNJXfKQ3Ab+8Hf990trKCOYIuOREpxLra19Qd2+Z8LjAFZD76+4OJQ93d/E1MnMdJejCkF6C2be1MaK3hyPpPnuIw9ybaEE5vEcCOc+2NRv730J/gTiOmOxQL1qK6i/Wrqcw+Md/P8A217MGf7bS1Xp7w+f0cZXw1UVKDGnVGlvep1F+Fh+Yevhvnb7N6UYXH02p1AKWLAJFNiAKhGvsnO8G3unUd9rzjq5DA3m6l0YpUcDWxmK1Yoy4Okd3WOMtOow/MbnMByW/K2/PWPPu10mVm28GiVKhoEtQDsEJ97Lz04T3/w5K/8AkfH7O54hdbD9/KcjsnEviKPVknrDZNBdn5G3G9rH5zougVGpSx9WmwIK0qi1V32Kstj6+skzNsVome8NcViuWJiH0G0kciDLOHbrVskqKzSBFZJdozWhtLisW0opYRZcRK2WAukGQSERYQTTlTJLQ0haBkdYMpl9RBKssy2i5BHDQKDLMsqLEebKNWYVEsQmYzDKHpXB3SWmNKpE0JXBmOmW1O1KBekcvvKcwHO17jyJnz7pFjihQeDv/cwAC/JdT/jzn0qquZGANiysoO+xItefIemFCrSxFqwsSLg/lcbrqeO4Ts4k79MuTkxr1Q+kdDcUXwpLG69Y60xyUb7HxvLds40U6LVNLglKXfUuQD6E+AlWxcGMPgqFNtGWnd+52Jdh5sRPBx4rYlylFc9PDEg2ZM2d+0SVJudDYWHAzTqLZJ+G+NxWI93iVjey33i7nmg3+e7zmvo3Tz47DqvB+sPFQKYL3t4qJ5uMD0i3WKUcn3WBVgo0Gh4bz857f4VqKmMxNThRoKluTVH/AIpnznTknWObMK/5RD6I+HvqWJPnMrUbOhVyG7S303FTe3fNtVp5NTEWr0xzcDz0+s8x0tooqOF9x1PH5eEy4yuEKnQKDruGh0P33TfU+rD78p421tQAASdLAanygeo4nk7WHZMfAbSBXIbl008U4Ec+XymfaOPdR2UsfjYqbeCgmIHzjbmHo4PFJUr0nfDveolBcqg1hrkqEnspqDuJ4WtPF6R9KK2OcGrZaSXNOinuLfjf8zcL+QGs7DpTsWvjaAp0FD1xVFXtOFGUAhiWP9wmLY34VViQcZXVEGpp0bu7eLsAF+QM66ZI1u3mGqazvs5XYO1cTQq3wx9pUumUU1qFgbWCgg66cJ9Z6LbOrU1etijfF4nKatgoyKosq2XS9t9vW15q2R0bwmELHD0srMoUsXeo2XkCxNh4T07zG+WJjVYStJidzJg0MWS80tiwSNK80l4BaVsI14GaBU0rJjuZU0yQC0QmEiLCDeLeAxTKhzKyI14DA2BZAJ6TUJnehG10qVBHFOE0rR6ZkE6vSVhZqAlbLJtdAhInn9Jtm0sTh8tVdFYEMNHS+l1PDhPRyy9EDKQRcEEEcwZlW3TaJS1eqJhzVdMQlBR7StZbCrlDMw4Zgv7mcbhtoVaFZ2BKVA730sbE3swO8WtoZ2+0G2hQISii1MLraqqF8TTub2Zb62voQp7wJzHSTo9Wq5GoU6vXVmIcMtTKTa5cvbsf5aG/CdOKYjczrUtU+0d1mP6cI9MpiMNSqi243y352N7HvBlv4Q4pGq7S6qmKQJwbBMz1LL7UWzMSd9/OczU/Dvarm2WiB8TV9PJQTO16B9Dauz2qVKlcVHqUxTakiEIFBB94m7EcNBvPOYZZxxSYozp1b3LtKt+J/ac3tKp7TsXzLrmJUi41FgB3c56W0ccAD96zzdl4dqj5rdnXMx3WItp3zjhuexSxGemHue0A3oLjT5ieTteu24Pob3UKFv4njNx2fURMtMhlF7BjlYA8L7j6TyV2TiXqHOoVbntF1OncFv62iBkdKoK1KakhBZiBe3iOW+Cri2qkBVN/hAJN51uFwwpplXz4k8TLDKPL2LgCgLOO2RYDkN+vkPKeoRCITAzOspM1VBMzLMoYyRngzyFYlpRaDGlQMmaBYREZYQ0MgqKyphNDSomVFRiGOZWyyoF4JLSXlQYLSExLwOsyxTSEYGG81tilqUztR5TbFIl2aZUUwlZoyxskbTTLaWJLuri5ZF0kF40BECWkhtBaFVvRUnVVPioP7xwPIbvCGS0gCwGFd8D7x36QEgAj28uEVoBkMUGSApiMssMRpUUssqIlzysiVFZgvGMUrKDCItoywCd0zVJtUTNWWIJZjEJlrCVFZWJS0GeRllZWZIfrJM0qsYNY0js5IoMIM1NowGGCAIymKYLwLopEUNDeFS0loYJBIDDIYCyWhgvA8zbmNNBVqllFJM/W31JXISuVfzNmCgC497yx0cYMUuBr065FGrVzIFpWz+yq5lcm5U6EeY3kEed+KjVP+2VclI1ArLUqgW7NOndyxN9NVXXXwM4H8KMfXxFShQOIqrTw9frhQL0jTNJUZkCKy57ZgQxBAAZdLmB9tIiNGJiQFhjWktArMUiWG0VrfYgUtKyZa47/AN5UU7/WVCGCMVP2QYch5HyMqEtGAkvIDAYGVVRGivAoZZWRLmiNKilwOUQ2lpEQrKiuwgsI5HdBbulR0t4QYsk1sz5obyu8l4VZeCLeS8BgYbxLyXgW3kvK7w3gNeS8W8l5FNJFvJeBTjcOKlN0O51I5+GnGfOeiWz2obfr03oJTUYHr6KoqoqFuqD5cuh7T1Vv/TppPpd5lbA0+vWvb2q0XoBv/WzK1vNfUxJEtRgkJgvAa8BgvJeAGlbRyYhgVsYhEsIiGVCWisY8UiVChjzPnD1h5nzgYxYDFz9gGL1p4gfpWKZWwl0hy45D/wCv5guPhHm38yoxbxo2uJXkfP8A2i9nkf1D+IhMTNKm1hK8j5g/SQZeZ/SP5lJeEGNI6XJFKyyAmYNioiCOTATCFkkkgGSQCNaAsN4bQWhUvDeC0EAyQQwBATCYpgS8l4sl4DXkvFvJeAxiw3gMBWlTS0ypoCGAiRjFvKhTIBDaCAbRSksWEiBSacXqpotAI2aUtTlDrNpWVlJdppgZTJNLpF6uXbHToIGkkmDMpiySQBGEEkB4RDJCgZJJIAMUwSQJDJJAkBgkgKYJJIEkhkgQQSSQAZW0kkCp4okklRDAJJIDCNJJIAZBJJKHESpJJIKTAZJJkj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0490" name="AutoShape 11" descr="data:image/jpeg;base64,/9j/4AAQSkZJRgABAQAAAQABAAD/2wCEAAkGBxASDxAUEBAUFA8PDw0PDw8UEA8PDw8PFBQWFhQVFBQYHCggGBolHBQUITEhJSkrLi4uFx80ODMsNygtLisBCgoKDg0NGBAQFywcHCQ3NyssLCwsLDEsLCwwLCw3LDcsLCwsLCwsLy8yLiwsLCstLCwsKywsLSwsLCwsLCwsLP/AABEIALEBHAMBIgACEQEDEQH/xAAbAAACAwEBAQAAAAAAAAAAAAABAgADBAYFB//EADwQAAIBAgMEBwYFAwMFAAAAAAECAAMRBBIhBTFBUQYTImFxkaEjMlKBwfAHQpKx0WJygkPh8RQVJGOi/8QAGgEBAQADAQEAAAAAAAAAAAAAAAECAwQFBv/EACkRAQACAgEDAwQBBQAAAAAAAAABAgMRBBIhMSJBUQVCYXGREyMy0fD/2gAMAwEAAhEDEQA/AO3YXlL0ZcTIJ0NTE1GIac9LLKzSHKXqTTAVimnPQNAQGjL1JpgUS5Vlr0JWqERs0YIDJkllOW27pjtWXJIUlxS0lpdjKyRLSzE16ae/UVB/UyoPWUUMZSqXNOrTcLbNkqI9uV7GSbxHmWUY7W8RMrReNmnn4va1Kn7xOm82kwO1qFY2p1AW+E3VvI7/AJTCubHadRaJbb8XNSvVakxH6ekGjCIpjibGgbQZI4EGaQLGDmAwXgWLUEfNM94RJpWiGUhjGFSTQthiBpYDCpaC0cQ2kCWktHtFMCCOLSvNGDwpysXJGBhzSDK6QrLnSIyTYxFGlosZmF5dTMkqOWECOBGCyCvq4jUJoAhAhWM0Ycs2ZJzXTTafVUqaU29pX6wlhrkpqbH5kkj/ABM05s9cVZtLo4vFtyMsY6+47T6RYajozFmH5UAJ890x19uq+Cq4hLotMsmUkZy/AAjdvHnOAxTENdtb7zxEx4zFOFyKx6qqVzrwzJqp8dT92nnV5t7z8Q+lr9Gw4umfM7jz/pmxlZ6jFnYliSTDsjGvRqZ6Zs6jlcEXuQRxFgYTRbkRcAi+mnOHBbMqu56sBiEZioNiV0BtfT8wmuJnXd62ekVruI7PSxe0GrtdtBvygm1/sHzmVnakyspI1G42KngRynU7M6NqgUP26zlFA16tWYgAW4795n0av0bwb0eqahTKBAmbIgqDS2YMBcNxvOaJ9XZxcr6hjw1ikV24vC7XrNTXtkhlB11Oo575dhtpurdo3UncbA/Iy7B7A6lQjuHZLqoW4BUGwZzwvb3R5y0YFBcFR2vzEa+HhN3GxZerqrbph8jzOTiraYrHU9RKgKgg6EXEQtOI2/jq2FxK9TUIBQEoe1TaxO9T42vv0nubA6RJiOwwyVre7fsvbeVP0/ee3iydUd/Lg/qVm2nuB46mVlIBcTc2L8ogNOKHjBpBAI14BeQnukUwjK0rDRlMC9THmcRgZiq+KYgeTPCiRFj5pNIAVo2eC0loRaDeQmN1VohU3mQNpABHWNoZAgWWgRcsZSYUbR1QkgcTpCpligWe5I7Di43jTW3fa815L9FZt8LEd3hbX2hvSmeyNGb4vDunJ18DVxONSkltKF7k2VEDksx+b+s9/EYUC9mbfoLjS+gvprFwOajV6xNSUamQw0ykq3C2t1HrPDni5r2m1++/y6+N9Vx8eZmn68Cv4fYUqetqVHcjeCtNQe5bH1JnO4rofSw9ZCczKpLIps1NjbQ7tCL7iZ3NPbyf6iMnMj2i+mvpNdRKVamdQ6txBBsRusRuImNqWp28OvB9Tta27W6ofKulGFzKtQb1srW+E7vI/vMfRS3/AFB030nHqv8AE63buzjTzI+qOGCt8Q+hE5DYAKYvKd4Wqp8r/SSlv7c1n2fV8fNGTjWiJ38O+6M4UPic1uzQXNp8bXVb/LOflPf2tj+rGVTdz3e6PiP8cZ52wWFHCGoRd6zsVHEgdlR4dkn5mYMTiO0b9p21Nt58BwE3cbBOT9PivqvL1kmI8+IaL6b73uSd5J5mYsRWF7bz8I1PzHKVqjHRmIXeEU+hby0HnLQoAsAAO6e9j4c69XZ4EzMvHxWzqdarnxAqWVFQIpXUXJuTf7tPO21hsKiK+FJp1qTqSjF8zA7ipbeQbbuF50yatbmD/P8AM8LpJgrKWtp9J1RxMcxqOxNu3h1Wy8R1tGnU3Z0BIHBtzeoM1ZJwfRfpGaOWnV1o3srW7VMnf4re/wB6T6DTII0sQdx4Gc9qWrEbdmO8XhSaUXIZrIktMdtmmULGzGX5Ij042EzQ6RMsljAstJEDQ5oDXgvIZWwgWxrmUK8sV5NC3NBmiF4M8D3HSZ6iTUGgIBkZMTCCazTlbUpdhUW8ZBFUWjESB1E8XpPtgYd0W+gNqg53Fm8rz1hihT7bahdQObfl9bTx8JSol6lWooqVcwylu1lBHAHQa313zXek3no+WrJfUxETqfLNUrrdbkWIzAnQEW4eYgasv9X6HP7CacZVZiCTuNhyAOmnzt5SphOmvDj7pcUxG+zFWxC6aNv19m/DXl3ShsWFOZGdG+IJUXz01HcZsemzXCAswtooJse/l85cuwazasVQd5zt5DT1i3Fw67z/AN/C1paZ3Vmw21zifYVEFQsD20tdQPzMvdzHhbWb8PsTCUizCijk0ywqOA7Ero2p93TLutuM57F4+hhKoalUetXXMMq5FpaixDGx9LztaGCq1kpNUXqKjlaj07h2A5NoBex/a+605Z4mPFPVEefl6mDPminRN5/lgxeBYqiUbk0wtO17gCw0UE2B08AN+6NQ2AwHaKrfU73Y+P8AzPRxvR6nWQDratN0H5Hstzxtx87zitt7Hx2FuyVqz0x+dK1YAf3rfTx1E6MHTHasxE/poyY4m3VMbdWuxqel2YkDhlUftf1kfZdH4Sf83+hnA0OkuOpe9VzD+pFqL87AN6z08J06OnX0ezp7Si1x+ht36jN1qZfnaRFPh0VXY1InQMvG4qODp8/u8xbWp0aVJzUoo6BTvVSSeF799tbz0tmbVoV0LUXzAEA6MCpPBgR2T4zwumxY0QF90OGf+0f7kTVWbTaImVtERWZiHAdWQd+k73obiGbD2OvVOUU/02BA+Vz6TiiJ1vQHGa1KOXeDWD/pUg+lvnO3kRvG48E+t1DGQTWUEqalPOd+lYlmSKFhgU1afKJeaCIjJLsVFIvVy7LBaEVWgvLjFIEChol5e1MRDTl2EZyIhaGrK8plR0ivLVM8ynWM0JWmMwyiWy8krSqDvlyiYslRSKUl5EAEbGDFUDUUoN7aL/dw9bTyNmXFOorC1SnWKVFO9WGW86KpVFPt8R7o5tw++6c2zKKxZ2uKjI1UnXNvsLctDfum/DXv1uTPWJtHyuq4Wq49ml7g5SSFB5f8z1MPspd9Q3PFASFB7zvPoO6erSpBRprmAOYaj5d0zYl8uvLfwFpLZrT+G2uGsfkGKoh3KigngqqBqT3Tg+lG36lTsUdEa4sb3qjiWsbqvdx48pu6R7YFVurRrU0PavoXccweA/fwE5+lTLdq13cgKOOUnsgd5+s2Ysf3WW0+0Pc6A7A6yr19VQadBhk5PW3jTkuh8SJ9AbViOOVvpEwOCGHw9Okv+mozH4nOrH5kmDDP7W3NH+k5cuSb2221rqNJXfKQ3Ab+8Hf990trKCOYIuOREpxLra19Qd2+Z8LjAFZD76+4OJQ93d/E1MnMdJejCkF6C2be1MaK3hyPpPnuIw9ybaEE5vEcCOc+2NRv730J/gTiOmOxQL1qK6i/Wrqcw+Md/P8A217MGf7bS1Xp7w+f0cZXw1UVKDGnVGlvep1F+Fh+Yevhvnb7N6UYXH02p1AKWLAJFNiAKhGvsnO8G3unUd9rzjq5DA3m6l0YpUcDWxmK1Yoy4Okd3WOMtOow/MbnMByW/K2/PWPPu10mVm28GiVKhoEtQDsEJ97Lz04T3/w5K/8AkfH7O54hdbD9/KcjsnEviKPVknrDZNBdn5G3G9rH5zougVGpSx9WmwIK0qi1V32Kstj6+skzNsVome8NcViuWJiH0G0kciDLOHbrVskqKzSBFZJdozWhtLisW0opYRZcRK2WAukGQSERYQTTlTJLQ0haBkdYMpl9RBKssy2i5BHDQKDLMsqLEebKNWYVEsQmYzDKHpXB3SWmNKpE0JXBmOmW1O1KBekcvvKcwHO17jyJnz7pFjihQeDv/cwAC/JdT/jzn0qquZGANiysoO+xItefIemFCrSxFqwsSLg/lcbrqeO4Ts4k79MuTkxr1Q+kdDcUXwpLG69Y60xyUb7HxvLds40U6LVNLglKXfUuQD6E+AlWxcGMPgqFNtGWnd+52Jdh5sRPBx4rYlylFc9PDEg2ZM2d+0SVJudDYWHAzTqLZJ+G+NxWI93iVjey33i7nmg3+e7zmvo3Tz47DqvB+sPFQKYL3t4qJ5uMD0i3WKUcn3WBVgo0Gh4bz857f4VqKmMxNThRoKluTVH/AIpnznTknWObMK/5RD6I+HvqWJPnMrUbOhVyG7S303FTe3fNtVp5NTEWr0xzcDz0+s8x0tooqOF9x1PH5eEy4yuEKnQKDruGh0P33TfU+rD78p421tQAASdLAanygeo4nk7WHZMfAbSBXIbl008U4Ec+XymfaOPdR2UsfjYqbeCgmIHzjbmHo4PFJUr0nfDveolBcqg1hrkqEnspqDuJ4WtPF6R9KK2OcGrZaSXNOinuLfjf8zcL+QGs7DpTsWvjaAp0FD1xVFXtOFGUAhiWP9wmLY34VViQcZXVEGpp0bu7eLsAF+QM66ZI1u3mGqazvs5XYO1cTQq3wx9pUumUU1qFgbWCgg66cJ9Z6LbOrU1etijfF4nKatgoyKosq2XS9t9vW15q2R0bwmELHD0srMoUsXeo2XkCxNh4T07zG+WJjVYStJidzJg0MWS80tiwSNK80l4BaVsI14GaBU0rJjuZU0yQC0QmEiLCDeLeAxTKhzKyI14DA2BZAJ6TUJnehG10qVBHFOE0rR6ZkE6vSVhZqAlbLJtdAhInn9Jtm0sTh8tVdFYEMNHS+l1PDhPRyy9EDKQRcEEEcwZlW3TaJS1eqJhzVdMQlBR7StZbCrlDMw4Zgv7mcbhtoVaFZ2BKVA730sbE3swO8WtoZ2+0G2hQISii1MLraqqF8TTub2Zb62voQp7wJzHSTo9Wq5GoU6vXVmIcMtTKTa5cvbsf5aG/CdOKYjczrUtU+0d1mP6cI9MpiMNSqi243y352N7HvBlv4Q4pGq7S6qmKQJwbBMz1LL7UWzMSd9/OczU/Dvarm2WiB8TV9PJQTO16B9Dauz2qVKlcVHqUxTakiEIFBB94m7EcNBvPOYZZxxSYozp1b3LtKt+J/ac3tKp7TsXzLrmJUi41FgB3c56W0ccAD96zzdl4dqj5rdnXMx3WItp3zjhuexSxGemHue0A3oLjT5ieTteu24Pob3UKFv4njNx2fURMtMhlF7BjlYA8L7j6TyV2TiXqHOoVbntF1OncFv62iBkdKoK1KakhBZiBe3iOW+Cri2qkBVN/hAJN51uFwwpplXz4k8TLDKPL2LgCgLOO2RYDkN+vkPKeoRCITAzOspM1VBMzLMoYyRngzyFYlpRaDGlQMmaBYREZYQ0MgqKyphNDSomVFRiGOZWyyoF4JLSXlQYLSExLwOsyxTSEYGG81tilqUztR5TbFIl2aZUUwlZoyxskbTTLaWJLuri5ZF0kF40BECWkhtBaFVvRUnVVPioP7xwPIbvCGS0gCwGFd8D7x36QEgAj28uEVoBkMUGSApiMssMRpUUssqIlzysiVFZgvGMUrKDCItoywCd0zVJtUTNWWIJZjEJlrCVFZWJS0GeRllZWZIfrJM0qsYNY0js5IoMIM1NowGGCAIymKYLwLopEUNDeFS0loYJBIDDIYCyWhgvA8zbmNNBVqllFJM/W31JXISuVfzNmCgC497yx0cYMUuBr065FGrVzIFpWz+yq5lcm5U6EeY3kEed+KjVP+2VclI1ArLUqgW7NOndyxN9NVXXXwM4H8KMfXxFShQOIqrTw9frhQL0jTNJUZkCKy57ZgQxBAAZdLmB9tIiNGJiQFhjWktArMUiWG0VrfYgUtKyZa47/AN5UU7/WVCGCMVP2QYch5HyMqEtGAkvIDAYGVVRGivAoZZWRLmiNKilwOUQ2lpEQrKiuwgsI5HdBbulR0t4QYsk1sz5obyu8l4VZeCLeS8BgYbxLyXgW3kvK7w3gNeS8W8l5FNJFvJeBTjcOKlN0O51I5+GnGfOeiWz2obfr03oJTUYHr6KoqoqFuqD5cuh7T1Vv/TppPpd5lbA0+vWvb2q0XoBv/WzK1vNfUxJEtRgkJgvAa8BgvJeAGlbRyYhgVsYhEsIiGVCWisY8UiVChjzPnD1h5nzgYxYDFz9gGL1p4gfpWKZWwl0hy45D/wCv5guPhHm38yoxbxo2uJXkfP8A2i9nkf1D+IhMTNKm1hK8j5g/SQZeZ/SP5lJeEGNI6XJFKyyAmYNioiCOTATCFkkkgGSQCNaAsN4bQWhUvDeC0EAyQQwBATCYpgS8l4sl4DXkvFvJeAxiw3gMBWlTS0ypoCGAiRjFvKhTIBDaCAbRSksWEiBSacXqpotAI2aUtTlDrNpWVlJdppgZTJNLpF6uXbHToIGkkmDMpiySQBGEEkB4RDJCgZJJIAMUwSQJDJJAkBgkgKYJJIEkhkgQQSSQAZW0kkCp4okklRDAJJIDCNJJIAZBJJKHESpJJIKTAZJJkj//2Q==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pic>
        <p:nvPicPr>
          <p:cNvPr id="4404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292" y="908720"/>
            <a:ext cx="2753976" cy="2755911"/>
          </a:xfrm>
          <a:prstGeom prst="rect">
            <a:avLst/>
          </a:prstGeom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02" y="3550387"/>
            <a:ext cx="2459038" cy="1970088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2744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876800" y="1600200"/>
            <a:ext cx="3810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3441"/>
            <a:ext cx="7569200" cy="5622925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rgbClr val="808080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8972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Повторим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5. </a:t>
            </a:r>
            <a:r>
              <a:rPr lang="ru-RU" dirty="0"/>
              <a:t>Если отрезки ОА и ОВ равны, то точки А </a:t>
            </a:r>
            <a:r>
              <a:rPr lang="ru-RU" dirty="0" smtClean="0"/>
              <a:t>и</a:t>
            </a:r>
          </a:p>
          <a:p>
            <a:pPr marL="0" indent="0">
              <a:buNone/>
            </a:pPr>
            <a:r>
              <a:rPr lang="ru-RU" dirty="0" smtClean="0"/>
              <a:t>  В </a:t>
            </a:r>
            <a:r>
              <a:rPr lang="ru-RU" dirty="0"/>
              <a:t>являются </a:t>
            </a:r>
            <a:r>
              <a:rPr lang="ru-RU" dirty="0" smtClean="0"/>
              <a:t>  …   </a:t>
            </a:r>
            <a:r>
              <a:rPr lang="ru-RU" dirty="0"/>
              <a:t>относительно точки О.</a:t>
            </a:r>
            <a:br>
              <a:rPr lang="ru-RU" dirty="0"/>
            </a:br>
            <a:r>
              <a:rPr lang="ru-RU" dirty="0" smtClean="0"/>
              <a:t>  6. Если </a:t>
            </a:r>
            <a:r>
              <a:rPr lang="ru-RU" dirty="0"/>
              <a:t>точки А и В симметричны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относительно </a:t>
            </a:r>
            <a:r>
              <a:rPr lang="ru-RU" dirty="0"/>
              <a:t>точки О, то отрезки ОА и ОВ </a:t>
            </a:r>
            <a:r>
              <a:rPr lang="ru-RU" dirty="0" smtClean="0"/>
              <a:t>...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7. Если </a:t>
            </a:r>
            <a:r>
              <a:rPr lang="ru-RU" dirty="0"/>
              <a:t>точки А и В </a:t>
            </a:r>
            <a:r>
              <a:rPr lang="ru-RU" dirty="0" smtClean="0"/>
              <a:t>симметричны</a:t>
            </a:r>
          </a:p>
          <a:p>
            <a:pPr marL="0" indent="0">
              <a:buNone/>
            </a:pPr>
            <a:r>
              <a:rPr lang="ru-RU" dirty="0" smtClean="0"/>
              <a:t>   относительно </a:t>
            </a:r>
            <a:r>
              <a:rPr lang="ru-RU" dirty="0"/>
              <a:t>точки О, то все эти </a:t>
            </a:r>
            <a:r>
              <a:rPr lang="ru-RU" dirty="0" smtClean="0"/>
              <a:t>точки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лежат на одной </a:t>
            </a:r>
            <a:r>
              <a:rPr lang="ru-RU" dirty="0" smtClean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874243"/>
      </p:ext>
    </p:extLst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132856"/>
            <a:ext cx="8229600" cy="1143000"/>
          </a:xfrm>
        </p:spPr>
        <p:txBody>
          <a:bodyPr/>
          <a:lstStyle/>
          <a:p>
            <a:r>
              <a:rPr lang="ru-RU" b="1" dirty="0"/>
              <a:t>Домашнее </a:t>
            </a:r>
            <a:r>
              <a:rPr lang="ru-RU" b="1" dirty="0" smtClean="0"/>
              <a:t>задание:</a:t>
            </a:r>
            <a:br>
              <a:rPr lang="ru-RU" b="1" dirty="0" smtClean="0"/>
            </a:br>
            <a:r>
              <a:rPr lang="en-US" b="1" dirty="0">
                <a:cs typeface="Arial" charset="0"/>
              </a:rPr>
              <a:t>§</a:t>
            </a:r>
            <a:r>
              <a:rPr lang="ru-RU" b="1" dirty="0">
                <a:cs typeface="Arial" charset="0"/>
              </a:rPr>
              <a:t> 7.3, №№ 697(б); 698; 703.</a:t>
            </a:r>
            <a:r>
              <a:rPr lang="en-US" b="1" dirty="0">
                <a:cs typeface="Arial" charset="0"/>
              </a:rPr>
              <a:t/>
            </a:r>
            <a:br>
              <a:rPr lang="en-US" b="1" dirty="0">
                <a:cs typeface="Arial" charset="0"/>
              </a:rPr>
            </a:br>
            <a:endParaRPr lang="ru-RU" b="1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65625"/>
            <a:ext cx="8208962" cy="865188"/>
          </a:xfrm>
        </p:spPr>
        <p:txBody>
          <a:bodyPr/>
          <a:lstStyle/>
          <a:p>
            <a:pPr>
              <a:buFontTx/>
              <a:buNone/>
            </a:pPr>
            <a:endParaRPr lang="en-US" sz="45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115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b="1" dirty="0"/>
              <a:t>Устно:</a:t>
            </a:r>
          </a:p>
        </p:txBody>
      </p:sp>
      <p:pic>
        <p:nvPicPr>
          <p:cNvPr id="82952" name="Picture 8" descr="Ученик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894" y="101951"/>
            <a:ext cx="1590675" cy="2163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88" name="Picture 4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766" y="980728"/>
            <a:ext cx="4176464" cy="3489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89" name="Rectangle 45"/>
          <p:cNvSpPr>
            <a:spLocks noChangeArrowheads="1"/>
          </p:cNvSpPr>
          <p:nvPr/>
        </p:nvSpPr>
        <p:spPr bwMode="auto">
          <a:xfrm>
            <a:off x="827584" y="3933637"/>
            <a:ext cx="777654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ru-RU" sz="2800" dirty="0" smtClean="0">
                <a:latin typeface="Times New Roman" pitchFamily="18" charset="0"/>
              </a:rPr>
              <a:t> </a:t>
            </a:r>
          </a:p>
          <a:p>
            <a:r>
              <a:rPr lang="ru-RU" sz="2800" dirty="0" smtClean="0">
                <a:latin typeface="Times New Roman" pitchFamily="18" charset="0"/>
              </a:rPr>
              <a:t>На </a:t>
            </a:r>
            <a:r>
              <a:rPr lang="ru-RU" sz="2800" dirty="0">
                <a:latin typeface="Times New Roman" pitchFamily="18" charset="0"/>
              </a:rPr>
              <a:t>рисунке изображены две фигуры, симметричные </a:t>
            </a:r>
            <a:r>
              <a:rPr lang="ru-RU" sz="2800" dirty="0" smtClean="0">
                <a:latin typeface="Times New Roman" pitchFamily="18" charset="0"/>
              </a:rPr>
              <a:t>относительно </a:t>
            </a:r>
            <a:r>
              <a:rPr lang="ru-RU" sz="2800" dirty="0">
                <a:latin typeface="Times New Roman" pitchFamily="18" charset="0"/>
              </a:rPr>
              <a:t>точки О. Найдите все пары симметричных точек, отрезков и углов.</a:t>
            </a:r>
          </a:p>
        </p:txBody>
      </p:sp>
    </p:spTree>
    <p:extLst>
      <p:ext uri="{BB962C8B-B14F-4D97-AF65-F5344CB8AC3E}">
        <p14:creationId xmlns:p14="http://schemas.microsoft.com/office/powerpoint/2010/main" val="159928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99592" y="548680"/>
            <a:ext cx="72728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dirty="0"/>
              <a:t>Алгоритм построения центрально-симметричных фигур: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соединить точку с </a:t>
            </a:r>
            <a:r>
              <a:rPr lang="ru-RU" sz="3200" b="1" dirty="0"/>
              <a:t>центром симметрии</a:t>
            </a:r>
            <a:r>
              <a:rPr lang="ru-RU" sz="3200" dirty="0"/>
              <a:t>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продлить луч;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отложить равные отрезки. </a:t>
            </a:r>
          </a:p>
        </p:txBody>
      </p:sp>
    </p:spTree>
    <p:extLst>
      <p:ext uri="{BB962C8B-B14F-4D97-AF65-F5344CB8AC3E}">
        <p14:creationId xmlns:p14="http://schemas.microsoft.com/office/powerpoint/2010/main" val="220171941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771800" y="1340768"/>
            <a:ext cx="3312368" cy="32403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771800" y="1340768"/>
            <a:ext cx="3312368" cy="324036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771800" y="1340768"/>
            <a:ext cx="3295398" cy="324036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239479" y="2464498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</a:t>
            </a:r>
            <a:endParaRPr lang="ru-RU" sz="24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/>
              <a:t>Постройте квадрат, симметричный, данному относительно точки О</a:t>
            </a:r>
            <a:endParaRPr lang="ru-RU" sz="2800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51920" y="5589240"/>
            <a:ext cx="4320481" cy="7778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Что у вас получилось?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67517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4606" y="836712"/>
            <a:ext cx="6697663" cy="2232025"/>
          </a:xfrm>
          <a:noFill/>
          <a:ln/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rgbClr val="D6102C"/>
                </a:solidFill>
              </a:rPr>
              <a:t/>
            </a:r>
            <a:br>
              <a:rPr lang="ru-RU" sz="4800" b="1" i="1" dirty="0" smtClean="0">
                <a:solidFill>
                  <a:srgbClr val="D6102C"/>
                </a:solidFill>
              </a:rPr>
            </a:br>
            <a:r>
              <a:rPr lang="ru-RU" sz="4800" b="1" i="1" dirty="0" smtClean="0">
                <a:solidFill>
                  <a:srgbClr val="D6102C"/>
                </a:solidFill>
              </a:rPr>
              <a:t>Тема: Центрально- симметричные фигуры</a:t>
            </a:r>
            <a:br>
              <a:rPr lang="ru-RU" sz="4800" b="1" i="1" dirty="0" smtClean="0">
                <a:solidFill>
                  <a:srgbClr val="D6102C"/>
                </a:solidFill>
              </a:rPr>
            </a:br>
            <a:endParaRPr lang="ru-RU" sz="4800" b="1" i="1" dirty="0" smtClean="0">
              <a:solidFill>
                <a:srgbClr val="D6102C"/>
              </a:solidFill>
            </a:endParaRPr>
          </a:p>
        </p:txBody>
      </p:sp>
      <p:pic>
        <p:nvPicPr>
          <p:cNvPr id="121861" name="Picture 11" descr="und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 flipV="1">
            <a:off x="4643438" y="188913"/>
            <a:ext cx="435451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1862" name="Picture 12" descr="und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5589588"/>
            <a:ext cx="435451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chatelene_martina_weber_mandal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2924944"/>
            <a:ext cx="2767012" cy="2808287"/>
          </a:xfrm>
          <a:prstGeom prst="rect">
            <a:avLst/>
          </a:prstGeom>
          <a:noFill/>
        </p:spPr>
      </p:pic>
      <p:pic>
        <p:nvPicPr>
          <p:cNvPr id="8" name="Picture 13" descr="images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1" y="4943450"/>
            <a:ext cx="1350962" cy="1350962"/>
          </a:xfrm>
          <a:prstGeom prst="rect">
            <a:avLst/>
          </a:prstGeom>
          <a:noFill/>
        </p:spPr>
      </p:pic>
      <p:pic>
        <p:nvPicPr>
          <p:cNvPr id="9" name="Picture 12" descr="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851525" y="3039243"/>
            <a:ext cx="2592387" cy="25796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Фигура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называется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симметричной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относительно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точки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О,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если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для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каждой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точки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фигуры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симметричная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ей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точка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относительно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точки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О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также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принадлежит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этой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фигуре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78567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165185" y="2157492"/>
            <a:ext cx="6370092" cy="2987824"/>
          </a:xfrm>
          <a:prstGeom prst="parallelogram">
            <a:avLst>
              <a:gd name="adj" fmla="val 56009"/>
            </a:avLst>
          </a:prstGeom>
          <a:solidFill>
            <a:srgbClr val="66CCFF">
              <a:alpha val="51999"/>
            </a:srgbClr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831849" y="1541463"/>
            <a:ext cx="7205812" cy="4197201"/>
            <a:chOff x="803275" y="1541463"/>
            <a:chExt cx="7205812" cy="4197201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815234" y="2157492"/>
              <a:ext cx="3024336" cy="2987824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1136611" y="2157490"/>
              <a:ext cx="6370091" cy="29878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Text Box 16"/>
            <p:cNvSpPr txBox="1">
              <a:spLocks noChangeArrowheads="1"/>
            </p:cNvSpPr>
            <p:nvPr/>
          </p:nvSpPr>
          <p:spPr bwMode="auto">
            <a:xfrm>
              <a:off x="803275" y="5021114"/>
              <a:ext cx="327025" cy="71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2250"/>
                </a:spcBef>
                <a:buClrTx/>
                <a:buFontTx/>
                <a:buNone/>
              </a:pPr>
              <a:r>
                <a:rPr lang="en-GB" sz="3600" baseline="-25000" dirty="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13" name="Text Box 17"/>
            <p:cNvSpPr txBox="1">
              <a:spLocks noChangeArrowheads="1"/>
            </p:cNvSpPr>
            <p:nvPr/>
          </p:nvSpPr>
          <p:spPr bwMode="auto">
            <a:xfrm>
              <a:off x="2492375" y="1541463"/>
              <a:ext cx="355600" cy="71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2250"/>
                </a:spcBef>
                <a:buClrTx/>
                <a:buFontTx/>
                <a:buNone/>
              </a:pPr>
              <a:r>
                <a:rPr lang="en-GB" sz="3600" baseline="-25000" dirty="0">
                  <a:solidFill>
                    <a:srgbClr val="000000"/>
                  </a:solidFill>
                </a:rPr>
                <a:t>B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7567762" y="1541463"/>
              <a:ext cx="441325" cy="71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2250"/>
                </a:spcBef>
                <a:buClrTx/>
                <a:buFontTx/>
                <a:buNone/>
              </a:pPr>
              <a:r>
                <a:rPr lang="en-GB" sz="3600" baseline="-25000" dirty="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5983586" y="5013176"/>
              <a:ext cx="517525" cy="71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2250"/>
                </a:spcBef>
                <a:buClrTx/>
                <a:buFontTx/>
                <a:buNone/>
              </a:pPr>
              <a:r>
                <a:rPr lang="en-GB" sz="3600" baseline="-25000" dirty="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4078164" y="2979738"/>
              <a:ext cx="498475" cy="71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FFFFFF"/>
                  </a:solidFill>
                  <a:latin typeface="Arial" charset="0"/>
                  <a:ea typeface="DejaVu Sans" charset="0"/>
                  <a:cs typeface="DejaVu Sans" charset="0"/>
                </a:defRPr>
              </a:lvl9pPr>
            </a:lstStyle>
            <a:p>
              <a:pPr>
                <a:spcBef>
                  <a:spcPts val="2250"/>
                </a:spcBef>
                <a:buClrTx/>
                <a:buFontTx/>
                <a:buNone/>
              </a:pPr>
              <a:r>
                <a:rPr lang="en-GB" sz="3600" baseline="-25000" dirty="0">
                  <a:solidFill>
                    <a:srgbClr val="000000"/>
                  </a:solidFill>
                </a:rPr>
                <a:t>O</a:t>
              </a:r>
            </a:p>
          </p:txBody>
        </p:sp>
      </p:grp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77787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b="1" dirty="0" smtClean="0"/>
              <a:t>Является ли симметричной фигурой параллелограмм?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1115512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6732588" y="4437063"/>
            <a:ext cx="1584325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549275"/>
            <a:ext cx="6511925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40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Фигуры, имеющие центр симметрии: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827088" y="2060575"/>
            <a:ext cx="1873250" cy="7207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1692275" y="2349500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61" name="AutoShape 13"/>
          <p:cNvSpPr>
            <a:spLocks noChangeArrowheads="1"/>
          </p:cNvSpPr>
          <p:nvPr/>
        </p:nvSpPr>
        <p:spPr bwMode="auto">
          <a:xfrm>
            <a:off x="7092950" y="1916113"/>
            <a:ext cx="1008063" cy="2016125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7524750" y="285273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971550" y="3933825"/>
            <a:ext cx="1584325" cy="1511300"/>
          </a:xfrm>
          <a:prstGeom prst="octagon">
            <a:avLst>
              <a:gd name="adj" fmla="val 2928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3779838" y="4508500"/>
            <a:ext cx="2016125" cy="1584325"/>
          </a:xfrm>
          <a:prstGeom prst="plus">
            <a:avLst>
              <a:gd name="adj" fmla="val 25000"/>
            </a:avLst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77" name="Oval 29"/>
          <p:cNvSpPr>
            <a:spLocks noChangeArrowheads="1"/>
          </p:cNvSpPr>
          <p:nvPr/>
        </p:nvSpPr>
        <p:spPr bwMode="auto">
          <a:xfrm>
            <a:off x="4716463" y="522922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83" name="Oval 35"/>
          <p:cNvSpPr>
            <a:spLocks noChangeArrowheads="1"/>
          </p:cNvSpPr>
          <p:nvPr/>
        </p:nvSpPr>
        <p:spPr bwMode="auto">
          <a:xfrm>
            <a:off x="1692275" y="4652963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7451725" y="5157788"/>
            <a:ext cx="144463" cy="14446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4032250" y="1973717"/>
            <a:ext cx="1512888" cy="1397000"/>
          </a:xfrm>
          <a:prstGeom prst="star4">
            <a:avLst>
              <a:gd name="adj" fmla="val 12500"/>
            </a:avLst>
          </a:prstGeom>
          <a:solidFill>
            <a:srgbClr val="FFFF99"/>
          </a:solidFill>
          <a:ln w="284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4716463" y="2565400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66811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2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32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20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7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000" fill="hold"/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7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2000" fill="hold"/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6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7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8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2000" fill="hold"/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91" grpId="0" animBg="1"/>
      <p:bldP spid="27653" grpId="0" animBg="1"/>
      <p:bldP spid="27656" grpId="0" animBg="1"/>
      <p:bldP spid="27656" grpId="1" animBg="1"/>
      <p:bldP spid="27661" grpId="0" animBg="1"/>
      <p:bldP spid="27666" grpId="0" animBg="1"/>
      <p:bldP spid="27666" grpId="1" animBg="1"/>
      <p:bldP spid="27667" grpId="0" animBg="1"/>
      <p:bldP spid="27673" grpId="0" animBg="1"/>
      <p:bldP spid="27677" grpId="0" animBg="1"/>
      <p:bldP spid="27677" grpId="1" animBg="1"/>
      <p:bldP spid="27683" grpId="0" animBg="1"/>
      <p:bldP spid="27683" grpId="1" animBg="1"/>
      <p:bldP spid="27689" grpId="0" animBg="1"/>
      <p:bldP spid="27689" grpId="1" animBg="1"/>
      <p:bldP spid="27660" grpId="0" animBg="1"/>
      <p:bldP spid="27660" grpId="1" animBg="1"/>
    </p:bldLst>
  </p:timing>
</p:sld>
</file>

<file path=ppt/theme/theme1.xml><?xml version="1.0" encoding="utf-8"?>
<a:theme xmlns:a="http://schemas.openxmlformats.org/drawingml/2006/main" name="Тема2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Тема21</Template>
  <TotalTime>2770</TotalTime>
  <Words>285</Words>
  <Application>Microsoft Office PowerPoint</Application>
  <PresentationFormat>Экран (4:3)</PresentationFormat>
  <Paragraphs>58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Тема21</vt:lpstr>
      <vt:lpstr>Повторим</vt:lpstr>
      <vt:lpstr>Повторим</vt:lpstr>
      <vt:lpstr>Устно:</vt:lpstr>
      <vt:lpstr>Презентация PowerPoint</vt:lpstr>
      <vt:lpstr>Презентация PowerPoint</vt:lpstr>
      <vt:lpstr> Тема: Центрально- симметричные фигуры </vt:lpstr>
      <vt:lpstr>Определение</vt:lpstr>
      <vt:lpstr>Презентация PowerPoint</vt:lpstr>
      <vt:lpstr>Фигуры, имеющие центр симметрии: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природе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задание: § 7.3, №№ 697(б); 698; 703.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14pupil3</dc:creator>
  <cp:lastModifiedBy>Пользователь Windows</cp:lastModifiedBy>
  <cp:revision>99</cp:revision>
  <dcterms:created xsi:type="dcterms:W3CDTF">2006-11-20T09:10:19Z</dcterms:created>
  <dcterms:modified xsi:type="dcterms:W3CDTF">2015-03-01T18:22:55Z</dcterms:modified>
</cp:coreProperties>
</file>