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0"/>
  </p:notesMasterIdLst>
  <p:sldIdLst>
    <p:sldId id="256" r:id="rId2"/>
    <p:sldId id="281" r:id="rId3"/>
    <p:sldId id="257" r:id="rId4"/>
    <p:sldId id="269" r:id="rId5"/>
    <p:sldId id="270" r:id="rId6"/>
    <p:sldId id="271" r:id="rId7"/>
    <p:sldId id="282" r:id="rId8"/>
    <p:sldId id="272" r:id="rId9"/>
    <p:sldId id="273" r:id="rId10"/>
    <p:sldId id="274" r:id="rId11"/>
    <p:sldId id="275" r:id="rId12"/>
    <p:sldId id="276" r:id="rId13"/>
    <p:sldId id="283" r:id="rId14"/>
    <p:sldId id="284" r:id="rId15"/>
    <p:sldId id="277" r:id="rId16"/>
    <p:sldId id="278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8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D211F08-B42B-4AB1-A4E3-4BFFBFBA7448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C7C69E4-9D3D-4A26-A61E-8C06D0094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91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C69E4-9D3D-4A26-A61E-8C06D0094A5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32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14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3F1162-CA09-4DF0-9132-C1A7B93E5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13711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A6AFC-00F0-40BD-9092-6D8EAC9A7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2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F4367-30BB-423D-9733-8A21BD782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AE4F6-16EE-4A74-884D-640A62786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1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18216-4E55-4C83-B956-8446974FE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28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7C31C-B4BC-4154-960C-72C84AEC4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5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E9D6-675B-4D2C-A324-7A74734E4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53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28F7-7494-4BFC-8C49-E9DBD615D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87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99D14-B117-4670-AE8E-3044672B7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71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34C78-9491-4A2E-971A-C0CC28314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9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A6D80-F85D-44F6-82B7-10E130DA5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4048CB3-E686-466F-9175-982E19523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04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  <p:bldP spid="60431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900igr.net/datai/astronomija/Astronomy/0010-026-Eratosfen-Kirenskij-276-g.-do-n.e.-194-g.-do-n.e.-Grecheskij-uchennyj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052513"/>
            <a:ext cx="7469188" cy="26638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 урока:</a:t>
            </a:r>
            <a:r>
              <a:rPr lang="ru-RU" sz="4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«Параллельные прямые»</a:t>
            </a:r>
          </a:p>
        </p:txBody>
      </p:sp>
      <p:sp>
        <p:nvSpPr>
          <p:cNvPr id="2" name="AutoShape 2" descr="data:image/jpeg;base64,/9j/4AAQSkZJRgABAQAAAQABAAD/2wCEAAkGBxETEhQUExQWFRQWGBYVFRcYFhgVGxoXFRUXFxcYGB4aHyggGholHxUXIjIiJSkrLi4uGSAzODMsNygtLisBCgoKDg0OGhAQGjAkICQsLCwsLTQsNCwsLCwsLCwsLCwtLC4sLCwsLCw0LCwsLCwsLCwsLCwsLCwsLCwsLCwsLP/AABEIAOEA4QMBIgACEQEDEQH/xAAcAAEAAgMBAQEAAAAAAAAAAAAABgcDBAUIAgH/xABJEAACAQIDBAcEBggDBgcBAAABAgMAEQQSIQUGMUEHE1FhcYGRIjJCoRRSYnKCsSMzQ5KiwdHhFVNjCIOTo8LwNFRzpLKz0iT/xAAaAQEAAwEBAQAAAAAAAAAAAAAAAQMEAgUG/8QAMhEAAgIBAgQDBQcFAAAAAAAAAAECEQMEIQUSMUETUWEycZGh8AYUIoHR4fEjQlKxwf/aAAwDAQACEQMRAD8AvGlKUApSlAKUpQClKUApSuXvNt2LBYd55bkLYKo953Y2RF7yT5ak6CgNja21YMNGZJ5FjQaXY8SeCqOLMewXNV5tvpjgiv1WHd+xpXXDg94Fmf1UVUu+e+088zMzBptRmGqQqf2UIPDld+JI8LQeSQsSWJJPEk3JrppIjdl+4Tp5izWlwll7YpxIfR0QfOrH3W3uwW0ELYaUMV1dCMrrf6ynW3eLjvrxzW9sTa8+FmSeBykiG4I+YI5qeBHOuST2rSuLubvAmPwcOJQW6xfaX6rqcrr4BgbHmLGu1QClKUApSlAKUpQClKUApSlAKUpQClKUApSscs6L7zKviQPzoDJStSTaUKmxkS54AMCfQa18Ha8Pa3/Dk/8AzU0yLRvUrn/4zB9c/uOP5V9Da8H1/wCFv6Upi0bU8yopZjYDia10nlfVUCryLmxP4Rw8yK1pMVHLNEoZSAHe1/iXKFuPxMfLurJtjaPVABRdzw7AO01KXYhy7mdpnXVwMvMqTp3kHl51SnT9vAwxEeHU+zDH1lv9WYsqnxVFNvvmrIQSykZmLFrhQeHexHAKvzNhVH9PERTasgPBo4GXwCFPzBqZKiIS5iuia/KUrg7FKVtbPw2dtdEUZnPYo/meFAehf9ndm+gTqeC4g27s0MRI9T86tSon0YbBbB7PjSQZZZC00o5q0moU96qFU94NSygFY8ROkal3ZURRdmYhQAOZJ0ArDtTaEWHhkmlbLHGpdz2BRfTtPYOZrzdv50hzYmQkjgbxQnVIh8LOODzc7nReA53lKyGXZi+krZiGwleT7UcMrr5NlysPAmtrYu/mzcSwSPEKJDoEkDQsT2KJAMx+7evJWLx0spJkdmJ7T+Q4CsQmbhfTsOo9KOuwPb9Ko/oR6RpZJBgMW5fMD9GkbVrqCTEx5iwJUnXS1zcWvCoJFKUoBSlKAUpSgFKUoDj7fxjKY4lLBpMx9i2chMt1S+gYlh7R0ADHlWnDsN+PU4VSeOdXxDH7zsRc+tdDbkMnsSRi7xk8ACcrCzWB48FNuYBtratfA7whjlZbsOOQ3I+8jWdfMV2rrYrdXufsez4wQJcLEOx4wCPxCwZfmO+uguCjTUZx3B5D8r2+VItpQtwceB9k/OtlXB4EHzrl2dKuxrNLMfdjUD7b2Poob86/OvmX3o1YfYe5/dYD871uVjedRxYDzoSfkUqutxqD+Y4gg8CDyNR/ahzyseQ9keX971t47aKIWYMEDaMWIUEjQEX5208h2VpYSWJzZXVjxNiLgdp7qsgq3Kpu9jrbGjWzsPezuhPYI3ZFUdgsL+JJ51W/T3uc+JhTGQLmkw4KyKBq0J1uO0obm3Yx7Ksbd25hz/5jySD7ruzL8iK6dVvqWx6HhylX/wBLu7WxMKhncPFPJcpFAUHWtzJR1ZVUG12AHmTY05u/sifaE8eHhRAx1Zgtgqj3nc9gv5kgcTUEnLwOFMjhBxJA0BYnuCqCWPdVlbr7PlwTrNJsrFzRREOgy5SXH7WQZSTl0Kraw4ngLWzududhNnxhYVvIR7czC7seevwr9kaeJ1qSh6qebyLvB8yvtmdO2zXIEsc8P2iquo8cpzfw1YGwt4cJjFz4adJQOIU+0PvKfaXzFUxvF0aHGbZmyfosMVjmmcAaO41RBwLsVLd1yTyB72O6IoIlEmzp5sPioxeNzJcMRyawBF+FxprwNdc6OORmT/aE20YsNh4Af1sjSMO1YACAe7O6H8NednYkknUnU1MukLe3E40YeLFx5MVhTNFKdAGuUsSBwb2De2h0I42EMrs4FKUoDa2VjGhmimT3onWRfFGDD8q9rQyBlDDgQCPMXrxVs7DNIxAFzlNh2k+yo8yRXtPCx5URfqqo9BagMtKxzzBBc9w01JJ0AA5msBxhGrRuq9vstbxCkmpoizbpX4rAi41B1Br9qCRSlKAUpSgFa2M2fDKLSRq9uGZQSPA8QfCtmlAcTEbBI/VSH7kt5l8mJ6xfJrd1cuYdWbTL1PIMTmiPhJYZfBwvnUvr8ZQRYi4PEGu1No4eNMjogP8AT+1fGKJUKFALuwRAeGYgm57gAzHuFbr7vqusDtBzyrZoz/u2uB+HLWti9nYr9G+aN2iYsAimMsCrIbZ3K39q+tgbW0vXXMV8jRxt6N5MFsgRmUNPipb5RpmIHFrnSKO+lh5A2Jrl4PfiPHlY5IViZmAiZZC92YherJyqVzBj2ggEaaXrzpt2ZiGxf0lhJYooXMhWwQe0F0tdSbm3Jr9topsDa3wMezgbHQ3BBGoIIBBHAgVyuu5ZVx2PXigDQaCufvBtiLCYeXES+5Gt7Dix4Kq/aYkAd5rgdHO9n0yIxysPpMIGfgOsQ6JMB32swHBgeRF4l097WKrDAD7Kq+JfvYERwA92ZnPig7K5rejqylN8NuzYzFSTTNd2PDkgHuxp2KvDvNydTV5dD27YwuBWVh+mxIEjHmEP6tfQ5vFu6vPmy8N1s8Uf+ZIifvsB/OvXaIFAUaAAADuGgqjM9qNGCO9n7LKFBY6Aefp2nurGkkoZRIgQOCV9q5GW2jcr2N9Ow19JlMl3IWOFeuck2A4hSSdLDK7eKisOI2vDMUljfNGiSsxsQQc4SxBAIYGOQWIvcVWo/h5mXOX41FGw+JjQgMyqXOlyAWOg8+Q9K2A1a0uAC4WZ5ADI8bs5429klUXuXh3m5519oTYX486iSqiItSuihun3ZKx42OdQB9Ij9rveIhSf3SnpVYVcn+0Q4vgRz/TnyPU/0+VV/uRuk+0pJYYpFSZYzKgcHK4VlVlJHun2wRoeFaIO4ozZFUmRuv1VJNhqToBU0n6MNqo2VsJMe9MkgPgQ1S3dDokxrMGkQYVeckhWSW3Pq0UlVPex07DViODX6JdzjJiY84uIWSfEHkpU5oIfvFrOR2Kb8Rf0TXN3f2HBg4RDApCgkkk5mdj7zu3xMf6AWAArcxWJSNczmw9SSeAA4knsFG7exC2MGP8Afg/9T8o5DW7Wjho3dhJIMtr9WnMXFizfatpbgLnjX3tHF9WuguTwpV7EXW587P0MqDgr6dwZQ1vUmt2tPZmGKJ7WrsS7+J5eQsPKtyj6kroKUpUEilKUApSlAKUpQClKUByd6NgRY3DtDJpf2kcC5SQXyuvqQRzBIOhryjvVsKXBYh0dcjI1mA4AnUFe2Nhqp8jqDXsSoP0pbkjHwF41BxMSnIOHWJxMTHvOqk8G7iakFF7pbxyRSRyxMFljN1vwYH3o3+ww0PZoeIFW7jdl4facn0qZHEckUKCJiAf0bO/tFftSEaHXKDXnaaN4ZCNRYkaix0NiCOTA6EciK9F7v43NhYWS1jGMp8qo1GRxSNGmxqTdnw/R/s0tG6Q9U8bo6shI1RgwuDcEG2ulTASVEYZsQJbGQkWzcBYi+ulvD1rvmcgEjU2JA7dNBWRTs2Sx8pHulD6Q+AnjwqSPJK0KtkBvkVnZtR3hR+KotjcVLsvYUdnvipZVzG+Yozs0pB14gKR94mojs7fyU4iR9ovjGUghUw87YYIwPDKCL24a66a3r5wPSG5fJjIxjMLmuFlCPKig6FXt7TAcm0PDS9a+SVJGPxI230su3c+Sdtm4VJyTLNmnkuScsUkrSIvtEmxBVQCeF+ypBetTZ8yuiurBxIA4f6wYAq3mLVGeknfEYDDkR+1iJARGBrkB0MjdgHLtPde1TbnItSUIlS9M+2xiNosiG6YdRCLcM4JaQ+py/grodASkbUQ9sU/oAn86rV2JJJJJOpJ1JJ4k1dHQDss/TJH5Q4cK3c+IcMB+7Ga1JUjHJ27L5pStbaGMEUbOQTbgBxZibKo7ySB51JBlxEyorOxsqgknsA1Nc/Z8DSMJ5RY/skP7NTzP2zzPLhWnLgnd4VmYszEyugJCKsdiEA+L2mTVrk2PDhXZnwiv74zD6p1XxI4Hzrroc9TIkingQfA3rBtDC9YpHPu4+XfR9nQn9motwIGUjwI1HlWOGRo3EbnMrfq3PG4F8jdpsCQedjfUawvQl+p+7MxZdSG0kT2XHfyYdx4+o5Vu1oY/BtcSxWEi8joHXmjfyPI+dZ8Fi1lXMLgg2ZToVYcVYcjR+YXkzYpSlQSKUpQClKUApSlAKUpQClKUBS/ThuEGD4+Be/EqB2adeB4WD9wB5G8f6JN5BY4KU2YG8RPfxX8vl2mvQ7qCCCLg6EHUEHka8z9LW5LbNxAnguMPI14iP2b2uYj3aErfiLj4deMkOeNFmLJySstqfDk2I0ZTdb9vAg9xFwa+dn45JVJQ+6crr8SN9Vv5Hn8qge5XSbFIoixhCSgWWUmyvYaBz8J+0dO3trlb1nF4faDS4MsBIqygrbKwcX1voRyrD4ck6Z6UZqatEv2/uTh8Q5kUZHbVrAEMftK2h8RY99RxeizM/tOoXsSPIfUu1vIVmw3SY8dlxmFZWPxxkC/fbh5CuonSbs885gezq/713zZYql0OHDHJ7rcnOARYYkjXRY0VB3BQAPyrPDiY5AbFXHAjQ+RBqP4HGtiEDrG0an3TJoSO0KOA8SK/YMEyOHVteDd47Ozjaqucs5ERXpH3Fwwy4uGPLZh1kUa36wn3Qqj4i1h33qY7nthNj4P/APtniixExM0ylsz5iAFjVVuzZVAGgOt+2o50mbdaDBsOsKyyWEYU5WGuri2otyPcapJdo2JNtTxPEnxPE1twSbiYNRFKWx6B2t0xR6rhMOz/AOpMeqXxCi7t5ha526m9OKxmPgXET5lzFhEiiOMMoJU21ZiDb3mNUj/ijchXW2DjsbDPHOqMojYNcgItvvPYfOtMfRGWXQ9WzsBiIr/EkqjxvG35KfSt+oFs/HnFqk8Ugd1sy6g5SPhIHwnUXGhBNqmOzNoLMmYaMDldD7yMOKt/XmLEUlGjmE7NytfHQ50IHEe0vcym6n1ArYpXBYfObS442uBXMlTMxlh0lXSSM6ZwPhfsb6rfmDW3iMcqGxWQ/dikceqqRWo2Jw8zAByko924McnhlcDMO4gipRyzfwmJWRQy+BB0II4qw5EVmrhfSXixCBwB1vsll91yB7DW+F/hI5gjU2sO7RqiU7FKUqCRSlKAUpSgFKUoBSlfLuACSQABck6AAcSe6gPqqr6S9+sHJDNg4o1xRYFXcm0UbDgQw1d1IBsvAjUjhWtvzvc+LV4cOSuGsQzC4accwDxWPj3t4ca2xFgAFsABoBoLd1INSuuxbnwZMKi5LqR+TAIqkDUnmeP9qnW5G1IcXDHhpyoxMAKR5mKCWIm4UNf31PC+h4d4hmLauLP71+B7a5ywUlRGHK8btF4zbqqTbq8Rm5AoHA87W881cqXBbOwkqSY6SLrQfYiX2iPtShL28NfOqr/x7F5cn0ibJwt1jWt61v7qbn43aLsMNHmC26x2YKq5r2uTxOh0FzVCwPuzXPW2tkW3iek3ZajSR3+7GR+dqj21Olm4IwuH1+vIbgd9uA867OwOgS1ji8V4pCv/AFyC38FWJsXo52XhrFMMjsODy3mbxGe4XyArpaeCKHqZs84jZu0dpymTLLOxNrojOo7s3uL5t2VMdidCWNexlEcI/wBSQyN+5Fp/zK9DqoAsBYDgBpX7V626FDbbtlabG6G8JFYyzSSHmIwuHU/ugyfx1Ltmbn7PgIaPDRBx8bL1j/vvdvnXdpU2QamL2bDJYugJXRW4MPBhqPI1pYjYCA54WaKXhnuXzD6sgY+0vmCORFdilLZDSZHjtLEw6TRm311DSR+qjOn4lPjW5hNtq4uozjtjZZB52Nx511a0sXsjDyHM8SlvrWs37wsfnU2u6OeV9mfP+LR/a9K1sdjYpFKtHnHY1vUcwe8V+ybDt+rnlXuYiZf+YC3oRWIbMxA+KBu/JIh9A5H5VK5SHznJWNnLRyMWsFKsTqEJa2vapU68eBqU7OkZoo2b3iiFuWpUE1owbEFy0jlywAZQAiWW9ltqxXU6Fje5vxrr0lKxCLQpSlcFgpSlAKUpQClKUAqsekfeIyyHBxH9GlvpJHxNoRD90aFvIdtTfevbH0TCSzcWUWQdsjkLGP3mHleqe3f2c080cVyWdiXc8Te7SOe/3jVOWT2iu56XD8UfxZp9I/7MkWzpnjaRY2Mae8wGgtUe2js7NcpoeY5eXZV5b0SR4XAuqAKAhRR4iw8ySPWqaZqrmnia5Wejpsq1sJLJHZPb68yFbRw0i3up9Kj+Iver+w/R/iXg60lVJXMI2vci19ew1XuKjFyCoBuQRYaW0Iqx5ZL2kZI8Pw5r8HJ09P4ILg8K0jBVUkk2AAuSeQHeeA7zXrvcTdpNn4OKBQM9s8zD4pWAzHwFgo7lFVF0bbME20IAQMseadtP8uwT+NkPlV+13CXMrMOr06wT5LvYUpSuzKKUpQClKUApSlAKUpQClKUApSlAKUpQClKUApSlAKUpQFe9MGIIjw0fJpWkPeI0IHzkB8q4XRxjYY8S7Ssq/omCliAL5lvqedga+OlfaTPjki+CGIH8cpuf4UT1NQ8kHjWWU6yWfRabS+JouS6ve/zJdv1vMMVIEjN4kNyeTMOAHcOPjatLcrBCfGwowuoJdh3IC1j3XAFR7NXb3K2smHxkcjmye0jHsDCwPraoU+bImy7Lp/A0koY/L4+ZeGNayEdvs+un5XPlXm3bsgbEzFfdMkhHgXarZ333zijiIikV5nBVApzBA2hcnwqmH970/KrM7W0TDwnFJKWR9HSRZfQlBefFP9WOFB+NpGP/AMFq3Kq3oOP/AI3tvB6ZX/vVpVZj9lGHiDvUS+uwpSldmMUpSgFKw4vEpEjSSMqIoLMzEKoA4kk6AVH1xOKx36ovhcJ/mlcs8w/0lYfoUP12GY8lXRqA6G094Ion6pQ809riCIB3seBe5CxKfrOVHfWt9H2hN78qYRD8MKiaXjoTJIOrGnIRt9410tlbKhwyZIUCLck8SWY8Wdjdnc82Ykmt2gOIN2YjrJLipG7Tip0H7sbqnotZV3ehGqviFI4WxWII/dZyp8wa61KA5yYbEx+7KJh2SqFbwDxgAAd6E99bEOLBOVlKP9Vra/dI0byN+0Ctmvl0BFiLjvoD6pSlAKUpQClKUApSlAKUrBjpzHG7hSxRWYKNSxUE2HebWoCgt8MWJNoYxxw67J/wUSI/NDXJaW1aBx7ElnFyzMzEHizMWbQgcyayQYpJB7LA93P0rDLdtn2WncI44wvdI2etoXrnulvdNu7iP7eVdDZ7Z0IPvKbN58D/AN9hqKLI5bdM+AoHCsEvvVsutqwTjUGh1k6FidCWJticVH9eKJx/u3dT/wDYtXBXmrd/bU2DxEU8CCV79UYy2QOspAy5vhOYLYnS9XDs3pLwLN1eJz4GfnHilMXDiQ59gjs1F+yteJ3E+X4lDlzt+e5NKVpxbWw7C6zRMO0SKR8jXL2lvrs6A2fExs/ARxnrpCTwASPM3yqw88kFcjbm8EWGKoQ0s8n6qCMZpH77cFQc3YhRzNcgbR2ljNMPEcDAeM+IUGcj/ShvZD3yH8NdjYW78GFDFAWlexlmkOeWQjgXc6kDkBYDkBQGjg9hSzus+PKsykNFhlJMMJGoY3t10o+uwsPhA4mSUpQClKUApSlAKUpQClKUApSlAKUpQClKUApSlARzbu42z8WS0sAEh4yRkxuT2sVtm/FeqD6RNyhgMWyRM+VlE0Tk3JU6OrWABKsOQGjLXp+oN0u7C+kYPrlF5MMTLpxMRFpl/d9q3bGKJKzrnlVX0PN0G2pAcrgNra50PrU+2Xu7iFwybQ/RnDOLPlcsy3bL7YyADK4sddLmq825hMrXHCri6Dd7o0hfDTE5WbrI+dibLKpHZfI3+8NVZIQim5bGzFrs6aV39eZH8Vh+YrmSrpV6YrcjZeIu6xhSdSYJGjFzzKocpPiK4+1eibCtFIIZJ1mKt1bNLcB7ezcW1F+NVLC3umeouL46qUWUxjJkVDnNgR535W76v7cnakO1NnxvPGkjgdVOkiK1pEADXBvbMCG8GFeVtoxyxykSZg6sQQ2pDIxVlPeCCKtDoj3rGGxAztaCfLHLfgjjSKTuGuQ9xU/DV+OHKjytbrPvDVKkviXE24OySb/QcP5RKPkNK62zdjYXDi0EEUI/041T1yitnD4lHF0ZWHapB/KstdJpq0YmqFKUqQKUpQClKUApSlAKUpQClKUApSlAKUpQClK0tq7SSBQTdmOiIOLH+QHMnhXM5xhFyk6SJSbdI3aVDp9p4mTi/Vj6sYHzZhc+Vq1JFY8Xkb70khHpmrwsv2i00XUU38kbY6Gb6uicySKouSAO82rmYzb+HVW9oSWBuqe3y4EjQeZqI/RgDfq0PffX5j+dfTzixDIygi3C4sfu3tWTJ9opvbHj+d/JFsdDFe0yn98didTI0VgBbPGP9NuAH3DdPIE8a5nR6kv0rIqkoNXbkvssPnfh3A8quedIZkyTxrMq8CUEq+NrEq3lWoxgiAWGDIBwATIPSrI8ZnPF4UoXKqb7e/3iOjSycye12YZ8TJFNmjYq1lJIPOwvftqyd29rfSIgx0cWDfyI8dfMGquIJJJ1J1NSTdjGmFZWHERSEDtZWTJ85D600Gd4ckY3s+vw6/It1WJThfcr/pr3eVsTLiIRoSoktr+nVNeHAMoUffTtaq02FigrZW1VtCDwIPEV6GxWCGUgqJFYZZENva55hf4r/wDelRZtztkBrnDuDe+UtMP+r+dW6bj8ZJ80W99qp7eT3Xx7mbJoX/azZ3H2jIVurHNG3V5/rCyst+02YAjmRfnUxwW+0gNpYlbtKHKfQ3B9RUfw8aRoFiRYUGi3HVqvO4vqzak8OPOs2Gw0Y+vJ4KQPU2B9awPiEsc5Tx2k3061/wARqWCMopT3fmTjCbz4V+L5D2OMvz93511YZ0cXVlYdoIP5VAIx2RW8So/Imv36OCbmNQe0HX1sDV0PtFJe3BP3NfuUy0EX7LLCpUIhxEye5NIO5j1g/jufQiunhN5spVcQAt9BIt8t/tA6r43I8K9PS8a02d8t8r9f1M2TR5IK+pJKV+A1+165lFKUoBSlKAUpSgFKUoBSlKAVDNpT9ZiJjf3CIlHYAoY+rMfQdlTOq63qjkgxTuvBwJADwZbBXHirC/hIK8jjeOeTS8sX3V/Xvo2aKvE38jcpXNw+2UPvAqfUfL+lbiYqM8HX1FfCzwZIdUeuZqV+Bx2j1r8Mi9o9RVfKwfMkKtqQL9vA+RGor6RbcyfHX/vzrG+LQfFfw1rUmxpOiiw7ef8Aar4Yss9u3qRsamPResOXz8edb2BgPU4luUUaX8TIJWHkiJ61pMAozEE8AAOLMTZVHaSdKnuwNk9Vh8kli8mZpuwtJxXwAsvgK+k4Zpnllv0iqv1aoyarLyRSI7evxxccSPCuWkrYWVsNNeye4/bGfcJ7uXcQRXUVgRcG47RrXzeo02TTzcZLoaoyUlaMceHQG4UX7TqfU61lpSqHJvqzoUpSoArnbZYZQvO9/IAj+dZ58ao4e0flXNcljc8a26XBLmU5bENkv3HxrNG0TG/V2K/ca4A8ireVqk1RLceE5pm5ARp+L2nI8g6etS2vvdBOU9PFy+le3yPE1KSyuhSlK2FApSlAKUpQClKUApSlAK0Ns7KTEJla6kHMjjijWtcdvGxB0IJFb9KiUVJNNbEptO0VXtfZj4dv0wCDlIL9S3g37M/ZbyJrX+jkakacjxB8DwNW26gggi4OhB1rgYnc7CMSY1aBjqTC5jHmo9g+leLm4S7vFL8n+v8AJvx67apogqx1kWOpO+5bj3cW/wCOKJ/mAtfK7nT88WvlhkH5saxPheq8l8f2L/vmI4CRUd1VgmrSH3Y0GZz+EcB3mwqTw7lp+1xE8g+qGWFf+Wob513NmbJgw4ywxrGDxsNT948WPiatxcGyN/1ZJL03K562K9lHF3d3eZWE2IAzj9XEDmWO+hYn4pCNL8BwHbUnpSvew4YYYKEFSPPnOU3cjjby7ATFINcsqX6t7XtfirDmh5jzGtV9JBLBJ1bgxSHgt9H7424OO7iOYq2qwY3BRzIUlRXQ8VYAj586zavQw1Cvo/rqXYNTLHt1RWa7QlGhsfEf0rINpSdi+h/rUjxm5Q/YTvGOSSDr0HcMxDjyauVLuxjl4JBIO1ZXjPoyMB614GXg+SL2gn7vpG+OrxvvRonGyHmB4CsbMzcSTW4Ni47/AMr/AO4jt+VZ4d3se37KGP78zP8AJE/nVceG517OKvh+p29Tj/yOasdZsNCzydVEA8vMfCgPxSn4R3cTyrv4Tc5j+vxBI+pCvUjwLXLnyIqSYDARQoEiRUUclFte09p7zW/T8HnJ3mdLyXX49jNk1qSqB8bI2esESxgk2uWY8WZjdmPiT5aDlW5SlfQxioql0PObt2xSlKkgUpSgFKUoBSlKAUpSgFKUoBSlKA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xETEhUUEhQVFRQXFxoXFxYVGBoWFhgXFBcaFhkYGBQYHSggGRslHBcYITEhMS0rLi4uGR8zODMtNygtLisBCgoKDg0OGxAQGywlICU0LDcsLC8vLC0sNCwuLC0vLC8tLC0sMS8vLC0sLDcsNSwvLCw1LCwsLTQsNywsLCwsLP/AABEIAMIBAwMBIgACEQEDEQH/xAAcAAEAAgMBAQEAAAAAAAAAAAAABgcBBAUDAgj/xABLEAABAwIDBQUEBgYGCAcAAAABAAIDBBEFEiEGBzFBURMiYXGBIzJCkRRScoKhsQgzYpLB0UNzorLC4RUWNDVTs+LwJjZjdJPD0v/EABoBAQACAwEAAAAAAAAAAAAAAAAEBQEDBgL/xAAzEQACAQMDAQQHCAMAAAAAAAAAAQIDBBESITEFE0FRYSJxgZGhscEGFCMyM0LR4VLw8f/aAAwDAQACEQMRAD8AvFERAEREAREQBERAEREAREQBERAEREAREQBERAEREAREQBERARneRjLqTDamZjssgZlY7S4e8hjSL8wTf0Uc3GbUvrKJ8c0jpJ4HkOc9xc9zJLuY4k6nXM37oXB35VslVU0eFQHvSOEj/AuJZHfXgBncR0ylcLZSE4JtB9Fc530eb2bXP4uZLrC420zCQBhOnxaBAfoRECIAiIgCIiAIiIAiIgCIiAIiIAiIgCIiAIiIAiIgCIiAIiIAiIgCIiALzqJmsa57jZrQXOJ4ANFyfkF6Kut+WP8A0bDnRMPtak9i0DjkOsht0Le799AR7dJA7EMSrMWlByhxjhvyzAfi2PKPvlbO/PDYqmm+lU0jHT0Tx2gjcHOax5ANw3UFrsp8BmWtidccKwynw+E5aiSPPO4aOZ2mrtb3DiTlHQN8lCNn8SEE4LtYngxTNPB0MvdeCB0BuPEBaZVUpYLa36TOrbutnHgvE/QOxOOitooKgHV7BnHSRvdeP3gfwXcVP7k6p1LU1uFSuuY3mWIn4mmzSQOhb2bvUq4FuKkIiIAiIgCIiAIiIAiIgCIiAIiIAiIgCIiAIiIAiIgCIiAIiIAiIgCoHbPGo6vHLv71Lh4uQOD5IzfKPF02Rnk0nkrh24x8UNDPUaZmMOQHnI7usH7xHoCvzZsxTukDWkkumkDnuN8x1IBJPGwLnX/aWupPRHJMsLX7xWUXwt36kTDF6R81PLVzazyuEhP1WEhoaB0y29AOih8is3aRoFLKBwDQB6EKs5VXUpOWWzsbSeuk/J7eo7v+lzBLh+KC/sXCkqrfE1o7jjbiXQuLdecK/SEbwQCDcEXBHMHmvzFg0PbNmpOP0iOzL8p4rvhPqczPvq4dyu0H0rDI2uN5Kf2L+tm/qz+5YX6gqxpSzE5HqVv2Nw0uHuifIiLYQAiIgCwSvmWRrWlziGtAJJJsABqSTyCpbajautxqZ1BhALacXE9Qbta4G4sX27sZ10953S10BINsN8tDSOdHADVSjQ5CBE0jkZdc33QR4qMU21e1VfrS0zYI3HR/ZhgynnnnPeA6gKabHbr8Pw9ofI0TzjUzSgENI/4cZuGDx1PipBV7Qcom/ed/BqjXN5Rt1mo8eXebKdKU36KK3Zu82imuanFnR34tjllOo4dxuRo06L0dupnuO3xqcjlq69/vSlS2oq5H+84nw4D5DReFlSVPtBv6EPe/p/ZLjY/5MikO7Ksi1hxyRrvN4B87SrpR/wCtVILh1LiDAeAIa+3nZn8SuyvpjiOBI8jb8l5h9oJZ9KHuZl2K7mc7Dt78DZBFiNNPQy8LvaXR3BtxsHW8cpHirDw/EIZ2CSGRkrDwcxwc0+oUSqZ2zMMVTGyoiPFsgB9Q7kfFQTEdlaihc6rwGWQBvemonkuJaOJDSfatty1drob6K3tepULjaLw/B8kapbzhu+C8UUN3c7fwYpEbDs6hgHaRXvpwzsPNpPy4HkTMlPNAREQBERAEREAREQBERAERaWM14p6eactLhFG+QtbqSGNLrD5IClN/m0BmqYcPjd3WWkmt9dw7rT9lne++Oi5WxFMDUXtoxhI8L2YPwJUTp5ZZ5paub35nOcOnecb28ARlHkp5sDF+td9lv5n+SgXc+46jptDsbOVV8y+R29pf9ll+z/iCrOTgrM2m/wBll+z/AIgq0fwUajwWfT/0pes+IpXNcHNNnNIc0jiC03B+anu73FBS405jdKfEo+1YOTZTd5b4ZXiaO32fNV+typlcaVsrP11DM2dh/wDSke0O055ZREfvuU6jLEsFd1qhroqouY/Jn6nRaGA4m2ppoZ2e7LG148MwuR6G49FvqUcqEREBSG8LaCoxWvGEULrRB1p5G3IJZq/MR/Rs6c3adFaezuB02G0ohhAaxgu53xSPsAXuPNxsPwA0AUF3BbNCGkdWP1lqSbEjVsTHEDU/WcC4nn3eiluO12d2RvutOvi7/JQr67jbUtb57l5m2jSdSWDXr698xt8N+60fx6lb1HgZ4yG37I4+pXns9TAuLz8Og8zz+X5qQhUllafePx6+7fH+/Ql1qvZ+hDY1G4XCPgHrcrxqcGicO6Mh6jh6hdJYVpK1oyWHBe4jKrNPOWQ6rpnRuyu+fIjqvFdnaS12dbH+C4y5S7oqlWlCPCLSlNzgmwvN+YEPYS17eBHHyXoijptPKNhDdqsPlZIMVw8Njq4LuqI2izZ4tMz8vC9r5hzHeGo1tjZLH466kiqY9GyN1aeLXNJa5p62cCL8+Khj3GN4c3zHToQR0/mppsxHAymjbTxtiiF7Rt4NJcXOA+8SfVdf0m/dePZz/Mviitu7fs3qjwzrIiK4IQRRrafbvD6C4qJ2iQC/ZM78p6dwcL9TYKuKjehimIOMeFUvZs4dvLZxb43Ps2EX4d4oC5qqqjiaXyPaxg1LnkNaAOpOgUDxre/h0Tuzp+0rJSbBkDSQTa/vnQj7OZRal3cuncJcWrZqp979lGSIweYzu5fZa1T7BKako2ZKWljiHUe8eXefbM4+ZXrSwQ6bFdqMQt9Hp24fEfilIEmvXOM49GBc92zG1NA7taeq+mA6vY6Qv159ye3zabq0v9MP+q38f5rDcYk5hp+Y/is6GCB4RvnYx/ZYpSy0kn1g1xb5ljgHt9MysrCMZpqpmenmjlb1Y4G3gRxafArlYhJT1DclTTxys6PAeB5Bw0UHrt2NFn7XD6megm5WJdHfpxzAHh71vBY0sFuLDlVH+smP4bb6bTNr6cf09P8ArA2/FwaOmurR9pTDZHb2gxEAQS2ltcwyd2UW4929nAdQSF5BVe9OjdHXvu0NY5jDEGizcgFiABpfMHX8/Fe+wY9jJ/Wf4QrN272TbXxNAdkljJMbyLjXi13PKbDyIHkanq6LEcMDmviAY51+0tnZe1tHA2F+hF1X3FKW+DrbO6hc2saKaU1hY448DqbZVYZTlvN5DQPAG5PyH4hV+Vs19fLM7NI4uI0HAADwA0WstUI6UXFtQ7KnpfJ4Law+YNfZ3uPa6N+pHclaWOOnG18w8WhaxWFuzg11IKcXF8Mtr9H/ABgmnnoZD36aQlvTI8m4HWzw794K2V+X9g8cNHi8Mr3ezmtFISPhfZoOnRwYbr9QBTk8rJwdak6VRwfcERFk1HCo4BRUEcYt7GFjB4uDQ2/q7VRqlddo/wC+a7+2j7RMHV/5NP8AEhQHG9pYqGIPla5wc8NAZa+oJJ1I5Bcr1lzrXKoxWcLjzZa2kVGi5snGBVYY4tcbB3A8rhSMKCwyBzQ4cHAEctCLjRbkNfK0Wa826GxH4rRZdS7CPZ1E8LwMVrbW9UWS5a9ZWMjF3HyHM+QUedi8x+K3kB/Jab3Em5JJ6lSa3WY4xSi8+ZrhZvPpM9a2pMjy4+QHQLwRFQzm5ycpcsnJJLCCIi8mTSxSRrQC5waL2u4gDXxK7exdX3nR30cMzfMaH8LfJRrabDIqmLsphdpN9DYgt4EHrqorhGH4lhsjDROFVEHaQS914vpZjr21v/0lWnTNEasZ68Szw+Gn5+PrNVxqdNrGV4/0X5ISASBc20HC56XVVY/JtDWksHZ4ZTkkWz56hzeuaO5F+nc8yuzs5vVop39jUh1FUg2MVR3RmsNBIQBz5hpPRdyvp3A5752u1DhroeHBdtFJvcpSu8D3YUMJzzZqmS9yZfcueJ7McfUlTaKNrQGtAa0aANAAA6ADQL6WVuSSMhERZAREQBYWUQHpBUPZ7pI8OXyWhi2xWH4jd74uxqRr28B7OTNyfcaOIsOIJW0tyStgoonVFXI2JnDvHXrYNGrnHoNVrmlgwZ2Uw+upw+KqqG1MbcvYylpbMR3szZRwNu7Z17m5uuxL2UueJ2R+mWRhs7Rw4Pb0I6qG7HbzIcRqXQ09NPkaCTM4NyADhmsdC7kOK4GxdQWbS4pEf6Rgf193syNeWkh0/ktQI9vK2VbRTtdELQS3LRxyObbM3y1BHr0UOV2b6IwaFjjxEzberXgqk1BqxUZbHd9IuJV7ZOe7Wx4uWF9P4r5Xkkvk0cYpi5lwCS3XQX7vM+S/T+77HPpuH085N3uYGyf1jO4/TxIJ9V+e8GY108TX+494jf8AZk7jvwcVYO4OtfBJW4bMfaQyF4F/qnspMt+Vww/eUqi9sHKdbpqNdSXevkXKiItxTEX21bdkTuVyPmAf4Kmd6ouylB4GU3HXQf5q0sMxD6bg9NONXNY3Pb68YMT/AMblVtvTpC6ka8f0UgcfJ12/mWrnK8dHVIt9/wDGPmWdN6rRpd3/AEntdiUEIBlkZG1xytLyGgnoL+C2wq020lFZhLZm8Wlkumtibxvb5AuP7qm+y1cJqOnkvfNE2/2mjK7+0Cqeta6KKqd+WmvBokKfp6fJNHUREUI2BERAEKLyqJco8eSGUsnOxiU5ZCPhY63mGkqLbmauWVg7R7n5ahobmNyB3XEXPJSDEj7GX+rf/dK436PtKXsceTZnOPpGwD8SFc9PpdpQksb6ofM0XEtE16mWbtdhuFVNoq4Ql9u6XHLI0HpILFvzsbKEnYrFcO7+C1fb097/AEWchzSNTZpPdN7m5BYfErU2gnz1Mzr3vI4Dyaco/ALGFYtNTuzROt1adWO82/8AZ8V3H3fbKZT4Ohhe8eldJ2GIwyYdUDQ5wTETwvqLtB68PFS/KC0Pjc2SJ2rZIyHMcOocNFz5sUwzEYhFXRMDukg0B6smFi35j1UdqN3FdQuM2CVZyHvGlmIcxwvewce64W01ANviWrMo8mCXrKhNFvFbHJ2GLU0lBNYd8Nc6F3U5feaL8wXDxU7oYmzsElPLFMw8HRuBH+RXpTRk8lhdCPCZDxsPW/5KObU7Z4Xh12yyGecf0MVi4H9rWzPU38CjmgdaOMuNmgk+C88UqKelbnrJ44G8g5wzut9Vg1cfK6r+k2o2gxfu0ELKKmOna+HA+2cO991twpDge56kY7tq+aStm4uMriI9NdRcudbhq63gvDm+4waLt5LpnGLBaGWqk4dvI3LG0kXueg+0WLzoN1NXWyioxuqdI7iII3d1oOuTNazB1DR681J8Y27w+hZ2VM1sjm6COCzYm+BeBlHoCVAMW3j4jMe68QN5NiAvbxe65J8RZe4UJz3BdeEYVBTRNhp42xRt4NaLDzJ4knmTqVVNQTBtey1rVEOuhv8AqHD55ohr0K5eyW29VDUM7aZ8kL3BsgkJfYE2zNJ1aRe/iB5W6e9M9hjuE1At3nMYb3OgmDXaD9mU2XmpScHhg7O++a1PTs070pd49xhGn7w+YVPqx991Xeogi17kRf4e0fl/+v8AFVuq2s8zZ3XRYabOPnl/E8n8V8r6fxXyvKJT5BVg7Sy/QNoKOuGkNY1mcjQHO0RPJB5C8b/NV9a+iujffgHa4VmaO/Slsgy/UA7N48gDm+4pFDvOc69j0Pb9CyroopsJtTFU4fTTSPaHujAffQ54yY3H1LSfVFIOeINuMqXROrcKqdJInueGm+o/VyWvyvkI65rrp45hTfa08ou0gtPi1w0I8bWPmtXenSyYfXU2MwNu0ERVLRpmaRlBPm0lt+RaxTXFYI6yCOppyH3YHNI+JjtbeY6eYVV1a1lVpqpD80d0TLOsoS0y4ZTGxkfZmpw2o1tmLL/FG8Wdl+YdbxPRbO7zFzSyyYbUaFr3GFx4OB1I9feHmVu7Y7PvmDZ6c5KqLVjuGYD4Cfna+nEc1Gp52YkBHJamxGI2be7Q8jXKDxBvrbiDqL6qti4XMJSfEsavGMl+7Hg+8kyi6bS71x5rw9Zb7XA8FlVVRbbVdGRFXwvuDbtW8SOtvdf5ghWBQ4qJY2yMIcxwuCQRp5Hgqi4s6lDeXD4a3TJFOcZ7R58O86qLR+lu6BfD6hx5/JRTboZuTVAb4notB7yTcr5RDZGKRqYwfYTf1T/7hX3+jnEBh877a/SHD0bFGdPUn5L0xGic+lqnj3WQSuJ8Qw2A8V97mZcuAyO+qag/Jt+K6voNJqk5NcvYquoTTmkiOyPzEuPMk/M3XysBZXYkELfwvGJ6c+ykLRxLeLD5tOnrxWgiw0nyCe0uPUdez6PXwxm/DOLxk/suOsbvG/qoVtru8bhbH1uHVz6Qs73ZPeRntqGMcNXk8Mjg4G+pstdfGE7Ix4hXtNfUyvjDbRRDQWaBaPtCe6LA8ACeoUWrRxvE8tEcrt7WLy0ZiLg0E5HVLGFkh0vkzjutcRc3ABU93Y7tcOEYqKiWCulIDrBwfDHcX1b8btdS4enNTDa2vwvDaSOKogb9FkeIhG2NrmC4Lszmk8Ba5IuVANvdjKHDsk9GZo5J8zOzEns+yLDn0IzEG7Ra9tVohHVJIwSnaDejBF7OjYJiNM57sIt9W2rvSw8VXeO7V1lXcTSnIf6Nncj8i0e963XEWVZQowhwjJhZRFtB8u4Keb6pvZYTVk2s8OJIu4ZmxyXvztl4KCFS3fNIXYPhTjxLWE+sDVDu1smYPbfG69eONuwZbyzP4et1Blc29TZSSpjjqIG5pImZXtHvOj4jL1LTmNv2jz0NMSG2h49FSVYtSZ3XSa8J2sUnutmeRWECk2A7uqyutcPghPGV4tcfssOr/wAB4pFZeD3cV40YOcvng5my1TSNqo31UzI4oiJH3uXOyEENaxgLiS63pdTbbDe8ypikpcNp5J3ytLC58ZIyOGV2WJt3OOttbWvzUswrdFg8IBdAZnAaume51/HKCG/gmM7e4NhbTHGY8w07Gla0kEcnFtmt9TfwUuEFFHHXl5K6nqaxjhH5mkkniJjcZI3MJBYS5haQdQWm1jfkinGPY8a6d9UMJLhLYh1pH3ytDL5mtAPuovZDP0rimHxVET4Zmh8b2lrmnUEH+I4g8iAqYw2uqNm6s09RnlwyZ945bXMZPPT4h8TedszehvFaONYRBVQuhqI2yRvFi0/gQeLXDkRqEBx8QwmKqYJ6Z7HZxmDmm7JAeYI0B8fmq32s2NiqHe0a6KdvCRos7ThmHxDofkV4y4LjGz8jn0RNZQk3dGQSWgn4mN1a62mduh4kclK8F3pYRWtDKkink5sn0aDzyzDT55fJVVx03M+1oS0z+DJdK6xHRUWUV2H4xSd1zBWwjgRrJp/av5h3muhh+3MD5GxSxzQSOIaA9uhc42AuNeJHJWidm4ZRmp5gWnhqHt9HNP8ANaU+y1QD8Dumv/6Giqq9rWf6lDL8YvHw3XwRNp1oftqex/z/AGcVF1xs1U/Vb+8F6v2eEYzVE8UTepP8XEBV0Om3UnhQft2+ZJldUV+5HDWxUxxwQOqat3ZQN5/G88mRtPFx5fyuVzsY29wykIZRNOIVRNmtZ3mA/aAIJ8GgnxHFfGG7E4jiszKnGyGQN1jo2HLx+sATkB46kuPDRXNn0PS9Vd+xfVkGvf5WKfvO1SY+K3BKyVtK+mi7CYR5iD2gEZu8W143Fzx6lcjdSf8Aw7N5z/kp5tjC1mGVbWNDWtpZA1rRYACMgAAcAoPufZmwCVvEk1At45bj+C6KCUcJcFbnLyyPoiK0PQREQBelPOY3te3ixwcPNpuPyXmsP4FASrebSisxDB6U6xvkkmkaQLFsYY4XvrwDxb9r5cbfPUE1kbNbMhBA5Xe91yPRo+S6mJzk7SYaz4W0RcPN4mB1+4Fxd8P+8B/UR/3nqHbL8Q8EHWURWJkIiIDzmLrHLbNbS/C69NvarFjR0cVdAyOnY1vYPYAcwEYADnte4Xy2NjY8VmKEvcGN95xDR5uNh+JVi/pCwBmGUrBwbOxotpo2GQcPRQrvuMHEwjenjrI2uloDPG4AtkEMseYHUEPaC0i3AgLcqd6VRKLSYE6S/J4c8HW/Awa62Vm7vP8AddD/AO2i/wCWFIVDMptcFOYZtHixJNJs/HDfUZmiI34XJc1l/wCS6kjtrKgABtFR3tc3D3jjf/iBWeiBycnllWQ7sa6pucTxSeUHQxQEsjItYg37uvD3QpHgm7LCaYhzKVr3ixzTEym44EB5LQfIBTBEMGGttoOCLKIAiIgCiG1O7bDa53aSw5JTxkiPZud9q2jj4kEqXogKem3FtYc1JXzwn9oAm44d5hbzXzHu2x6Nw7LGHlrfdzyTW4c4yXN/NXGiApl+7HHXn2uMSZSbm0s5+TLgcfJe+Hbi4S8PrKuaoOmjRkvbkXOLjbysrfRAcTZ7ZOhohalp2Rm1i8DNIR0MjruI8LrtoiA4u2zScPrAASTTy2A1J9m7koD+jm0HDZwdQap9/LsYVZeNxF9PM0Wu6J7RfhcsICqv9G2QfRKpvMTNPh3owP8ACUBqYxQGCZ8TvhOni06tPystNWZt1s+Z2CWMXlYNRzezjYeI4jzPgqzVhSnqie0EXjV1LI2F7zZo4mxNrm3LzXnSYhDJ+rkY7wBF/lxXvK4BtLDuBXDxiauieXwhs0Rt3Ld9thra2pB48+PBakO2LPdnikhd4i4/IH8CvLqJPD2GScbU1PZ7S4W7rTRN42/WOnZx+9wWN80Fq2N31oR82Pd/MLhbSYtDXY/hrqaRsjGtp2ZgTa7JXvcCCLg68PLqpzvtpvZU0ltQ9zL+D25v8Ci0HiojwVMsrCyrIyERAL6DUnQAakk8ABzKAk+7XDDPiEWndivK7p3Pd1+0W/IqY/pBwk4UCBo2eMnwBDm/m4Lt7tdlzRwF8otPLYuHNjR7rPMXJPibcgoV+kFtPTupm0cUzHTdsHSsacxa1jXaOI0BzFvdOvgqyvPXPYwWLu6je3DKJsmjhTx6dBl7vrlspEo5sBjjauhhka17CGNY4PY5nea0A5S4Wc08Q4XHqCpGtICIiAIiIAiIgCIiAIiIAiIgCIiAIiID4nZmaR1BHzFl+d93WP8A+gaqpgxCKZjZS0BwboOyLhnAPvNIeNRfkv0WvKopmSNLZGte08WuAcD6FAcvAdqaKsF6WojlNr5Q60gH7UZs5vqFxNrNju0JlpwA86vj4Bx6tPAO68j+ertJumw6oIfC00kw1bJT2aL8iY+HHpY+K4AbtLhX1cTpm8tTOGj+3f8A+ReoycXlA41RAWkse0gjQtcLHyIK4VfsrSyahvZu+tH3f7PD8FYVHt9g+JezqgaWcaWm7haejZuB8nW8ljE9jJ2d+AieM6gttmt9m9j5j5KVGrCe0j1nJV5w/EYP1MwmZ9WTj5d4/kQvul2tY2RjK6ncwZhm7uYFoIzdx/HS/VTB2HTg2MUgJ4Asdf5WU12S2PFnPq4mOzNytikAcADxLmnS56eaT9BbMMqKpwTDMQxmCLDXujp5oy95YHNMcrRI5wY14091hsNNTbw2duMKxnD2tinlfV0XaAxvJzkODXWGt3sIbm0uW/wzvB2PijxympaI/RhOyNwczN7N7nyNLm96/wAAOhC6O39Jj8EbY6oitpWvD2zMYA8GxYA8N1b73MEa8VGg8SR5IqikuCbCV9TYti7Nh+ObuC3g2xcflZTRmw2GUEXb4jMHhvHP3I79Gxglzz4XN+isJ14R7zJWeFYVPUvyQROkdzyjRv2nHRvqQp5Q0WH4KBUYjM19Va8cLO+W+LWcS79s2A5eOsNsq/ESaXAaYU9O05XVL2hgbz0ABDL9LOdqNApNsnuqpKZ/b1JNZVE5nSTd5ode92sN9b/EbnyUSpcSlstkYI46vx3G7inacOojp2j7iSQHmHWDiLW92w4jMVJdlN0uG0eV72fSZhr2k2rQerYvdGuoJuR1U+CKODACyiIAiIgCIiAIiIAiIgCIiAIiIAiIgCIiAIiIAiIgODtJsdQVwtVQMe7k8dyQeUjbG3hw8FXlTsBiuGOMmDVTpIr3NLMQbi9yAD3Hefdd4q4UQFdbLb1oJX/R6+M0NULAtmu2Nx8HOsWHwd1FiVYgK420+y1JXx9nVRB/1XDR7D1a8ajy4eCieyeCYphtVHTB/wBLw1wcGveQJKfKCWg63IuA2wuNeDeBAj233/mjDf6uL/nTq5nOA1PBUztfRvdtVQ2HGON9/wBmMyl390/gu1t9gWNYjUGljcymw+wzSh2Z0nM5mCzj0yaDTUlAeG2e+CGN30fDW/S6hxyhzQXRgkaZcusp8Bp48lzcA3Y1dfKKvHJXuJ1bTh1iAeTi3SNv7LdfEFT3YvYOiw1vsGZpSO9M+xkd1APwt8B63UpQGth9DFBG2OFjY42izWMADR6BbKIgCIiAIiIAiIgCIiAIiIAiIgCIiAIiIAiIgCIiAIiIAiIgCIiALCIgIlWsBxymJAuKGcg24e2hGnoT8ypaiIDKIiAIiIAiIgCIiAIiIAiIgCIiA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data:image/jpeg;base64,/9j/4AAQSkZJRgABAQAAAQABAAD/2wCEAAkGBxETEhUUEhQVFRQXFxoXFxYVGBoWFhgXFBcaFhkYGBQYHSggGRslHBcYITEhMS0rLi4uGR8zODMtNygtLisBCgoKDg0OGxAQGywlICU0LDcsLC8vLC0sNCwuLC0vLC8tLC0sMS8vLC0sLDcsNSwvLCw1LCwsLTQsNywsLCwsLP/AABEIAMIBAwMBIgACEQEDEQH/xAAcAAEAAgMBAQEAAAAAAAAAAAAABgcBBAUDAgj/xABLEAABAwIDBQUEBgYGCAcAAAABAAIDBBEFEiEGBzFBURMiYXGBIzJCkRRScoKhsQgzYpLB0UNzorLC4RUWNDVTs+LwJjZjdJPD0v/EABoBAQACAwEAAAAAAAAAAAAAAAAEBQEDBgL/xAAzEQACAQMDAQQHCAMAAAAAAAAAAQIDBBESITEFE0FRYSJxgZGhscEGFCMyM0LR4VLw8f/aAAwDAQACEQMRAD8AvFERAEREAREQBERAEREAREQBERAEREAREQBERAEREAREQBERARneRjLqTDamZjssgZlY7S4e8hjSL8wTf0Uc3GbUvrKJ8c0jpJ4HkOc9xc9zJLuY4k6nXM37oXB35VslVU0eFQHvSOEj/AuJZHfXgBncR0ylcLZSE4JtB9Fc530eb2bXP4uZLrC420zCQBhOnxaBAfoRECIAiIgCIiAIiIAiIgCIiAIiIAiIgCIiAIiIAiIgCIiAIiIAiIgCIiALzqJmsa57jZrQXOJ4ANFyfkF6Kut+WP8A0bDnRMPtak9i0DjkOsht0Le799AR7dJA7EMSrMWlByhxjhvyzAfi2PKPvlbO/PDYqmm+lU0jHT0Tx2gjcHOax5ANw3UFrsp8BmWtidccKwynw+E5aiSPPO4aOZ2mrtb3DiTlHQN8lCNn8SEE4LtYngxTNPB0MvdeCB0BuPEBaZVUpYLa36TOrbutnHgvE/QOxOOitooKgHV7BnHSRvdeP3gfwXcVP7k6p1LU1uFSuuY3mWIn4mmzSQOhb2bvUq4FuKkIiIAiIgCIiAIiIAiIgCIiAIiIAiIgCIiAIiIAiIgCIiAIiIAiIgCoHbPGo6vHLv71Lh4uQOD5IzfKPF02Rnk0nkrh24x8UNDPUaZmMOQHnI7usH7xHoCvzZsxTukDWkkumkDnuN8x1IBJPGwLnX/aWupPRHJMsLX7xWUXwt36kTDF6R81PLVzazyuEhP1WEhoaB0y29AOih8is3aRoFLKBwDQB6EKs5VXUpOWWzsbSeuk/J7eo7v+lzBLh+KC/sXCkqrfE1o7jjbiXQuLdecK/SEbwQCDcEXBHMHmvzFg0PbNmpOP0iOzL8p4rvhPqczPvq4dyu0H0rDI2uN5Kf2L+tm/qz+5YX6gqxpSzE5HqVv2Nw0uHuifIiLYQAiIgCwSvmWRrWlziGtAJJJsABqSTyCpbajautxqZ1BhALacXE9Qbta4G4sX27sZ10953S10BINsN8tDSOdHADVSjQ5CBE0jkZdc33QR4qMU21e1VfrS0zYI3HR/ZhgynnnnPeA6gKabHbr8Pw9ofI0TzjUzSgENI/4cZuGDx1PipBV7Qcom/ed/BqjXN5Rt1mo8eXebKdKU36KK3Zu82imuanFnR34tjllOo4dxuRo06L0dupnuO3xqcjlq69/vSlS2oq5H+84nw4D5DReFlSVPtBv6EPe/p/ZLjY/5MikO7Ksi1hxyRrvN4B87SrpR/wCtVILh1LiDAeAIa+3nZn8SuyvpjiOBI8jb8l5h9oJZ9KHuZl2K7mc7Dt78DZBFiNNPQy8LvaXR3BtxsHW8cpHirDw/EIZ2CSGRkrDwcxwc0+oUSqZ2zMMVTGyoiPFsgB9Q7kfFQTEdlaihc6rwGWQBvemonkuJaOJDSfatty1drob6K3tepULjaLw/B8kapbzhu+C8UUN3c7fwYpEbDs6hgHaRXvpwzsPNpPy4HkTMlPNAREQBERAEREAREQBERAERaWM14p6eactLhFG+QtbqSGNLrD5IClN/m0BmqYcPjd3WWkmt9dw7rT9lne++Oi5WxFMDUXtoxhI8L2YPwJUTp5ZZ5paub35nOcOnecb28ARlHkp5sDF+td9lv5n+SgXc+46jptDsbOVV8y+R29pf9ll+z/iCrOTgrM2m/wBll+z/AIgq0fwUajwWfT/0pes+IpXNcHNNnNIc0jiC03B+anu73FBS405jdKfEo+1YOTZTd5b4ZXiaO32fNV+typlcaVsrP11DM2dh/wDSke0O055ZREfvuU6jLEsFd1qhroqouY/Jn6nRaGA4m2ppoZ2e7LG148MwuR6G49FvqUcqEREBSG8LaCoxWvGEULrRB1p5G3IJZq/MR/Rs6c3adFaezuB02G0ohhAaxgu53xSPsAXuPNxsPwA0AUF3BbNCGkdWP1lqSbEjVsTHEDU/WcC4nn3eiluO12d2RvutOvi7/JQr67jbUtb57l5m2jSdSWDXr698xt8N+60fx6lb1HgZ4yG37I4+pXns9TAuLz8Og8zz+X5qQhUllafePx6+7fH+/Ql1qvZ+hDY1G4XCPgHrcrxqcGicO6Mh6jh6hdJYVpK1oyWHBe4jKrNPOWQ6rpnRuyu+fIjqvFdnaS12dbH+C4y5S7oqlWlCPCLSlNzgmwvN+YEPYS17eBHHyXoijptPKNhDdqsPlZIMVw8Njq4LuqI2izZ4tMz8vC9r5hzHeGo1tjZLH466kiqY9GyN1aeLXNJa5p62cCL8+Khj3GN4c3zHToQR0/mppsxHAymjbTxtiiF7Rt4NJcXOA+8SfVdf0m/dePZz/Mviitu7fs3qjwzrIiK4IQRRrafbvD6C4qJ2iQC/ZM78p6dwcL9TYKuKjehimIOMeFUvZs4dvLZxb43Ps2EX4d4oC5qqqjiaXyPaxg1LnkNaAOpOgUDxre/h0Tuzp+0rJSbBkDSQTa/vnQj7OZRal3cuncJcWrZqp979lGSIweYzu5fZa1T7BKako2ZKWljiHUe8eXefbM4+ZXrSwQ6bFdqMQt9Hp24fEfilIEmvXOM49GBc92zG1NA7taeq+mA6vY6Qv159ye3zabq0v9MP+q38f5rDcYk5hp+Y/is6GCB4RvnYx/ZYpSy0kn1g1xb5ljgHt9MysrCMZpqpmenmjlb1Y4G3gRxafArlYhJT1DclTTxys6PAeB5Bw0UHrt2NFn7XD6megm5WJdHfpxzAHh71vBY0sFuLDlVH+smP4bb6bTNr6cf09P8ArA2/FwaOmurR9pTDZHb2gxEAQS2ltcwyd2UW4929nAdQSF5BVe9OjdHXvu0NY5jDEGizcgFiABpfMHX8/Fe+wY9jJ/Wf4QrN272TbXxNAdkljJMbyLjXi13PKbDyIHkanq6LEcMDmviAY51+0tnZe1tHA2F+hF1X3FKW+DrbO6hc2saKaU1hY448DqbZVYZTlvN5DQPAG5PyH4hV+Vs19fLM7NI4uI0HAADwA0WstUI6UXFtQ7KnpfJ4Law+YNfZ3uPa6N+pHclaWOOnG18w8WhaxWFuzg11IKcXF8Mtr9H/ABgmnnoZD36aQlvTI8m4HWzw794K2V+X9g8cNHi8Mr3ezmtFISPhfZoOnRwYbr9QBTk8rJwdak6VRwfcERFk1HCo4BRUEcYt7GFjB4uDQ2/q7VRqlddo/wC+a7+2j7RMHV/5NP8AEhQHG9pYqGIPla5wc8NAZa+oJJ1I5Bcr1lzrXKoxWcLjzZa2kVGi5snGBVYY4tcbB3A8rhSMKCwyBzQ4cHAEctCLjRbkNfK0Wa826GxH4rRZdS7CPZ1E8LwMVrbW9UWS5a9ZWMjF3HyHM+QUedi8x+K3kB/Jab3Em5JJ6lSa3WY4xSi8+ZrhZvPpM9a2pMjy4+QHQLwRFQzm5ycpcsnJJLCCIi8mTSxSRrQC5waL2u4gDXxK7exdX3nR30cMzfMaH8LfJRrabDIqmLsphdpN9DYgt4EHrqorhGH4lhsjDROFVEHaQS914vpZjr21v/0lWnTNEasZ68Szw+Gn5+PrNVxqdNrGV4/0X5ISASBc20HC56XVVY/JtDWksHZ4ZTkkWz56hzeuaO5F+nc8yuzs5vVop39jUh1FUg2MVR3RmsNBIQBz5hpPRdyvp3A5752u1DhroeHBdtFJvcpSu8D3YUMJzzZqmS9yZfcueJ7McfUlTaKNrQGtAa0aANAAA6ADQL6WVuSSMhERZAREQBYWUQHpBUPZ7pI8OXyWhi2xWH4jd74uxqRr28B7OTNyfcaOIsOIJW0tyStgoonVFXI2JnDvHXrYNGrnHoNVrmlgwZ2Uw+upw+KqqG1MbcvYylpbMR3szZRwNu7Z17m5uuxL2UueJ2R+mWRhs7Rw4Pb0I6qG7HbzIcRqXQ09NPkaCTM4NyADhmsdC7kOK4GxdQWbS4pEf6Rgf193syNeWkh0/ktQI9vK2VbRTtdELQS3LRxyObbM3y1BHr0UOV2b6IwaFjjxEzberXgqk1BqxUZbHd9IuJV7ZOe7Wx4uWF9P4r5Xkkvk0cYpi5lwCS3XQX7vM+S/T+77HPpuH085N3uYGyf1jO4/TxIJ9V+e8GY108TX+494jf8AZk7jvwcVYO4OtfBJW4bMfaQyF4F/qnspMt+Vww/eUqi9sHKdbpqNdSXevkXKiItxTEX21bdkTuVyPmAf4Kmd6ouylB4GU3HXQf5q0sMxD6bg9NONXNY3Pb68YMT/AMblVtvTpC6ka8f0UgcfJ12/mWrnK8dHVIt9/wDGPmWdN6rRpd3/AEntdiUEIBlkZG1xytLyGgnoL+C2wq020lFZhLZm8Wlkumtibxvb5AuP7qm+y1cJqOnkvfNE2/2mjK7+0Cqeta6KKqd+WmvBokKfp6fJNHUREUI2BERAEKLyqJco8eSGUsnOxiU5ZCPhY63mGkqLbmauWVg7R7n5ahobmNyB3XEXPJSDEj7GX+rf/dK436PtKXsceTZnOPpGwD8SFc9PpdpQksb6ofM0XEtE16mWbtdhuFVNoq4Ql9u6XHLI0HpILFvzsbKEnYrFcO7+C1fb097/AEWchzSNTZpPdN7m5BYfErU2gnz1Mzr3vI4Dyaco/ALGFYtNTuzROt1adWO82/8AZ8V3H3fbKZT4Ohhe8eldJ2GIwyYdUDQ5wTETwvqLtB68PFS/KC0Pjc2SJ2rZIyHMcOocNFz5sUwzEYhFXRMDukg0B6smFi35j1UdqN3FdQuM2CVZyHvGlmIcxwvewce64W01ANviWrMo8mCXrKhNFvFbHJ2GLU0lBNYd8Nc6F3U5feaL8wXDxU7oYmzsElPLFMw8HRuBH+RXpTRk8lhdCPCZDxsPW/5KObU7Z4Xh12yyGecf0MVi4H9rWzPU38CjmgdaOMuNmgk+C88UqKelbnrJ44G8g5wzut9Vg1cfK6r+k2o2gxfu0ELKKmOna+HA+2cO991twpDge56kY7tq+aStm4uMriI9NdRcudbhq63gvDm+4waLt5LpnGLBaGWqk4dvI3LG0kXueg+0WLzoN1NXWyioxuqdI7iII3d1oOuTNazB1DR681J8Y27w+hZ2VM1sjm6COCzYm+BeBlHoCVAMW3j4jMe68QN5NiAvbxe65J8RZe4UJz3BdeEYVBTRNhp42xRt4NaLDzJ4knmTqVVNQTBtey1rVEOuhv8AqHD55ohr0K5eyW29VDUM7aZ8kL3BsgkJfYE2zNJ1aRe/iB5W6e9M9hjuE1At3nMYb3OgmDXaD9mU2XmpScHhg7O++a1PTs070pd49xhGn7w+YVPqx991Xeogi17kRf4e0fl/+v8AFVuq2s8zZ3XRYabOPnl/E8n8V8r6fxXyvKJT5BVg7Sy/QNoKOuGkNY1mcjQHO0RPJB5C8b/NV9a+iujffgHa4VmaO/Slsgy/UA7N48gDm+4pFDvOc69j0Pb9CyroopsJtTFU4fTTSPaHujAffQ54yY3H1LSfVFIOeINuMqXROrcKqdJInueGm+o/VyWvyvkI65rrp45hTfa08ou0gtPi1w0I8bWPmtXenSyYfXU2MwNu0ERVLRpmaRlBPm0lt+RaxTXFYI6yCOppyH3YHNI+JjtbeY6eYVV1a1lVpqpD80d0TLOsoS0y4ZTGxkfZmpw2o1tmLL/FG8Wdl+YdbxPRbO7zFzSyyYbUaFr3GFx4OB1I9feHmVu7Y7PvmDZ6c5KqLVjuGYD4Cfna+nEc1Gp52YkBHJamxGI2be7Q8jXKDxBvrbiDqL6qti4XMJSfEsavGMl+7Hg+8kyi6bS71x5rw9Zb7XA8FlVVRbbVdGRFXwvuDbtW8SOtvdf5ghWBQ4qJY2yMIcxwuCQRp5Hgqi4s6lDeXD4a3TJFOcZ7R58O86qLR+lu6BfD6hx5/JRTboZuTVAb4notB7yTcr5RDZGKRqYwfYTf1T/7hX3+jnEBh877a/SHD0bFGdPUn5L0xGic+lqnj3WQSuJ8Qw2A8V97mZcuAyO+qag/Jt+K6voNJqk5NcvYquoTTmkiOyPzEuPMk/M3XysBZXYkELfwvGJ6c+ykLRxLeLD5tOnrxWgiw0nyCe0uPUdez6PXwxm/DOLxk/suOsbvG/qoVtru8bhbH1uHVz6Qs73ZPeRntqGMcNXk8Mjg4G+pstdfGE7Ix4hXtNfUyvjDbRRDQWaBaPtCe6LA8ACeoUWrRxvE8tEcrt7WLy0ZiLg0E5HVLGFkh0vkzjutcRc3ABU93Y7tcOEYqKiWCulIDrBwfDHcX1b8btdS4enNTDa2vwvDaSOKogb9FkeIhG2NrmC4Lszmk8Ba5IuVANvdjKHDsk9GZo5J8zOzEns+yLDn0IzEG7Ra9tVohHVJIwSnaDejBF7OjYJiNM57sIt9W2rvSw8VXeO7V1lXcTSnIf6Nncj8i0e963XEWVZQowhwjJhZRFtB8u4Keb6pvZYTVk2s8OJIu4ZmxyXvztl4KCFS3fNIXYPhTjxLWE+sDVDu1smYPbfG69eONuwZbyzP4et1Blc29TZSSpjjqIG5pImZXtHvOj4jL1LTmNv2jz0NMSG2h49FSVYtSZ3XSa8J2sUnutmeRWECk2A7uqyutcPghPGV4tcfssOr/wAB4pFZeD3cV40YOcvng5my1TSNqo31UzI4oiJH3uXOyEENaxgLiS63pdTbbDe8ypikpcNp5J3ytLC58ZIyOGV2WJt3OOttbWvzUswrdFg8IBdAZnAaume51/HKCG/gmM7e4NhbTHGY8w07Gla0kEcnFtmt9TfwUuEFFHHXl5K6nqaxjhH5mkkniJjcZI3MJBYS5haQdQWm1jfkinGPY8a6d9UMJLhLYh1pH3ytDL5mtAPuovZDP0rimHxVET4Zmh8b2lrmnUEH+I4g8iAqYw2uqNm6s09RnlwyZ945bXMZPPT4h8TedszehvFaONYRBVQuhqI2yRvFi0/gQeLXDkRqEBx8QwmKqYJ6Z7HZxmDmm7JAeYI0B8fmq32s2NiqHe0a6KdvCRos7ThmHxDofkV4y4LjGz8jn0RNZQk3dGQSWgn4mN1a62mduh4kclK8F3pYRWtDKkink5sn0aDzyzDT55fJVVx03M+1oS0z+DJdK6xHRUWUV2H4xSd1zBWwjgRrJp/av5h3muhh+3MD5GxSxzQSOIaA9uhc42AuNeJHJWidm4ZRmp5gWnhqHt9HNP8ANaU+y1QD8Dumv/6Giqq9rWf6lDL8YvHw3XwRNp1oftqex/z/AGcVF1xs1U/Vb+8F6v2eEYzVE8UTepP8XEBV0Om3UnhQft2+ZJldUV+5HDWxUxxwQOqat3ZQN5/G88mRtPFx5fyuVzsY29wykIZRNOIVRNmtZ3mA/aAIJ8GgnxHFfGG7E4jiszKnGyGQN1jo2HLx+sATkB46kuPDRXNn0PS9Vd+xfVkGvf5WKfvO1SY+K3BKyVtK+mi7CYR5iD2gEZu8W143Fzx6lcjdSf8Aw7N5z/kp5tjC1mGVbWNDWtpZA1rRYACMgAAcAoPufZmwCVvEk1At45bj+C6KCUcJcFbnLyyPoiK0PQREQBelPOY3te3ixwcPNpuPyXmsP4FASrebSisxDB6U6xvkkmkaQLFsYY4XvrwDxb9r5cbfPUE1kbNbMhBA5Xe91yPRo+S6mJzk7SYaz4W0RcPN4mB1+4Fxd8P+8B/UR/3nqHbL8Q8EHWURWJkIiIDzmLrHLbNbS/C69NvarFjR0cVdAyOnY1vYPYAcwEYADnte4Xy2NjY8VmKEvcGN95xDR5uNh+JVi/pCwBmGUrBwbOxotpo2GQcPRQrvuMHEwjenjrI2uloDPG4AtkEMseYHUEPaC0i3AgLcqd6VRKLSYE6S/J4c8HW/Awa62Vm7vP8AddD/AO2i/wCWFIVDMptcFOYZtHixJNJs/HDfUZmiI34XJc1l/wCS6kjtrKgABtFR3tc3D3jjf/iBWeiBycnllWQ7sa6pucTxSeUHQxQEsjItYg37uvD3QpHgm7LCaYhzKVr3ixzTEym44EB5LQfIBTBEMGGttoOCLKIAiIgCiG1O7bDa53aSw5JTxkiPZud9q2jj4kEqXogKem3FtYc1JXzwn9oAm44d5hbzXzHu2x6Nw7LGHlrfdzyTW4c4yXN/NXGiApl+7HHXn2uMSZSbm0s5+TLgcfJe+Hbi4S8PrKuaoOmjRkvbkXOLjbysrfRAcTZ7ZOhohalp2Rm1i8DNIR0MjruI8LrtoiA4u2zScPrAASTTy2A1J9m7koD+jm0HDZwdQap9/LsYVZeNxF9PM0Wu6J7RfhcsICqv9G2QfRKpvMTNPh3owP8ACUBqYxQGCZ8TvhOni06tPystNWZt1s+Z2CWMXlYNRzezjYeI4jzPgqzVhSnqie0EXjV1LI2F7zZo4mxNrm3LzXnSYhDJ+rkY7wBF/lxXvK4BtLDuBXDxiauieXwhs0Rt3Ld9thra2pB48+PBakO2LPdnikhd4i4/IH8CvLqJPD2GScbU1PZ7S4W7rTRN42/WOnZx+9wWN80Fq2N31oR82Pd/MLhbSYtDXY/hrqaRsjGtp2ZgTa7JXvcCCLg68PLqpzvtpvZU0ltQ9zL+D25v8Ci0HiojwVMsrCyrIyERAL6DUnQAakk8ABzKAk+7XDDPiEWndivK7p3Pd1+0W/IqY/pBwk4UCBo2eMnwBDm/m4Lt7tdlzRwF8otPLYuHNjR7rPMXJPibcgoV+kFtPTupm0cUzHTdsHSsacxa1jXaOI0BzFvdOvgqyvPXPYwWLu6je3DKJsmjhTx6dBl7vrlspEo5sBjjauhhka17CGNY4PY5nea0A5S4Wc08Q4XHqCpGtICIiAIiIAiIgCIiAIiIAiIgCIiAIiID4nZmaR1BHzFl+d93WP8A+gaqpgxCKZjZS0BwboOyLhnAPvNIeNRfkv0WvKopmSNLZGte08WuAcD6FAcvAdqaKsF6WojlNr5Q60gH7UZs5vqFxNrNju0JlpwA86vj4Bx6tPAO68j+ertJumw6oIfC00kw1bJT2aL8iY+HHpY+K4AbtLhX1cTpm8tTOGj+3f8A+ReoycXlA41RAWkse0gjQtcLHyIK4VfsrSyahvZu+tH3f7PD8FYVHt9g+JezqgaWcaWm7haejZuB8nW8ljE9jJ2d+AieM6gttmt9m9j5j5KVGrCe0j1nJV5w/EYP1MwmZ9WTj5d4/kQvul2tY2RjK6ncwZhm7uYFoIzdx/HS/VTB2HTg2MUgJ4Asdf5WU12S2PFnPq4mOzNytikAcADxLmnS56eaT9BbMMqKpwTDMQxmCLDXujp5oy95YHNMcrRI5wY14091hsNNTbw2duMKxnD2tinlfV0XaAxvJzkODXWGt3sIbm0uW/wzvB2PijxympaI/RhOyNwczN7N7nyNLm96/wAAOhC6O39Jj8EbY6oitpWvD2zMYA8GxYA8N1b73MEa8VGg8SR5IqikuCbCV9TYti7Nh+ObuC3g2xcflZTRmw2GUEXb4jMHhvHP3I79Gxglzz4XN+isJ14R7zJWeFYVPUvyQROkdzyjRv2nHRvqQp5Q0WH4KBUYjM19Va8cLO+W+LWcS79s2A5eOsNsq/ESaXAaYU9O05XVL2hgbz0ABDL9LOdqNApNsnuqpKZ/b1JNZVE5nSTd5ode92sN9b/EbnyUSpcSlstkYI46vx3G7inacOojp2j7iSQHmHWDiLW92w4jMVJdlN0uG0eV72fSZhr2k2rQerYvdGuoJuR1U+CKODACyiIAiIgCIiAIiIAiIgCIiAIiIAiIgCIiAIiIAiIgODtJsdQVwtVQMe7k8dyQeUjbG3hw8FXlTsBiuGOMmDVTpIr3NLMQbi9yAD3Hefdd4q4UQFdbLb1oJX/R6+M0NULAtmu2Nx8HOsWHwd1FiVYgK420+y1JXx9nVRB/1XDR7D1a8ajy4eCieyeCYphtVHTB/wBLw1wcGveQJKfKCWg63IuA2wuNeDeBAj233/mjDf6uL/nTq5nOA1PBUztfRvdtVQ2HGON9/wBmMyl390/gu1t9gWNYjUGljcymw+wzSh2Z0nM5mCzj0yaDTUlAeG2e+CGN30fDW/S6hxyhzQXRgkaZcusp8Bp48lzcA3Y1dfKKvHJXuJ1bTh1iAeTi3SNv7LdfEFT3YvYOiw1vsGZpSO9M+xkd1APwt8B63UpQGth9DFBG2OFjY42izWMADR6BbKIgCIiAIiIAiIgCIiAIiIAiIgCIiAIiIAiIgCIiAIiIAiIgCIiALCIgIlWsBxymJAuKGcg24e2hGnoT8ypaiIDKIiAIiIAiIgCIiAIiIAiIgCIiA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data:image/jpeg;base64,/9j/4AAQSkZJRgABAQAAAQABAAD/2wCEAAkGBxETEhUUEhQVFRQXFxoXFxYVGBoWFhgXFBcaFhkYGBQYHSggGRslHBcYITEhMS0rLi4uGR8zODMtNygtLisBCgoKDg0OGxAQGywlICU0LDcsLC8vLC0sNCwuLC0vLC8tLC0sMS8vLC0sLDcsNSwvLCw1LCwsLTQsNywsLCwsLP/AABEIAMIBAwMBIgACEQEDEQH/xAAcAAEAAgMBAQEAAAAAAAAAAAAABgcBBAUDAgj/xABLEAABAwIDBQUEBgYGCAcAAAABAAIDBBEFEiEGBzFBURMiYXGBIzJCkRRScoKhsQgzYpLB0UNzorLC4RUWNDVTs+LwJjZjdJPD0v/EABoBAQACAwEAAAAAAAAAAAAAAAAEBQEDBgL/xAAzEQACAQMDAQQHCAMAAAAAAAAAAQIDBBESITEFE0FRYSJxgZGhscEGFCMyM0LR4VLw8f/aAAwDAQACEQMRAD8AvFERAEREAREQBERAEREAREQBERAEREAREQBERAEREAREQBERARneRjLqTDamZjssgZlY7S4e8hjSL8wTf0Uc3GbUvrKJ8c0jpJ4HkOc9xc9zJLuY4k6nXM37oXB35VslVU0eFQHvSOEj/AuJZHfXgBncR0ylcLZSE4JtB9Fc530eb2bXP4uZLrC420zCQBhOnxaBAfoRECIAiIgCIiAIiIAiIgCIiAIiIAiIgCIiAIiIAiIgCIiAIiIAiIgCIiALzqJmsa57jZrQXOJ4ANFyfkF6Kut+WP8A0bDnRMPtak9i0DjkOsht0Le799AR7dJA7EMSrMWlByhxjhvyzAfi2PKPvlbO/PDYqmm+lU0jHT0Tx2gjcHOax5ANw3UFrsp8BmWtidccKwynw+E5aiSPPO4aOZ2mrtb3DiTlHQN8lCNn8SEE4LtYngxTNPB0MvdeCB0BuPEBaZVUpYLa36TOrbutnHgvE/QOxOOitooKgHV7BnHSRvdeP3gfwXcVP7k6p1LU1uFSuuY3mWIn4mmzSQOhb2bvUq4FuKkIiIAiIgCIiAIiIAiIgCIiAIiIAiIgCIiAIiIAiIgCIiAIiIAiIgCoHbPGo6vHLv71Lh4uQOD5IzfKPF02Rnk0nkrh24x8UNDPUaZmMOQHnI7usH7xHoCvzZsxTukDWkkumkDnuN8x1IBJPGwLnX/aWupPRHJMsLX7xWUXwt36kTDF6R81PLVzazyuEhP1WEhoaB0y29AOih8is3aRoFLKBwDQB6EKs5VXUpOWWzsbSeuk/J7eo7v+lzBLh+KC/sXCkqrfE1o7jjbiXQuLdecK/SEbwQCDcEXBHMHmvzFg0PbNmpOP0iOzL8p4rvhPqczPvq4dyu0H0rDI2uN5Kf2L+tm/qz+5YX6gqxpSzE5HqVv2Nw0uHuifIiLYQAiIgCwSvmWRrWlziGtAJJJsABqSTyCpbajautxqZ1BhALacXE9Qbta4G4sX27sZ10953S10BINsN8tDSOdHADVSjQ5CBE0jkZdc33QR4qMU21e1VfrS0zYI3HR/ZhgynnnnPeA6gKabHbr8Pw9ofI0TzjUzSgENI/4cZuGDx1PipBV7Qcom/ed/BqjXN5Rt1mo8eXebKdKU36KK3Zu82imuanFnR34tjllOo4dxuRo06L0dupnuO3xqcjlq69/vSlS2oq5H+84nw4D5DReFlSVPtBv6EPe/p/ZLjY/5MikO7Ksi1hxyRrvN4B87SrpR/wCtVILh1LiDAeAIa+3nZn8SuyvpjiOBI8jb8l5h9oJZ9KHuZl2K7mc7Dt78DZBFiNNPQy8LvaXR3BtxsHW8cpHirDw/EIZ2CSGRkrDwcxwc0+oUSqZ2zMMVTGyoiPFsgB9Q7kfFQTEdlaihc6rwGWQBvemonkuJaOJDSfatty1drob6K3tepULjaLw/B8kapbzhu+C8UUN3c7fwYpEbDs6hgHaRXvpwzsPNpPy4HkTMlPNAREQBERAEREAREQBERAERaWM14p6eactLhFG+QtbqSGNLrD5IClN/m0BmqYcPjd3WWkmt9dw7rT9lne++Oi5WxFMDUXtoxhI8L2YPwJUTp5ZZ5paub35nOcOnecb28ARlHkp5sDF+td9lv5n+SgXc+46jptDsbOVV8y+R29pf9ll+z/iCrOTgrM2m/wBll+z/AIgq0fwUajwWfT/0pes+IpXNcHNNnNIc0jiC03B+anu73FBS405jdKfEo+1YOTZTd5b4ZXiaO32fNV+typlcaVsrP11DM2dh/wDSke0O055ZREfvuU6jLEsFd1qhroqouY/Jn6nRaGA4m2ppoZ2e7LG148MwuR6G49FvqUcqEREBSG8LaCoxWvGEULrRB1p5G3IJZq/MR/Rs6c3adFaezuB02G0ohhAaxgu53xSPsAXuPNxsPwA0AUF3BbNCGkdWP1lqSbEjVsTHEDU/WcC4nn3eiluO12d2RvutOvi7/JQr67jbUtb57l5m2jSdSWDXr698xt8N+60fx6lb1HgZ4yG37I4+pXns9TAuLz8Og8zz+X5qQhUllafePx6+7fH+/Ql1qvZ+hDY1G4XCPgHrcrxqcGicO6Mh6jh6hdJYVpK1oyWHBe4jKrNPOWQ6rpnRuyu+fIjqvFdnaS12dbH+C4y5S7oqlWlCPCLSlNzgmwvN+YEPYS17eBHHyXoijptPKNhDdqsPlZIMVw8Njq4LuqI2izZ4tMz8vC9r5hzHeGo1tjZLH466kiqY9GyN1aeLXNJa5p62cCL8+Khj3GN4c3zHToQR0/mppsxHAymjbTxtiiF7Rt4NJcXOA+8SfVdf0m/dePZz/Mviitu7fs3qjwzrIiK4IQRRrafbvD6C4qJ2iQC/ZM78p6dwcL9TYKuKjehimIOMeFUvZs4dvLZxb43Ps2EX4d4oC5qqqjiaXyPaxg1LnkNaAOpOgUDxre/h0Tuzp+0rJSbBkDSQTa/vnQj7OZRal3cuncJcWrZqp979lGSIweYzu5fZa1T7BKako2ZKWljiHUe8eXefbM4+ZXrSwQ6bFdqMQt9Hp24fEfilIEmvXOM49GBc92zG1NA7taeq+mA6vY6Qv159ye3zabq0v9MP+q38f5rDcYk5hp+Y/is6GCB4RvnYx/ZYpSy0kn1g1xb5ljgHt9MysrCMZpqpmenmjlb1Y4G3gRxafArlYhJT1DclTTxys6PAeB5Bw0UHrt2NFn7XD6megm5WJdHfpxzAHh71vBY0sFuLDlVH+smP4bb6bTNr6cf09P8ArA2/FwaOmurR9pTDZHb2gxEAQS2ltcwyd2UW4929nAdQSF5BVe9OjdHXvu0NY5jDEGizcgFiABpfMHX8/Fe+wY9jJ/Wf4QrN272TbXxNAdkljJMbyLjXi13PKbDyIHkanq6LEcMDmviAY51+0tnZe1tHA2F+hF1X3FKW+DrbO6hc2saKaU1hY448DqbZVYZTlvN5DQPAG5PyH4hV+Vs19fLM7NI4uI0HAADwA0WstUI6UXFtQ7KnpfJ4Law+YNfZ3uPa6N+pHclaWOOnG18w8WhaxWFuzg11IKcXF8Mtr9H/ABgmnnoZD36aQlvTI8m4HWzw794K2V+X9g8cNHi8Mr3ezmtFISPhfZoOnRwYbr9QBTk8rJwdak6VRwfcERFk1HCo4BRUEcYt7GFjB4uDQ2/q7VRqlddo/wC+a7+2j7RMHV/5NP8AEhQHG9pYqGIPla5wc8NAZa+oJJ1I5Bcr1lzrXKoxWcLjzZa2kVGi5snGBVYY4tcbB3A8rhSMKCwyBzQ4cHAEctCLjRbkNfK0Wa826GxH4rRZdS7CPZ1E8LwMVrbW9UWS5a9ZWMjF3HyHM+QUedi8x+K3kB/Jab3Em5JJ6lSa3WY4xSi8+ZrhZvPpM9a2pMjy4+QHQLwRFQzm5ycpcsnJJLCCIi8mTSxSRrQC5waL2u4gDXxK7exdX3nR30cMzfMaH8LfJRrabDIqmLsphdpN9DYgt4EHrqorhGH4lhsjDROFVEHaQS914vpZjr21v/0lWnTNEasZ68Szw+Gn5+PrNVxqdNrGV4/0X5ISASBc20HC56XVVY/JtDWksHZ4ZTkkWz56hzeuaO5F+nc8yuzs5vVop39jUh1FUg2MVR3RmsNBIQBz5hpPRdyvp3A5752u1DhroeHBdtFJvcpSu8D3YUMJzzZqmS9yZfcueJ7McfUlTaKNrQGtAa0aANAAA6ADQL6WVuSSMhERZAREQBYWUQHpBUPZ7pI8OXyWhi2xWH4jd74uxqRr28B7OTNyfcaOIsOIJW0tyStgoonVFXI2JnDvHXrYNGrnHoNVrmlgwZ2Uw+upw+KqqG1MbcvYylpbMR3szZRwNu7Z17m5uuxL2UueJ2R+mWRhs7Rw4Pb0I6qG7HbzIcRqXQ09NPkaCTM4NyADhmsdC7kOK4GxdQWbS4pEf6Rgf193syNeWkh0/ktQI9vK2VbRTtdELQS3LRxyObbM3y1BHr0UOV2b6IwaFjjxEzberXgqk1BqxUZbHd9IuJV7ZOe7Wx4uWF9P4r5Xkkvk0cYpi5lwCS3XQX7vM+S/T+77HPpuH085N3uYGyf1jO4/TxIJ9V+e8GY108TX+494jf8AZk7jvwcVYO4OtfBJW4bMfaQyF4F/qnspMt+Vww/eUqi9sHKdbpqNdSXevkXKiItxTEX21bdkTuVyPmAf4Kmd6ouylB4GU3HXQf5q0sMxD6bg9NONXNY3Pb68YMT/AMblVtvTpC6ka8f0UgcfJ12/mWrnK8dHVIt9/wDGPmWdN6rRpd3/AEntdiUEIBlkZG1xytLyGgnoL+C2wq020lFZhLZm8Wlkumtibxvb5AuP7qm+y1cJqOnkvfNE2/2mjK7+0Cqeta6KKqd+WmvBokKfp6fJNHUREUI2BERAEKLyqJco8eSGUsnOxiU5ZCPhY63mGkqLbmauWVg7R7n5ahobmNyB3XEXPJSDEj7GX+rf/dK436PtKXsceTZnOPpGwD8SFc9PpdpQksb6ofM0XEtE16mWbtdhuFVNoq4Ql9u6XHLI0HpILFvzsbKEnYrFcO7+C1fb097/AEWchzSNTZpPdN7m5BYfErU2gnz1Mzr3vI4Dyaco/ALGFYtNTuzROt1adWO82/8AZ8V3H3fbKZT4Ohhe8eldJ2GIwyYdUDQ5wTETwvqLtB68PFS/KC0Pjc2SJ2rZIyHMcOocNFz5sUwzEYhFXRMDukg0B6smFi35j1UdqN3FdQuM2CVZyHvGlmIcxwvewce64W01ANviWrMo8mCXrKhNFvFbHJ2GLU0lBNYd8Nc6F3U5feaL8wXDxU7oYmzsElPLFMw8HRuBH+RXpTRk8lhdCPCZDxsPW/5KObU7Z4Xh12yyGecf0MVi4H9rWzPU38CjmgdaOMuNmgk+C88UqKelbnrJ44G8g5wzut9Vg1cfK6r+k2o2gxfu0ELKKmOna+HA+2cO991twpDge56kY7tq+aStm4uMriI9NdRcudbhq63gvDm+4waLt5LpnGLBaGWqk4dvI3LG0kXueg+0WLzoN1NXWyioxuqdI7iII3d1oOuTNazB1DR681J8Y27w+hZ2VM1sjm6COCzYm+BeBlHoCVAMW3j4jMe68QN5NiAvbxe65J8RZe4UJz3BdeEYVBTRNhp42xRt4NaLDzJ4knmTqVVNQTBtey1rVEOuhv8AqHD55ohr0K5eyW29VDUM7aZ8kL3BsgkJfYE2zNJ1aRe/iB5W6e9M9hjuE1At3nMYb3OgmDXaD9mU2XmpScHhg7O++a1PTs070pd49xhGn7w+YVPqx991Xeogi17kRf4e0fl/+v8AFVuq2s8zZ3XRYabOPnl/E8n8V8r6fxXyvKJT5BVg7Sy/QNoKOuGkNY1mcjQHO0RPJB5C8b/NV9a+iujffgHa4VmaO/Slsgy/UA7N48gDm+4pFDvOc69j0Pb9CyroopsJtTFU4fTTSPaHujAffQ54yY3H1LSfVFIOeINuMqXROrcKqdJInueGm+o/VyWvyvkI65rrp45hTfa08ou0gtPi1w0I8bWPmtXenSyYfXU2MwNu0ERVLRpmaRlBPm0lt+RaxTXFYI6yCOppyH3YHNI+JjtbeY6eYVV1a1lVpqpD80d0TLOsoS0y4ZTGxkfZmpw2o1tmLL/FG8Wdl+YdbxPRbO7zFzSyyYbUaFr3GFx4OB1I9feHmVu7Y7PvmDZ6c5KqLVjuGYD4Cfna+nEc1Gp52YkBHJamxGI2be7Q8jXKDxBvrbiDqL6qti4XMJSfEsavGMl+7Hg+8kyi6bS71x5rw9Zb7XA8FlVVRbbVdGRFXwvuDbtW8SOtvdf5ghWBQ4qJY2yMIcxwuCQRp5Hgqi4s6lDeXD4a3TJFOcZ7R58O86qLR+lu6BfD6hx5/JRTboZuTVAb4notB7yTcr5RDZGKRqYwfYTf1T/7hX3+jnEBh877a/SHD0bFGdPUn5L0xGic+lqnj3WQSuJ8Qw2A8V97mZcuAyO+qag/Jt+K6voNJqk5NcvYquoTTmkiOyPzEuPMk/M3XysBZXYkELfwvGJ6c+ykLRxLeLD5tOnrxWgiw0nyCe0uPUdez6PXwxm/DOLxk/suOsbvG/qoVtru8bhbH1uHVz6Qs73ZPeRntqGMcNXk8Mjg4G+pstdfGE7Ix4hXtNfUyvjDbRRDQWaBaPtCe6LA8ACeoUWrRxvE8tEcrt7WLy0ZiLg0E5HVLGFkh0vkzjutcRc3ABU93Y7tcOEYqKiWCulIDrBwfDHcX1b8btdS4enNTDa2vwvDaSOKogb9FkeIhG2NrmC4Lszmk8Ba5IuVANvdjKHDsk9GZo5J8zOzEns+yLDn0IzEG7Ra9tVohHVJIwSnaDejBF7OjYJiNM57sIt9W2rvSw8VXeO7V1lXcTSnIf6Nncj8i0e963XEWVZQowhwjJhZRFtB8u4Keb6pvZYTVk2s8OJIu4ZmxyXvztl4KCFS3fNIXYPhTjxLWE+sDVDu1smYPbfG69eONuwZbyzP4et1Blc29TZSSpjjqIG5pImZXtHvOj4jL1LTmNv2jz0NMSG2h49FSVYtSZ3XSa8J2sUnutmeRWECk2A7uqyutcPghPGV4tcfssOr/wAB4pFZeD3cV40YOcvng5my1TSNqo31UzI4oiJH3uXOyEENaxgLiS63pdTbbDe8ypikpcNp5J3ytLC58ZIyOGV2WJt3OOttbWvzUswrdFg8IBdAZnAaume51/HKCG/gmM7e4NhbTHGY8w07Gla0kEcnFtmt9TfwUuEFFHHXl5K6nqaxjhH5mkkniJjcZI3MJBYS5haQdQWm1jfkinGPY8a6d9UMJLhLYh1pH3ytDL5mtAPuovZDP0rimHxVET4Zmh8b2lrmnUEH+I4g8iAqYw2uqNm6s09RnlwyZ945bXMZPPT4h8TedszehvFaONYRBVQuhqI2yRvFi0/gQeLXDkRqEBx8QwmKqYJ6Z7HZxmDmm7JAeYI0B8fmq32s2NiqHe0a6KdvCRos7ThmHxDofkV4y4LjGz8jn0RNZQk3dGQSWgn4mN1a62mduh4kclK8F3pYRWtDKkink5sn0aDzyzDT55fJVVx03M+1oS0z+DJdK6xHRUWUV2H4xSd1zBWwjgRrJp/av5h3muhh+3MD5GxSxzQSOIaA9uhc42AuNeJHJWidm4ZRmp5gWnhqHt9HNP8ANaU+y1QD8Dumv/6Giqq9rWf6lDL8YvHw3XwRNp1oftqex/z/AGcVF1xs1U/Vb+8F6v2eEYzVE8UTepP8XEBV0Om3UnhQft2+ZJldUV+5HDWxUxxwQOqat3ZQN5/G88mRtPFx5fyuVzsY29wykIZRNOIVRNmtZ3mA/aAIJ8GgnxHFfGG7E4jiszKnGyGQN1jo2HLx+sATkB46kuPDRXNn0PS9Vd+xfVkGvf5WKfvO1SY+K3BKyVtK+mi7CYR5iD2gEZu8W143Fzx6lcjdSf8Aw7N5z/kp5tjC1mGVbWNDWtpZA1rRYACMgAAcAoPufZmwCVvEk1At45bj+C6KCUcJcFbnLyyPoiK0PQREQBelPOY3te3ixwcPNpuPyXmsP4FASrebSisxDB6U6xvkkmkaQLFsYY4XvrwDxb9r5cbfPUE1kbNbMhBA5Xe91yPRo+S6mJzk7SYaz4W0RcPN4mB1+4Fxd8P+8B/UR/3nqHbL8Q8EHWURWJkIiIDzmLrHLbNbS/C69NvarFjR0cVdAyOnY1vYPYAcwEYADnte4Xy2NjY8VmKEvcGN95xDR5uNh+JVi/pCwBmGUrBwbOxotpo2GQcPRQrvuMHEwjenjrI2uloDPG4AtkEMseYHUEPaC0i3AgLcqd6VRKLSYE6S/J4c8HW/Awa62Vm7vP8AddD/AO2i/wCWFIVDMptcFOYZtHixJNJs/HDfUZmiI34XJc1l/wCS6kjtrKgABtFR3tc3D3jjf/iBWeiBycnllWQ7sa6pucTxSeUHQxQEsjItYg37uvD3QpHgm7LCaYhzKVr3ixzTEym44EB5LQfIBTBEMGGttoOCLKIAiIgCiG1O7bDa53aSw5JTxkiPZud9q2jj4kEqXogKem3FtYc1JXzwn9oAm44d5hbzXzHu2x6Nw7LGHlrfdzyTW4c4yXN/NXGiApl+7HHXn2uMSZSbm0s5+TLgcfJe+Hbi4S8PrKuaoOmjRkvbkXOLjbysrfRAcTZ7ZOhohalp2Rm1i8DNIR0MjruI8LrtoiA4u2zScPrAASTTy2A1J9m7koD+jm0HDZwdQap9/LsYVZeNxF9PM0Wu6J7RfhcsICqv9G2QfRKpvMTNPh3owP8ACUBqYxQGCZ8TvhOni06tPystNWZt1s+Z2CWMXlYNRzezjYeI4jzPgqzVhSnqie0EXjV1LI2F7zZo4mxNrm3LzXnSYhDJ+rkY7wBF/lxXvK4BtLDuBXDxiauieXwhs0Rt3Ld9thra2pB48+PBakO2LPdnikhd4i4/IH8CvLqJPD2GScbU1PZ7S4W7rTRN42/WOnZx+9wWN80Fq2N31oR82Pd/MLhbSYtDXY/hrqaRsjGtp2ZgTa7JXvcCCLg68PLqpzvtpvZU0ltQ9zL+D25v8Ci0HiojwVMsrCyrIyERAL6DUnQAakk8ABzKAk+7XDDPiEWndivK7p3Pd1+0W/IqY/pBwk4UCBo2eMnwBDm/m4Lt7tdlzRwF8otPLYuHNjR7rPMXJPibcgoV+kFtPTupm0cUzHTdsHSsacxa1jXaOI0BzFvdOvgqyvPXPYwWLu6je3DKJsmjhTx6dBl7vrlspEo5sBjjauhhka17CGNY4PY5nea0A5S4Wc08Q4XHqCpGtICIiAIiIAiIgCIiAIiIAiIgCIiAIiID4nZmaR1BHzFl+d93WP8A+gaqpgxCKZjZS0BwboOyLhnAPvNIeNRfkv0WvKopmSNLZGte08WuAcD6FAcvAdqaKsF6WojlNr5Q60gH7UZs5vqFxNrNju0JlpwA86vj4Bx6tPAO68j+ertJumw6oIfC00kw1bJT2aL8iY+HHpY+K4AbtLhX1cTpm8tTOGj+3f8A+ReoycXlA41RAWkse0gjQtcLHyIK4VfsrSyahvZu+tH3f7PD8FYVHt9g+JezqgaWcaWm7haejZuB8nW8ljE9jJ2d+AieM6gttmt9m9j5j5KVGrCe0j1nJV5w/EYP1MwmZ9WTj5d4/kQvul2tY2RjK6ncwZhm7uYFoIzdx/HS/VTB2HTg2MUgJ4Asdf5WU12S2PFnPq4mOzNytikAcADxLmnS56eaT9BbMMqKpwTDMQxmCLDXujp5oy95YHNMcrRI5wY14091hsNNTbw2duMKxnD2tinlfV0XaAxvJzkODXWGt3sIbm0uW/wzvB2PijxympaI/RhOyNwczN7N7nyNLm96/wAAOhC6O39Jj8EbY6oitpWvD2zMYA8GxYA8N1b73MEa8VGg8SR5IqikuCbCV9TYti7Nh+ObuC3g2xcflZTRmw2GUEXb4jMHhvHP3I79Gxglzz4XN+isJ14R7zJWeFYVPUvyQROkdzyjRv2nHRvqQp5Q0WH4KBUYjM19Va8cLO+W+LWcS79s2A5eOsNsq/ESaXAaYU9O05XVL2hgbz0ABDL9LOdqNApNsnuqpKZ/b1JNZVE5nSTd5ode92sN9b/EbnyUSpcSlstkYI46vx3G7inacOojp2j7iSQHmHWDiLW92w4jMVJdlN0uG0eV72fSZhr2k2rQerYvdGuoJuR1U+CKODACyiIAiIgCIiAIiIAiIgCIiAIiIAiIgCIiAIiIAiIgODtJsdQVwtVQMe7k8dyQeUjbG3hw8FXlTsBiuGOMmDVTpIr3NLMQbi9yAD3Hefdd4q4UQFdbLb1oJX/R6+M0NULAtmu2Nx8HOsWHwd1FiVYgK420+y1JXx9nVRB/1XDR7D1a8ajy4eCieyeCYphtVHTB/wBLw1wcGveQJKfKCWg63IuA2wuNeDeBAj233/mjDf6uL/nTq5nOA1PBUztfRvdtVQ2HGON9/wBmMyl390/gu1t9gWNYjUGljcymw+wzSh2Z0nM5mCzj0yaDTUlAeG2e+CGN30fDW/S6hxyhzQXRgkaZcusp8Bp48lzcA3Y1dfKKvHJXuJ1bTh1iAeTi3SNv7LdfEFT3YvYOiw1vsGZpSO9M+xkd1APwt8B63UpQGth9DFBG2OFjY42izWMADR6BbKIgCIiAIiIAiIgCIiAIiIAiIgCIiAIiIAiIgCIiAIiIAiIgCIiALCIgIlWsBxymJAuKGcg24e2hGnoT8ypaiIDKIiAIiIAiIgCIiAIiIAiIgCIiA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88403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 noChangeAspect="1"/>
          </p:cNvGrpSpPr>
          <p:nvPr/>
        </p:nvGrpSpPr>
        <p:grpSpPr bwMode="auto">
          <a:xfrm>
            <a:off x="539750" y="260350"/>
            <a:ext cx="8137525" cy="6337300"/>
            <a:chOff x="2607" y="666"/>
            <a:chExt cx="7200" cy="4320"/>
          </a:xfrm>
        </p:grpSpPr>
        <p:sp>
          <p:nvSpPr>
            <p:cNvPr id="117765" name="AutoShape 5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7766" name="Text Box 6"/>
            <p:cNvSpPr txBox="1">
              <a:spLocks noChangeArrowheads="1"/>
            </p:cNvSpPr>
            <p:nvPr/>
          </p:nvSpPr>
          <p:spPr bwMode="auto">
            <a:xfrm>
              <a:off x="6899" y="666"/>
              <a:ext cx="2681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2800" b="0"/>
            </a:p>
            <a:p>
              <a:pPr>
                <a:defRPr/>
              </a:pPr>
              <a:endParaRPr lang="ru-RU" sz="2800" b="0"/>
            </a:p>
            <a:p>
              <a:pPr>
                <a:defRPr/>
              </a:pPr>
              <a:r>
                <a:rPr lang="ru-RU" sz="2800" b="0">
                  <a:solidFill>
                    <a:srgbClr val="0033CC"/>
                  </a:solidFill>
                </a:rPr>
                <a:t>m ║ n, p – секущая, угол 1 равен 125</a:t>
              </a:r>
              <a:r>
                <a:rPr lang="ru-RU" sz="2800" b="0" baseline="30000">
                  <a:solidFill>
                    <a:srgbClr val="0033CC"/>
                  </a:solidFill>
                </a:rPr>
                <a:t>0</a:t>
              </a:r>
              <a:r>
                <a:rPr lang="ru-RU" sz="2800" b="0">
                  <a:solidFill>
                    <a:srgbClr val="0033CC"/>
                  </a:solidFill>
                </a:rPr>
                <a:t>. </a:t>
              </a:r>
            </a:p>
            <a:p>
              <a:pPr>
                <a:defRPr/>
              </a:pPr>
              <a:r>
                <a:rPr lang="ru-RU" sz="2800" b="0">
                  <a:solidFill>
                    <a:srgbClr val="0033CC"/>
                  </a:solidFill>
                </a:rPr>
                <a:t>Найдите величины </a:t>
              </a:r>
              <a:endParaRPr lang="en-US" sz="2800" b="0">
                <a:solidFill>
                  <a:srgbClr val="0033CC"/>
                </a:solidFill>
              </a:endParaRPr>
            </a:p>
            <a:p>
              <a:pPr>
                <a:defRPr/>
              </a:pPr>
              <a:r>
                <a:rPr lang="ru-RU" sz="2800" b="0">
                  <a:solidFill>
                    <a:srgbClr val="0033CC"/>
                  </a:solidFill>
                </a:rPr>
                <a:t>остальных углов.</a:t>
              </a:r>
              <a:endParaRPr lang="ru-RU" sz="28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7767" name="Text Box 7"/>
            <p:cNvSpPr txBox="1">
              <a:spLocks noChangeArrowheads="1"/>
            </p:cNvSpPr>
            <p:nvPr/>
          </p:nvSpPr>
          <p:spPr bwMode="auto">
            <a:xfrm>
              <a:off x="4639" y="1223"/>
              <a:ext cx="282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800"/>
                <a:t>m</a:t>
              </a:r>
              <a:endParaRPr lang="ru-RU" sz="2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68" name="Text Box 8"/>
            <p:cNvSpPr txBox="1">
              <a:spLocks noChangeArrowheads="1"/>
            </p:cNvSpPr>
            <p:nvPr/>
          </p:nvSpPr>
          <p:spPr bwMode="auto">
            <a:xfrm>
              <a:off x="4075" y="2338"/>
              <a:ext cx="28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8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4359" y="2617"/>
              <a:ext cx="28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6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70" name="Text Box 10"/>
            <p:cNvSpPr txBox="1">
              <a:spLocks noChangeArrowheads="1"/>
            </p:cNvSpPr>
            <p:nvPr/>
          </p:nvSpPr>
          <p:spPr bwMode="auto">
            <a:xfrm>
              <a:off x="4499" y="2338"/>
              <a:ext cx="28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7</a:t>
              </a:r>
            </a:p>
            <a:p>
              <a:pPr>
                <a:defRPr/>
              </a:pP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71" name="Text Box 11"/>
            <p:cNvSpPr txBox="1">
              <a:spLocks noChangeArrowheads="1"/>
            </p:cNvSpPr>
            <p:nvPr/>
          </p:nvSpPr>
          <p:spPr bwMode="auto">
            <a:xfrm>
              <a:off x="3934" y="2617"/>
              <a:ext cx="282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5</a:t>
              </a:r>
            </a:p>
            <a:p>
              <a:pPr>
                <a:defRPr/>
              </a:pP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72" name="Text Box 12"/>
            <p:cNvSpPr txBox="1">
              <a:spLocks noChangeArrowheads="1"/>
            </p:cNvSpPr>
            <p:nvPr/>
          </p:nvSpPr>
          <p:spPr bwMode="auto">
            <a:xfrm>
              <a:off x="5064" y="2199"/>
              <a:ext cx="282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3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73" name="Text Box 13"/>
            <p:cNvSpPr txBox="1">
              <a:spLocks noChangeArrowheads="1"/>
            </p:cNvSpPr>
            <p:nvPr/>
          </p:nvSpPr>
          <p:spPr bwMode="auto">
            <a:xfrm>
              <a:off x="4922" y="2617"/>
              <a:ext cx="28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4</a:t>
              </a:r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74" name="Text Box 14"/>
            <p:cNvSpPr txBox="1">
              <a:spLocks noChangeArrowheads="1"/>
            </p:cNvSpPr>
            <p:nvPr/>
          </p:nvSpPr>
          <p:spPr bwMode="auto">
            <a:xfrm>
              <a:off x="5346" y="2617"/>
              <a:ext cx="28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1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75" name="Text Box 15"/>
            <p:cNvSpPr txBox="1">
              <a:spLocks noChangeArrowheads="1"/>
            </p:cNvSpPr>
            <p:nvPr/>
          </p:nvSpPr>
          <p:spPr bwMode="auto">
            <a:xfrm>
              <a:off x="4499" y="945"/>
              <a:ext cx="282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76" name="Text Box 16"/>
            <p:cNvSpPr txBox="1">
              <a:spLocks noChangeArrowheads="1"/>
            </p:cNvSpPr>
            <p:nvPr/>
          </p:nvSpPr>
          <p:spPr bwMode="auto">
            <a:xfrm>
              <a:off x="5486" y="1503"/>
              <a:ext cx="282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800"/>
                <a:t>n</a:t>
              </a:r>
              <a:endParaRPr lang="ru-RU" sz="2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77" name="Text Box 17"/>
            <p:cNvSpPr txBox="1">
              <a:spLocks noChangeArrowheads="1"/>
            </p:cNvSpPr>
            <p:nvPr/>
          </p:nvSpPr>
          <p:spPr bwMode="auto">
            <a:xfrm>
              <a:off x="5486" y="2199"/>
              <a:ext cx="282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2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6193" y="2617"/>
              <a:ext cx="282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3200"/>
                <a:t>p</a:t>
              </a:r>
              <a:endParaRPr lang="ru-RU" sz="32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11281" name="Group 19"/>
            <p:cNvGrpSpPr>
              <a:grpSpLocks/>
            </p:cNvGrpSpPr>
            <p:nvPr/>
          </p:nvGrpSpPr>
          <p:grpSpPr bwMode="auto">
            <a:xfrm>
              <a:off x="3369" y="1363"/>
              <a:ext cx="2965" cy="2508"/>
              <a:chOff x="3369" y="1363"/>
              <a:chExt cx="2965" cy="2508"/>
            </a:xfrm>
          </p:grpSpPr>
          <p:sp>
            <p:nvSpPr>
              <p:cNvPr id="117780" name="Line 20"/>
              <p:cNvSpPr>
                <a:spLocks noChangeShapeType="1"/>
              </p:cNvSpPr>
              <p:nvPr/>
            </p:nvSpPr>
            <p:spPr bwMode="auto">
              <a:xfrm>
                <a:off x="3370" y="2617"/>
                <a:ext cx="29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7781" name="Line 21"/>
              <p:cNvSpPr>
                <a:spLocks noChangeShapeType="1"/>
              </p:cNvSpPr>
              <p:nvPr/>
            </p:nvSpPr>
            <p:spPr bwMode="auto">
              <a:xfrm flipH="1">
                <a:off x="3652" y="1363"/>
                <a:ext cx="1412" cy="23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7782" name="Line 22"/>
              <p:cNvSpPr>
                <a:spLocks noChangeShapeType="1"/>
              </p:cNvSpPr>
              <p:nvPr/>
            </p:nvSpPr>
            <p:spPr bwMode="auto">
              <a:xfrm flipH="1">
                <a:off x="4639" y="1501"/>
                <a:ext cx="1271" cy="23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 noChangeAspect="1"/>
          </p:cNvGrpSpPr>
          <p:nvPr/>
        </p:nvGrpSpPr>
        <p:grpSpPr bwMode="auto">
          <a:xfrm>
            <a:off x="468313" y="46038"/>
            <a:ext cx="8207375" cy="6811962"/>
            <a:chOff x="2607" y="666"/>
            <a:chExt cx="7200" cy="4320"/>
          </a:xfrm>
        </p:grpSpPr>
        <p:sp>
          <p:nvSpPr>
            <p:cNvPr id="118789" name="AutoShape 5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790" name="Text Box 6"/>
            <p:cNvSpPr txBox="1">
              <a:spLocks noChangeArrowheads="1"/>
            </p:cNvSpPr>
            <p:nvPr/>
          </p:nvSpPr>
          <p:spPr bwMode="auto">
            <a:xfrm>
              <a:off x="6899" y="666"/>
              <a:ext cx="2682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 algn="ctr">
                <a:defRPr/>
              </a:pPr>
              <a:endParaRPr lang="ru-RU" sz="1200" b="0"/>
            </a:p>
            <a:p>
              <a:pPr algn="ctr">
                <a:defRPr/>
              </a:pPr>
              <a:endParaRPr lang="ru-RU" sz="1200" b="0"/>
            </a:p>
            <a:p>
              <a:pPr algn="ctr">
                <a:defRPr/>
              </a:pPr>
              <a:endParaRPr lang="en-US" sz="1200" b="0"/>
            </a:p>
            <a:p>
              <a:pPr algn="ctr">
                <a:defRPr/>
              </a:pPr>
              <a:endParaRPr lang="en-US" sz="1200" b="0"/>
            </a:p>
            <a:p>
              <a:pPr algn="ctr">
                <a:defRPr/>
              </a:pPr>
              <a:endParaRPr lang="en-US" sz="1200" b="0"/>
            </a:p>
            <a:p>
              <a:pPr algn="ctr">
                <a:defRPr/>
              </a:pPr>
              <a:r>
                <a:rPr lang="ru-RU" sz="3200" b="0">
                  <a:solidFill>
                    <a:srgbClr val="0033CC"/>
                  </a:solidFill>
                </a:rPr>
                <a:t>a ║ b.</a:t>
              </a:r>
            </a:p>
            <a:p>
              <a:pPr algn="ctr">
                <a:defRPr/>
              </a:pPr>
              <a:r>
                <a:rPr lang="ru-RU" sz="3200" b="0">
                  <a:solidFill>
                    <a:srgbClr val="0033CC"/>
                  </a:solidFill>
                </a:rPr>
                <a:t>Параллельны ли а и с?</a:t>
              </a:r>
              <a:endParaRPr lang="ru-RU" sz="32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1" name="Text Box 7"/>
            <p:cNvSpPr txBox="1">
              <a:spLocks noChangeArrowheads="1"/>
            </p:cNvSpPr>
            <p:nvPr/>
          </p:nvSpPr>
          <p:spPr bwMode="auto">
            <a:xfrm>
              <a:off x="3369" y="1223"/>
              <a:ext cx="425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а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792" name="Text Box 8"/>
            <p:cNvSpPr txBox="1">
              <a:spLocks noChangeArrowheads="1"/>
            </p:cNvSpPr>
            <p:nvPr/>
          </p:nvSpPr>
          <p:spPr bwMode="auto">
            <a:xfrm>
              <a:off x="3934" y="2756"/>
              <a:ext cx="56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/>
                <a:t>100</a:t>
              </a:r>
              <a:endParaRPr 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793" name="Text Box 9"/>
            <p:cNvSpPr txBox="1">
              <a:spLocks noChangeArrowheads="1"/>
            </p:cNvSpPr>
            <p:nvPr/>
          </p:nvSpPr>
          <p:spPr bwMode="auto">
            <a:xfrm>
              <a:off x="4216" y="2756"/>
              <a:ext cx="42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794" name="Text Box 10"/>
            <p:cNvSpPr txBox="1">
              <a:spLocks noChangeArrowheads="1"/>
            </p:cNvSpPr>
            <p:nvPr/>
          </p:nvSpPr>
          <p:spPr bwMode="auto">
            <a:xfrm>
              <a:off x="4500" y="2338"/>
              <a:ext cx="28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795" name="Text Box 11"/>
            <p:cNvSpPr txBox="1">
              <a:spLocks noChangeArrowheads="1"/>
            </p:cNvSpPr>
            <p:nvPr/>
          </p:nvSpPr>
          <p:spPr bwMode="auto">
            <a:xfrm>
              <a:off x="3794" y="2478"/>
              <a:ext cx="281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796" name="Text Box 12"/>
            <p:cNvSpPr txBox="1">
              <a:spLocks noChangeArrowheads="1"/>
            </p:cNvSpPr>
            <p:nvPr/>
          </p:nvSpPr>
          <p:spPr bwMode="auto">
            <a:xfrm>
              <a:off x="4781" y="2338"/>
              <a:ext cx="56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/>
                <a:t>100</a:t>
              </a:r>
              <a:endParaRPr 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797" name="Text Box 13"/>
            <p:cNvSpPr txBox="1">
              <a:spLocks noChangeArrowheads="1"/>
            </p:cNvSpPr>
            <p:nvPr/>
          </p:nvSpPr>
          <p:spPr bwMode="auto">
            <a:xfrm>
              <a:off x="4500" y="3035"/>
              <a:ext cx="281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d</a:t>
              </a:r>
            </a:p>
            <a:p>
              <a:pPr>
                <a:defRPr/>
              </a:pP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798" name="Text Box 14"/>
            <p:cNvSpPr txBox="1">
              <a:spLocks noChangeArrowheads="1"/>
            </p:cNvSpPr>
            <p:nvPr/>
          </p:nvSpPr>
          <p:spPr bwMode="auto">
            <a:xfrm>
              <a:off x="5346" y="2617"/>
              <a:ext cx="28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4500" y="945"/>
              <a:ext cx="281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3369" y="1920"/>
              <a:ext cx="42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b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801" name="Text Box 17"/>
            <p:cNvSpPr txBox="1">
              <a:spLocks noChangeArrowheads="1"/>
            </p:cNvSpPr>
            <p:nvPr/>
          </p:nvSpPr>
          <p:spPr bwMode="auto">
            <a:xfrm>
              <a:off x="5487" y="2478"/>
              <a:ext cx="28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8802" name="Text Box 18"/>
            <p:cNvSpPr txBox="1">
              <a:spLocks noChangeArrowheads="1"/>
            </p:cNvSpPr>
            <p:nvPr/>
          </p:nvSpPr>
          <p:spPr bwMode="auto">
            <a:xfrm>
              <a:off x="3369" y="2617"/>
              <a:ext cx="283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c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12305" name="Group 19"/>
            <p:cNvGrpSpPr>
              <a:grpSpLocks/>
            </p:cNvGrpSpPr>
            <p:nvPr/>
          </p:nvGrpSpPr>
          <p:grpSpPr bwMode="auto">
            <a:xfrm>
              <a:off x="3369" y="1641"/>
              <a:ext cx="2683" cy="1673"/>
              <a:chOff x="3369" y="1641"/>
              <a:chExt cx="2683" cy="1673"/>
            </a:xfrm>
          </p:grpSpPr>
          <p:sp>
            <p:nvSpPr>
              <p:cNvPr id="118804" name="Line 20"/>
              <p:cNvSpPr>
                <a:spLocks noChangeShapeType="1"/>
              </p:cNvSpPr>
              <p:nvPr/>
            </p:nvSpPr>
            <p:spPr bwMode="auto">
              <a:xfrm>
                <a:off x="3511" y="2337"/>
                <a:ext cx="25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805" name="Line 21"/>
              <p:cNvSpPr>
                <a:spLocks noChangeShapeType="1"/>
              </p:cNvSpPr>
              <p:nvPr/>
            </p:nvSpPr>
            <p:spPr bwMode="auto">
              <a:xfrm>
                <a:off x="3511" y="3035"/>
                <a:ext cx="25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806" name="Line 22"/>
              <p:cNvSpPr>
                <a:spLocks noChangeShapeType="1"/>
              </p:cNvSpPr>
              <p:nvPr/>
            </p:nvSpPr>
            <p:spPr bwMode="auto">
              <a:xfrm>
                <a:off x="3369" y="1641"/>
                <a:ext cx="26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807" name="Line 23"/>
              <p:cNvSpPr>
                <a:spLocks noChangeShapeType="1"/>
              </p:cNvSpPr>
              <p:nvPr/>
            </p:nvSpPr>
            <p:spPr bwMode="auto">
              <a:xfrm flipH="1">
                <a:off x="4358" y="1780"/>
                <a:ext cx="706" cy="1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"/>
          <p:cNvGrpSpPr>
            <a:grpSpLocks noChangeAspect="1"/>
          </p:cNvGrpSpPr>
          <p:nvPr/>
        </p:nvGrpSpPr>
        <p:grpSpPr bwMode="auto">
          <a:xfrm>
            <a:off x="611188" y="765175"/>
            <a:ext cx="7921625" cy="6092825"/>
            <a:chOff x="2607" y="666"/>
            <a:chExt cx="7200" cy="4320"/>
          </a:xfrm>
        </p:grpSpPr>
        <p:sp>
          <p:nvSpPr>
            <p:cNvPr id="119813" name="AutoShape 5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814" name="Text Box 6"/>
            <p:cNvSpPr txBox="1">
              <a:spLocks noChangeArrowheads="1"/>
            </p:cNvSpPr>
            <p:nvPr/>
          </p:nvSpPr>
          <p:spPr bwMode="auto">
            <a:xfrm>
              <a:off x="6900" y="666"/>
              <a:ext cx="2681" cy="2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 algn="ctr">
                <a:defRPr/>
              </a:pPr>
              <a:endParaRPr lang="ru-RU" sz="1200" b="0"/>
            </a:p>
            <a:p>
              <a:pPr algn="ctr">
                <a:defRPr/>
              </a:pPr>
              <a:endParaRPr lang="ru-RU" sz="2800" b="0"/>
            </a:p>
            <a:p>
              <a:pPr algn="ctr">
                <a:defRPr/>
              </a:pPr>
              <a:r>
                <a:rPr lang="ru-RU" sz="3600" b="0">
                  <a:solidFill>
                    <a:srgbClr val="0033CC"/>
                  </a:solidFill>
                </a:rPr>
                <a:t>a ║ b.</a:t>
              </a:r>
              <a:r>
                <a:rPr lang="en-US" sz="3600" b="0">
                  <a:solidFill>
                    <a:srgbClr val="0033CC"/>
                  </a:solidFill>
                </a:rPr>
                <a:t>   </a:t>
              </a:r>
              <a:r>
                <a:rPr lang="ru-RU" sz="3600" b="0">
                  <a:solidFill>
                    <a:srgbClr val="0033CC"/>
                  </a:solidFill>
                </a:rPr>
                <a:t>1=2  </a:t>
              </a:r>
              <a:r>
                <a:rPr lang="en-US" sz="3600" b="0">
                  <a:solidFill>
                    <a:srgbClr val="0033CC"/>
                  </a:solidFill>
                </a:rPr>
                <a:t> </a:t>
              </a:r>
              <a:r>
                <a:rPr lang="ru-RU" sz="3600" b="0">
                  <a:solidFill>
                    <a:srgbClr val="0033CC"/>
                  </a:solidFill>
                </a:rPr>
                <a:t>2</a:t>
              </a:r>
            </a:p>
            <a:p>
              <a:pPr algn="ctr">
                <a:defRPr/>
              </a:pPr>
              <a:r>
                <a:rPr lang="ru-RU" sz="3600" b="0">
                  <a:solidFill>
                    <a:srgbClr val="0033CC"/>
                  </a:solidFill>
                </a:rPr>
                <a:t>Найти:  </a:t>
              </a:r>
              <a:r>
                <a:rPr lang="en-US" sz="3600" b="0">
                  <a:solidFill>
                    <a:srgbClr val="0033CC"/>
                  </a:solidFill>
                </a:rPr>
                <a:t> </a:t>
              </a:r>
              <a:r>
                <a:rPr lang="ru-RU" sz="3600" b="0">
                  <a:solidFill>
                    <a:srgbClr val="0033CC"/>
                  </a:solidFill>
                </a:rPr>
                <a:t>1,  </a:t>
              </a:r>
              <a:r>
                <a:rPr lang="en-US" sz="3600" b="0">
                  <a:solidFill>
                    <a:srgbClr val="0033CC"/>
                  </a:solidFill>
                </a:rPr>
                <a:t> </a:t>
              </a:r>
              <a:r>
                <a:rPr lang="ru-RU" sz="3600" b="0">
                  <a:solidFill>
                    <a:srgbClr val="0033CC"/>
                  </a:solidFill>
                </a:rPr>
                <a:t>2.</a:t>
              </a:r>
              <a:endParaRPr lang="ru-RU" sz="36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815" name="Text Box 7"/>
            <p:cNvSpPr txBox="1">
              <a:spLocks noChangeArrowheads="1"/>
            </p:cNvSpPr>
            <p:nvPr/>
          </p:nvSpPr>
          <p:spPr bwMode="auto">
            <a:xfrm>
              <a:off x="3369" y="1223"/>
              <a:ext cx="42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а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16" name="Text Box 8"/>
            <p:cNvSpPr txBox="1">
              <a:spLocks noChangeArrowheads="1"/>
            </p:cNvSpPr>
            <p:nvPr/>
          </p:nvSpPr>
          <p:spPr bwMode="auto">
            <a:xfrm>
              <a:off x="4499" y="2059"/>
              <a:ext cx="283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/>
                <a:t>1</a:t>
              </a:r>
              <a:endParaRPr 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4216" y="2756"/>
              <a:ext cx="42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18" name="Text Box 10"/>
            <p:cNvSpPr txBox="1">
              <a:spLocks noChangeArrowheads="1"/>
            </p:cNvSpPr>
            <p:nvPr/>
          </p:nvSpPr>
          <p:spPr bwMode="auto">
            <a:xfrm>
              <a:off x="4499" y="2337"/>
              <a:ext cx="28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19" name="Text Box 11"/>
            <p:cNvSpPr txBox="1">
              <a:spLocks noChangeArrowheads="1"/>
            </p:cNvSpPr>
            <p:nvPr/>
          </p:nvSpPr>
          <p:spPr bwMode="auto">
            <a:xfrm>
              <a:off x="3793" y="2478"/>
              <a:ext cx="281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4640" y="1641"/>
              <a:ext cx="281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/>
                <a:t>2</a:t>
              </a:r>
              <a:endParaRPr 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21" name="Text Box 13"/>
            <p:cNvSpPr txBox="1">
              <a:spLocks noChangeArrowheads="1"/>
            </p:cNvSpPr>
            <p:nvPr/>
          </p:nvSpPr>
          <p:spPr bwMode="auto">
            <a:xfrm>
              <a:off x="4499" y="3035"/>
              <a:ext cx="283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5346" y="2617"/>
              <a:ext cx="28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4499" y="945"/>
              <a:ext cx="283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24" name="Text Box 16"/>
            <p:cNvSpPr txBox="1">
              <a:spLocks noChangeArrowheads="1"/>
            </p:cNvSpPr>
            <p:nvPr/>
          </p:nvSpPr>
          <p:spPr bwMode="auto">
            <a:xfrm>
              <a:off x="3369" y="1920"/>
              <a:ext cx="42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b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25" name="Text Box 17"/>
            <p:cNvSpPr txBox="1">
              <a:spLocks noChangeArrowheads="1"/>
            </p:cNvSpPr>
            <p:nvPr/>
          </p:nvSpPr>
          <p:spPr bwMode="auto">
            <a:xfrm>
              <a:off x="5487" y="2478"/>
              <a:ext cx="281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5346" y="1084"/>
              <a:ext cx="28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c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13341" name="Group 19"/>
            <p:cNvGrpSpPr>
              <a:grpSpLocks/>
            </p:cNvGrpSpPr>
            <p:nvPr/>
          </p:nvGrpSpPr>
          <p:grpSpPr bwMode="auto">
            <a:xfrm>
              <a:off x="3369" y="1084"/>
              <a:ext cx="2683" cy="1951"/>
              <a:chOff x="3369" y="1084"/>
              <a:chExt cx="2683" cy="1951"/>
            </a:xfrm>
          </p:grpSpPr>
          <p:sp>
            <p:nvSpPr>
              <p:cNvPr id="119828" name="Line 20"/>
              <p:cNvSpPr>
                <a:spLocks noChangeShapeType="1"/>
              </p:cNvSpPr>
              <p:nvPr/>
            </p:nvSpPr>
            <p:spPr bwMode="auto">
              <a:xfrm>
                <a:off x="3510" y="2339"/>
                <a:ext cx="25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9829" name="Line 21"/>
              <p:cNvSpPr>
                <a:spLocks noChangeShapeType="1"/>
              </p:cNvSpPr>
              <p:nvPr/>
            </p:nvSpPr>
            <p:spPr bwMode="auto">
              <a:xfrm>
                <a:off x="3369" y="1641"/>
                <a:ext cx="26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9830" name="Line 22"/>
              <p:cNvSpPr>
                <a:spLocks noChangeShapeType="1"/>
              </p:cNvSpPr>
              <p:nvPr/>
            </p:nvSpPr>
            <p:spPr bwMode="auto">
              <a:xfrm flipV="1">
                <a:off x="4359" y="1084"/>
                <a:ext cx="988" cy="19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19831" name="Line 23"/>
          <p:cNvSpPr>
            <a:spLocks noChangeShapeType="1"/>
          </p:cNvSpPr>
          <p:nvPr/>
        </p:nvSpPr>
        <p:spPr bwMode="auto">
          <a:xfrm flipH="1">
            <a:off x="6659563" y="2276475"/>
            <a:ext cx="144462" cy="288925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>
            <a:off x="6659563" y="2565400"/>
            <a:ext cx="2889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 flipH="1">
            <a:off x="6659563" y="2276475"/>
            <a:ext cx="144462" cy="360363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>
            <a:off x="6659563" y="26368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 flipV="1">
            <a:off x="6659563" y="2349500"/>
            <a:ext cx="217487" cy="28733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40" name="Line 32"/>
          <p:cNvSpPr>
            <a:spLocks noChangeShapeType="1"/>
          </p:cNvSpPr>
          <p:nvPr/>
        </p:nvSpPr>
        <p:spPr bwMode="auto">
          <a:xfrm flipV="1">
            <a:off x="6659563" y="2349500"/>
            <a:ext cx="21748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41" name="Line 33"/>
          <p:cNvSpPr>
            <a:spLocks noChangeShapeType="1"/>
          </p:cNvSpPr>
          <p:nvPr/>
        </p:nvSpPr>
        <p:spPr bwMode="auto">
          <a:xfrm flipH="1">
            <a:off x="7667625" y="2276475"/>
            <a:ext cx="1444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42" name="Line 34"/>
          <p:cNvSpPr>
            <a:spLocks noChangeShapeType="1"/>
          </p:cNvSpPr>
          <p:nvPr/>
        </p:nvSpPr>
        <p:spPr bwMode="auto">
          <a:xfrm>
            <a:off x="7667625" y="2565400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43" name="Line 35"/>
          <p:cNvSpPr>
            <a:spLocks noChangeShapeType="1"/>
          </p:cNvSpPr>
          <p:nvPr/>
        </p:nvSpPr>
        <p:spPr bwMode="auto">
          <a:xfrm flipH="1">
            <a:off x="6948488" y="2852738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44" name="Line 36"/>
          <p:cNvSpPr>
            <a:spLocks noChangeShapeType="1"/>
          </p:cNvSpPr>
          <p:nvPr/>
        </p:nvSpPr>
        <p:spPr bwMode="auto">
          <a:xfrm>
            <a:off x="6948488" y="31416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46" name="Line 38"/>
          <p:cNvSpPr>
            <a:spLocks noChangeShapeType="1"/>
          </p:cNvSpPr>
          <p:nvPr/>
        </p:nvSpPr>
        <p:spPr bwMode="auto">
          <a:xfrm>
            <a:off x="7524750" y="31416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47" name="Line 39"/>
          <p:cNvSpPr>
            <a:spLocks noChangeShapeType="1"/>
          </p:cNvSpPr>
          <p:nvPr/>
        </p:nvSpPr>
        <p:spPr bwMode="auto">
          <a:xfrm flipV="1">
            <a:off x="7524750" y="2852738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905000" y="304800"/>
            <a:ext cx="6248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Решение задач</a:t>
            </a:r>
          </a:p>
        </p:txBody>
      </p:sp>
      <p:pic>
        <p:nvPicPr>
          <p:cNvPr id="21509" name="Picture 5" descr="ques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he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14800"/>
            <a:ext cx="2667000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2362200"/>
            <a:ext cx="5715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0000CC"/>
                </a:solidFill>
              </a:rPr>
              <a:t>1.   На рисунке прямые а и в параллельны. Угол 2 на 24</a:t>
            </a:r>
            <a:r>
              <a:rPr lang="ru-RU" altLang="ru-RU" sz="2400" b="1" baseline="30000">
                <a:solidFill>
                  <a:srgbClr val="0000CC"/>
                </a:solidFill>
              </a:rPr>
              <a:t>0</a:t>
            </a:r>
            <a:r>
              <a:rPr lang="ru-RU" altLang="ru-RU" sz="2400" b="1">
                <a:solidFill>
                  <a:srgbClr val="0000CC"/>
                </a:solidFill>
              </a:rPr>
              <a:t> меньше угла 1. Найти эти углы.</a:t>
            </a:r>
          </a:p>
        </p:txBody>
      </p:sp>
      <p:grpSp>
        <p:nvGrpSpPr>
          <p:cNvPr id="8198" name="Group 24"/>
          <p:cNvGrpSpPr>
            <a:grpSpLocks/>
          </p:cNvGrpSpPr>
          <p:nvPr/>
        </p:nvGrpSpPr>
        <p:grpSpPr bwMode="auto">
          <a:xfrm>
            <a:off x="533400" y="4114800"/>
            <a:ext cx="4343400" cy="2133600"/>
            <a:chOff x="336" y="2592"/>
            <a:chExt cx="2736" cy="1344"/>
          </a:xfrm>
        </p:grpSpPr>
        <p:grpSp>
          <p:nvGrpSpPr>
            <p:cNvPr id="8199" name="Group 21"/>
            <p:cNvGrpSpPr>
              <a:grpSpLocks/>
            </p:cNvGrpSpPr>
            <p:nvPr/>
          </p:nvGrpSpPr>
          <p:grpSpPr bwMode="auto">
            <a:xfrm>
              <a:off x="336" y="2592"/>
              <a:ext cx="2400" cy="1344"/>
              <a:chOff x="336" y="2592"/>
              <a:chExt cx="2400" cy="1344"/>
            </a:xfrm>
          </p:grpSpPr>
          <p:grpSp>
            <p:nvGrpSpPr>
              <p:cNvPr id="8202" name="Group 16"/>
              <p:cNvGrpSpPr>
                <a:grpSpLocks/>
              </p:cNvGrpSpPr>
              <p:nvPr/>
            </p:nvGrpSpPr>
            <p:grpSpPr bwMode="auto">
              <a:xfrm>
                <a:off x="336" y="2592"/>
                <a:ext cx="2400" cy="1344"/>
                <a:chOff x="336" y="2592"/>
                <a:chExt cx="2400" cy="1344"/>
              </a:xfrm>
            </p:grpSpPr>
            <p:sp>
              <p:nvSpPr>
                <p:cNvPr id="8207" name="Line 13"/>
                <p:cNvSpPr>
                  <a:spLocks noChangeShapeType="1"/>
                </p:cNvSpPr>
                <p:nvPr/>
              </p:nvSpPr>
              <p:spPr bwMode="auto">
                <a:xfrm>
                  <a:off x="336" y="2880"/>
                  <a:ext cx="24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08" name="Line 14"/>
                <p:cNvSpPr>
                  <a:spLocks noChangeShapeType="1"/>
                </p:cNvSpPr>
                <p:nvPr/>
              </p:nvSpPr>
              <p:spPr bwMode="auto">
                <a:xfrm>
                  <a:off x="336" y="3504"/>
                  <a:ext cx="235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09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816" y="2592"/>
                  <a:ext cx="1104" cy="13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03" name="Text Box 17"/>
              <p:cNvSpPr txBox="1">
                <a:spLocks noChangeArrowheads="1"/>
              </p:cNvSpPr>
              <p:nvPr/>
            </p:nvSpPr>
            <p:spPr bwMode="auto">
              <a:xfrm>
                <a:off x="1440" y="259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2400" b="1"/>
                  <a:t>1</a:t>
                </a:r>
              </a:p>
            </p:txBody>
          </p:sp>
          <p:sp>
            <p:nvSpPr>
              <p:cNvPr id="8204" name="Text Box 18"/>
              <p:cNvSpPr txBox="1">
                <a:spLocks noChangeArrowheads="1"/>
              </p:cNvSpPr>
              <p:nvPr/>
            </p:nvSpPr>
            <p:spPr bwMode="auto">
              <a:xfrm>
                <a:off x="816" y="345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2400" b="1"/>
                  <a:t>2</a:t>
                </a:r>
              </a:p>
            </p:txBody>
          </p:sp>
          <p:sp>
            <p:nvSpPr>
              <p:cNvPr id="8205" name="Text Box 19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2400" b="1"/>
                  <a:t>3</a:t>
                </a:r>
              </a:p>
            </p:txBody>
          </p:sp>
          <p:sp>
            <p:nvSpPr>
              <p:cNvPr id="8206" name="Text Box 20"/>
              <p:cNvSpPr txBox="1">
                <a:spLocks noChangeArrowheads="1"/>
              </p:cNvSpPr>
              <p:nvPr/>
            </p:nvSpPr>
            <p:spPr bwMode="auto">
              <a:xfrm>
                <a:off x="1296" y="326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2400" b="1"/>
                  <a:t>4</a:t>
                </a:r>
              </a:p>
            </p:txBody>
          </p:sp>
        </p:grpSp>
        <p:sp>
          <p:nvSpPr>
            <p:cNvPr id="8200" name="Text Box 22"/>
            <p:cNvSpPr txBox="1">
              <a:spLocks noChangeArrowheads="1"/>
            </p:cNvSpPr>
            <p:nvPr/>
          </p:nvSpPr>
          <p:spPr bwMode="auto">
            <a:xfrm>
              <a:off x="2832" y="2736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/>
                <a:t>а</a:t>
              </a:r>
            </a:p>
          </p:txBody>
        </p:sp>
        <p:sp>
          <p:nvSpPr>
            <p:cNvPr id="8201" name="Text Box 23"/>
            <p:cNvSpPr txBox="1">
              <a:spLocks noChangeArrowheads="1"/>
            </p:cNvSpPr>
            <p:nvPr/>
          </p:nvSpPr>
          <p:spPr bwMode="auto">
            <a:xfrm>
              <a:off x="2736" y="340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/>
                <a:t>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328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ques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1000"/>
            <a:ext cx="1219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zna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10200"/>
            <a:ext cx="533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62000" y="533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0000CC"/>
                </a:solidFill>
              </a:rPr>
              <a:t>2. По рисунку найти углы 1, 2, 3.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04800" y="1447800"/>
            <a:ext cx="5867400" cy="3352800"/>
            <a:chOff x="192" y="912"/>
            <a:chExt cx="3696" cy="2112"/>
          </a:xfrm>
        </p:grpSpPr>
        <p:grpSp>
          <p:nvGrpSpPr>
            <p:cNvPr id="9223" name="Group 12"/>
            <p:cNvGrpSpPr>
              <a:grpSpLocks/>
            </p:cNvGrpSpPr>
            <p:nvPr/>
          </p:nvGrpSpPr>
          <p:grpSpPr bwMode="auto">
            <a:xfrm>
              <a:off x="384" y="1152"/>
              <a:ext cx="3504" cy="1872"/>
              <a:chOff x="432" y="1152"/>
              <a:chExt cx="3456" cy="1824"/>
            </a:xfrm>
          </p:grpSpPr>
          <p:sp>
            <p:nvSpPr>
              <p:cNvPr id="9234" name="Line 8"/>
              <p:cNvSpPr>
                <a:spLocks noChangeShapeType="1"/>
              </p:cNvSpPr>
              <p:nvPr/>
            </p:nvSpPr>
            <p:spPr bwMode="auto">
              <a:xfrm>
                <a:off x="576" y="1440"/>
                <a:ext cx="32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5" name="Line 9"/>
              <p:cNvSpPr>
                <a:spLocks noChangeShapeType="1"/>
              </p:cNvSpPr>
              <p:nvPr/>
            </p:nvSpPr>
            <p:spPr bwMode="auto">
              <a:xfrm>
                <a:off x="432" y="2400"/>
                <a:ext cx="34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6" name="Line 10"/>
              <p:cNvSpPr>
                <a:spLocks noChangeShapeType="1"/>
              </p:cNvSpPr>
              <p:nvPr/>
            </p:nvSpPr>
            <p:spPr bwMode="auto">
              <a:xfrm flipH="1">
                <a:off x="912" y="1152"/>
                <a:ext cx="1056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7" name="Line 11"/>
              <p:cNvSpPr>
                <a:spLocks noChangeShapeType="1"/>
              </p:cNvSpPr>
              <p:nvPr/>
            </p:nvSpPr>
            <p:spPr bwMode="auto">
              <a:xfrm>
                <a:off x="2544" y="1152"/>
                <a:ext cx="1248" cy="18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4" name="Text Box 13"/>
            <p:cNvSpPr txBox="1">
              <a:spLocks noChangeArrowheads="1"/>
            </p:cNvSpPr>
            <p:nvPr/>
          </p:nvSpPr>
          <p:spPr bwMode="auto">
            <a:xfrm>
              <a:off x="192" y="230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/>
                <a:t>а</a:t>
              </a:r>
            </a:p>
          </p:txBody>
        </p:sp>
        <p:sp>
          <p:nvSpPr>
            <p:cNvPr id="9225" name="Text Box 14"/>
            <p:cNvSpPr txBox="1">
              <a:spLocks noChangeArrowheads="1"/>
            </p:cNvSpPr>
            <p:nvPr/>
          </p:nvSpPr>
          <p:spPr bwMode="auto">
            <a:xfrm>
              <a:off x="336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/>
                <a:t>в</a:t>
              </a:r>
            </a:p>
          </p:txBody>
        </p:sp>
        <p:sp>
          <p:nvSpPr>
            <p:cNvPr id="9226" name="Text Box 15"/>
            <p:cNvSpPr txBox="1">
              <a:spLocks noChangeArrowheads="1"/>
            </p:cNvSpPr>
            <p:nvPr/>
          </p:nvSpPr>
          <p:spPr bwMode="auto">
            <a:xfrm>
              <a:off x="1776" y="91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/>
                <a:t>с</a:t>
              </a:r>
            </a:p>
          </p:txBody>
        </p:sp>
        <p:sp>
          <p:nvSpPr>
            <p:cNvPr id="9227" name="Text Box 16"/>
            <p:cNvSpPr txBox="1">
              <a:spLocks noChangeArrowheads="1"/>
            </p:cNvSpPr>
            <p:nvPr/>
          </p:nvSpPr>
          <p:spPr bwMode="auto">
            <a:xfrm>
              <a:off x="2352" y="91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1"/>
                <a:t>d</a:t>
              </a:r>
              <a:endParaRPr lang="ru-RU" altLang="ru-RU" sz="2400" b="1"/>
            </a:p>
          </p:txBody>
        </p:sp>
        <p:sp>
          <p:nvSpPr>
            <p:cNvPr id="9228" name="Text Box 17"/>
            <p:cNvSpPr txBox="1">
              <a:spLocks noChangeArrowheads="1"/>
            </p:cNvSpPr>
            <p:nvPr/>
          </p:nvSpPr>
          <p:spPr bwMode="auto">
            <a:xfrm>
              <a:off x="672" y="216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/>
                <a:t>110</a:t>
              </a:r>
              <a:r>
                <a:rPr lang="ru-RU" altLang="ru-RU" sz="2000" b="1" baseline="30000"/>
                <a:t>0</a:t>
              </a:r>
            </a:p>
          </p:txBody>
        </p:sp>
        <p:sp>
          <p:nvSpPr>
            <p:cNvPr id="9229" name="Text Box 18"/>
            <p:cNvSpPr txBox="1">
              <a:spLocks noChangeArrowheads="1"/>
            </p:cNvSpPr>
            <p:nvPr/>
          </p:nvSpPr>
          <p:spPr bwMode="auto">
            <a:xfrm>
              <a:off x="1200" y="148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/>
                <a:t>70</a:t>
              </a:r>
              <a:r>
                <a:rPr lang="ru-RU" altLang="ru-RU" sz="2000" b="1" baseline="30000"/>
                <a:t>0</a:t>
              </a:r>
            </a:p>
          </p:txBody>
        </p:sp>
        <p:sp>
          <p:nvSpPr>
            <p:cNvPr id="9230" name="Text Box 19"/>
            <p:cNvSpPr txBox="1">
              <a:spLocks noChangeArrowheads="1"/>
            </p:cNvSpPr>
            <p:nvPr/>
          </p:nvSpPr>
          <p:spPr bwMode="auto">
            <a:xfrm>
              <a:off x="2688" y="1200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/>
                <a:t>140</a:t>
              </a:r>
              <a:r>
                <a:rPr lang="ru-RU" altLang="ru-RU" sz="2000" b="1" baseline="30000"/>
                <a:t>0</a:t>
              </a:r>
            </a:p>
          </p:txBody>
        </p:sp>
        <p:sp>
          <p:nvSpPr>
            <p:cNvPr id="9231" name="Text Box 20"/>
            <p:cNvSpPr txBox="1">
              <a:spLocks noChangeArrowheads="1"/>
            </p:cNvSpPr>
            <p:nvPr/>
          </p:nvSpPr>
          <p:spPr bwMode="auto">
            <a:xfrm>
              <a:off x="2880" y="14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/>
                <a:t>1</a:t>
              </a:r>
            </a:p>
          </p:txBody>
        </p:sp>
        <p:sp>
          <p:nvSpPr>
            <p:cNvPr id="9232" name="Text Box 21"/>
            <p:cNvSpPr txBox="1">
              <a:spLocks noChangeArrowheads="1"/>
            </p:cNvSpPr>
            <p:nvPr/>
          </p:nvSpPr>
          <p:spPr bwMode="auto">
            <a:xfrm>
              <a:off x="2928" y="216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/>
                <a:t>2</a:t>
              </a:r>
            </a:p>
          </p:txBody>
        </p:sp>
        <p:sp>
          <p:nvSpPr>
            <p:cNvPr id="9233" name="Text Box 22"/>
            <p:cNvSpPr txBox="1">
              <a:spLocks noChangeArrowheads="1"/>
            </p:cNvSpPr>
            <p:nvPr/>
          </p:nvSpPr>
          <p:spPr bwMode="auto">
            <a:xfrm>
              <a:off x="3360" y="216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/>
                <a:t>3</a:t>
              </a:r>
            </a:p>
          </p:txBody>
        </p:sp>
      </p:grp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124200" y="5257800"/>
            <a:ext cx="4038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0000CC"/>
                </a:solidFill>
              </a:rPr>
              <a:t>Ответ:  </a:t>
            </a:r>
            <a:r>
              <a:rPr lang="en-US" altLang="ru-RU" sz="2400" b="1">
                <a:solidFill>
                  <a:srgbClr val="0000CC"/>
                </a:solidFill>
                <a:cs typeface="Arial" charset="0"/>
              </a:rPr>
              <a:t>&lt;</a:t>
            </a:r>
            <a:r>
              <a:rPr lang="ru-RU" altLang="ru-RU" sz="2400" b="1">
                <a:solidFill>
                  <a:srgbClr val="0000CC"/>
                </a:solidFill>
                <a:cs typeface="Arial" charset="0"/>
              </a:rPr>
              <a:t>1 =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 2 = </a:t>
            </a:r>
            <a:r>
              <a:rPr lang="ru-RU" altLang="ru-RU" sz="2400" b="1">
                <a:solidFill>
                  <a:srgbClr val="0000CC"/>
                </a:solidFill>
                <a:cs typeface="Arial" charset="0"/>
              </a:rPr>
              <a:t>40</a:t>
            </a:r>
            <a:r>
              <a:rPr lang="ru-RU" altLang="ru-RU" sz="2400" b="1" baseline="30000">
                <a:solidFill>
                  <a:srgbClr val="0000CC"/>
                </a:solidFill>
                <a:cs typeface="Arial" charset="0"/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baseline="30000">
                <a:solidFill>
                  <a:srgbClr val="0000CC"/>
                </a:solidFill>
                <a:cs typeface="Arial" charset="0"/>
              </a:rPr>
              <a:t>                   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3 = 140</a:t>
            </a:r>
            <a:r>
              <a:rPr lang="ru-RU" altLang="ru-RU" sz="2400" b="1" baseline="30000">
                <a:solidFill>
                  <a:srgbClr val="0000CC"/>
                </a:solidFill>
              </a:rPr>
              <a:t>0</a:t>
            </a:r>
            <a:endParaRPr lang="ru-RU" altLang="ru-RU" sz="2400" b="1" baseline="30000">
              <a:solidFill>
                <a:srgbClr val="0000CC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baseline="30000">
              <a:solidFill>
                <a:srgbClr val="0000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73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Rectangle 6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87982" y="52859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Решите письменно:</a:t>
            </a:r>
          </a:p>
        </p:txBody>
      </p:sp>
      <p:grpSp>
        <p:nvGrpSpPr>
          <p:cNvPr id="14339" name="Group 42"/>
          <p:cNvGrpSpPr>
            <a:grpSpLocks noChangeAspect="1"/>
          </p:cNvGrpSpPr>
          <p:nvPr/>
        </p:nvGrpSpPr>
        <p:grpSpPr bwMode="auto">
          <a:xfrm>
            <a:off x="611188" y="1989138"/>
            <a:ext cx="8135937" cy="4681537"/>
            <a:chOff x="2607" y="666"/>
            <a:chExt cx="7200" cy="4320"/>
          </a:xfrm>
        </p:grpSpPr>
        <p:sp>
          <p:nvSpPr>
            <p:cNvPr id="120875" name="AutoShape 43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876" name="Text Box 44"/>
            <p:cNvSpPr txBox="1">
              <a:spLocks noChangeArrowheads="1"/>
            </p:cNvSpPr>
            <p:nvPr/>
          </p:nvSpPr>
          <p:spPr bwMode="auto">
            <a:xfrm>
              <a:off x="6899" y="666"/>
              <a:ext cx="2400" cy="2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sz="1200" b="0"/>
            </a:p>
            <a:p>
              <a:pPr eaLnBrk="1" hangingPunct="1"/>
              <a:endParaRPr lang="ru-RU" altLang="ru-RU" sz="1200" b="0"/>
            </a:p>
            <a:p>
              <a:pPr eaLnBrk="1" hangingPunct="1"/>
              <a:endParaRPr lang="ru-RU" altLang="ru-RU" sz="1200" b="0"/>
            </a:p>
            <a:p>
              <a:pPr eaLnBrk="1" hangingPunct="1"/>
              <a:r>
                <a:rPr lang="ru-RU" altLang="ru-RU" sz="3200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По данным рисунка найдите углы 1, 2, 3.</a:t>
              </a:r>
            </a:p>
          </p:txBody>
        </p:sp>
        <p:sp>
          <p:nvSpPr>
            <p:cNvPr id="120877" name="Text Box 45"/>
            <p:cNvSpPr txBox="1">
              <a:spLocks noChangeArrowheads="1"/>
            </p:cNvSpPr>
            <p:nvPr/>
          </p:nvSpPr>
          <p:spPr bwMode="auto">
            <a:xfrm>
              <a:off x="3368" y="1223"/>
              <a:ext cx="424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а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78" name="Text Box 46"/>
            <p:cNvSpPr txBox="1">
              <a:spLocks noChangeArrowheads="1"/>
            </p:cNvSpPr>
            <p:nvPr/>
          </p:nvSpPr>
          <p:spPr bwMode="auto">
            <a:xfrm>
              <a:off x="3935" y="2061"/>
              <a:ext cx="42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/>
                <a:t>20</a:t>
              </a:r>
              <a:endParaRPr 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79" name="Text Box 47"/>
            <p:cNvSpPr txBox="1">
              <a:spLocks noChangeArrowheads="1"/>
            </p:cNvSpPr>
            <p:nvPr/>
          </p:nvSpPr>
          <p:spPr bwMode="auto">
            <a:xfrm>
              <a:off x="4216" y="2756"/>
              <a:ext cx="42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0" name="Text Box 48"/>
            <p:cNvSpPr txBox="1">
              <a:spLocks noChangeArrowheads="1"/>
            </p:cNvSpPr>
            <p:nvPr/>
          </p:nvSpPr>
          <p:spPr bwMode="auto">
            <a:xfrm>
              <a:off x="4499" y="2337"/>
              <a:ext cx="281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1" name="Text Box 49"/>
            <p:cNvSpPr txBox="1">
              <a:spLocks noChangeArrowheads="1"/>
            </p:cNvSpPr>
            <p:nvPr/>
          </p:nvSpPr>
          <p:spPr bwMode="auto">
            <a:xfrm>
              <a:off x="3793" y="2478"/>
              <a:ext cx="282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2" name="Text Box 50"/>
            <p:cNvSpPr txBox="1">
              <a:spLocks noChangeArrowheads="1"/>
            </p:cNvSpPr>
            <p:nvPr/>
          </p:nvSpPr>
          <p:spPr bwMode="auto">
            <a:xfrm>
              <a:off x="5347" y="1642"/>
              <a:ext cx="281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/>
                <a:t>1</a:t>
              </a:r>
              <a:endParaRPr 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3" name="Text Box 51"/>
            <p:cNvSpPr txBox="1">
              <a:spLocks noChangeArrowheads="1"/>
            </p:cNvSpPr>
            <p:nvPr/>
          </p:nvSpPr>
          <p:spPr bwMode="auto">
            <a:xfrm>
              <a:off x="4499" y="3035"/>
              <a:ext cx="281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4" name="Text Box 52"/>
            <p:cNvSpPr txBox="1">
              <a:spLocks noChangeArrowheads="1"/>
            </p:cNvSpPr>
            <p:nvPr/>
          </p:nvSpPr>
          <p:spPr bwMode="auto">
            <a:xfrm>
              <a:off x="5487" y="2617"/>
              <a:ext cx="282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1200"/>
                <a:t>d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5" name="Text Box 53"/>
            <p:cNvSpPr txBox="1">
              <a:spLocks noChangeArrowheads="1"/>
            </p:cNvSpPr>
            <p:nvPr/>
          </p:nvSpPr>
          <p:spPr bwMode="auto">
            <a:xfrm>
              <a:off x="4357" y="1363"/>
              <a:ext cx="423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/>
                <a:t>20</a:t>
              </a:r>
              <a:endParaRPr 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6" name="Text Box 54"/>
            <p:cNvSpPr txBox="1">
              <a:spLocks noChangeArrowheads="1"/>
            </p:cNvSpPr>
            <p:nvPr/>
          </p:nvSpPr>
          <p:spPr bwMode="auto">
            <a:xfrm>
              <a:off x="3368" y="1920"/>
              <a:ext cx="424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b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7" name="Text Box 55"/>
            <p:cNvSpPr txBox="1">
              <a:spLocks noChangeArrowheads="1"/>
            </p:cNvSpPr>
            <p:nvPr/>
          </p:nvSpPr>
          <p:spPr bwMode="auto">
            <a:xfrm>
              <a:off x="5487" y="2478"/>
              <a:ext cx="28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8" name="Text Box 56"/>
            <p:cNvSpPr txBox="1">
              <a:spLocks noChangeArrowheads="1"/>
            </p:cNvSpPr>
            <p:nvPr/>
          </p:nvSpPr>
          <p:spPr bwMode="auto">
            <a:xfrm>
              <a:off x="3793" y="2478"/>
              <a:ext cx="282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c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89" name="Line 57"/>
            <p:cNvSpPr>
              <a:spLocks noChangeShapeType="1"/>
            </p:cNvSpPr>
            <p:nvPr/>
          </p:nvSpPr>
          <p:spPr bwMode="auto">
            <a:xfrm>
              <a:off x="3510" y="2337"/>
              <a:ext cx="25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890" name="Line 58"/>
            <p:cNvSpPr>
              <a:spLocks noChangeShapeType="1"/>
            </p:cNvSpPr>
            <p:nvPr/>
          </p:nvSpPr>
          <p:spPr bwMode="auto">
            <a:xfrm>
              <a:off x="3368" y="1642"/>
              <a:ext cx="26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891" name="Line 59"/>
            <p:cNvSpPr>
              <a:spLocks noChangeShapeType="1"/>
            </p:cNvSpPr>
            <p:nvPr/>
          </p:nvSpPr>
          <p:spPr bwMode="auto">
            <a:xfrm flipH="1">
              <a:off x="3652" y="1223"/>
              <a:ext cx="705" cy="15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892" name="Line 60"/>
            <p:cNvSpPr>
              <a:spLocks noChangeShapeType="1"/>
            </p:cNvSpPr>
            <p:nvPr/>
          </p:nvSpPr>
          <p:spPr bwMode="auto">
            <a:xfrm>
              <a:off x="4922" y="1223"/>
              <a:ext cx="989" cy="15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893" name="Text Box 61"/>
            <p:cNvSpPr txBox="1">
              <a:spLocks noChangeArrowheads="1"/>
            </p:cNvSpPr>
            <p:nvPr/>
          </p:nvSpPr>
          <p:spPr bwMode="auto">
            <a:xfrm>
              <a:off x="5627" y="2061"/>
              <a:ext cx="284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/>
                <a:t>2</a:t>
              </a:r>
              <a:endParaRPr 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94" name="Text Box 62"/>
            <p:cNvSpPr txBox="1">
              <a:spLocks noChangeArrowheads="1"/>
            </p:cNvSpPr>
            <p:nvPr/>
          </p:nvSpPr>
          <p:spPr bwMode="auto">
            <a:xfrm>
              <a:off x="5205" y="1223"/>
              <a:ext cx="565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/>
                <a:t>130</a:t>
              </a:r>
              <a:endParaRPr 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0895" name="Line 63"/>
            <p:cNvSpPr>
              <a:spLocks noChangeShapeType="1"/>
            </p:cNvSpPr>
            <p:nvPr/>
          </p:nvSpPr>
          <p:spPr bwMode="auto">
            <a:xfrm>
              <a:off x="4216" y="1502"/>
              <a:ext cx="142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896" name="Line 64"/>
            <p:cNvSpPr>
              <a:spLocks noChangeShapeType="1"/>
            </p:cNvSpPr>
            <p:nvPr/>
          </p:nvSpPr>
          <p:spPr bwMode="auto">
            <a:xfrm>
              <a:off x="3935" y="2198"/>
              <a:ext cx="14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897" name="Text Box 65"/>
            <p:cNvSpPr txBox="1">
              <a:spLocks noChangeArrowheads="1"/>
            </p:cNvSpPr>
            <p:nvPr/>
          </p:nvSpPr>
          <p:spPr bwMode="auto">
            <a:xfrm>
              <a:off x="5063" y="2061"/>
              <a:ext cx="284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</a:t>
              </a:r>
            </a:p>
          </p:txBody>
        </p:sp>
      </p:grpSp>
      <p:sp>
        <p:nvSpPr>
          <p:cNvPr id="2" name="AutoShape 2" descr="data:image/jpeg;base64,/9j/4AAQSkZJRgABAQAAAQABAAD/2wCEAAkGBxETEhUUEhQVFRQXFxoXFxYVGBoWFhgXFBcaFhkYGBQYHSggGRslHBcYITEhMS0rLi4uGR8zODMtNygtLisBCgoKDg0OGxAQGywlICU0LDcsLC8vLC0sNCwuLC0vLC8tLC0sMS8vLC0sLDcsNSwvLCw1LCwsLTQsNywsLCwsLP/AABEIAMIBAwMBIgACEQEDEQH/xAAcAAEAAgMBAQEAAAAAAAAAAAAABgcBBAUDAgj/xABLEAABAwIDBQUEBgYGCAcAAAABAAIDBBEFEiEGBzFBURMiYXGBIzJCkRRScoKhsQgzYpLB0UNzorLC4RUWNDVTs+LwJjZjdJPD0v/EABoBAQACAwEAAAAAAAAAAAAAAAAEBQEDBgL/xAAzEQACAQMDAQQHCAMAAAAAAAAAAQIDBBESITEFE0FRYSJxgZGhscEGFCMyM0LR4VLw8f/aAAwDAQACEQMRAD8AvFERAEREAREQBERAEREAREQBERAEREAREQBERAEREAREQBERARneRjLqTDamZjssgZlY7S4e8hjSL8wTf0Uc3GbUvrKJ8c0jpJ4HkOc9xc9zJLuY4k6nXM37oXB35VslVU0eFQHvSOEj/AuJZHfXgBncR0ylcLZSE4JtB9Fc530eb2bXP4uZLrC420zCQBhOnxaBAfoRECIAiIgCIiAIiIAiIgCIiAIiIAiIgCIiAIiIAiIgCIiAIiIAiIgCIiALzqJmsa57jZrQXOJ4ANFyfkF6Kut+WP8A0bDnRMPtak9i0DjkOsht0Le799AR7dJA7EMSrMWlByhxjhvyzAfi2PKPvlbO/PDYqmm+lU0jHT0Tx2gjcHOax5ANw3UFrsp8BmWtidccKwynw+E5aiSPPO4aOZ2mrtb3DiTlHQN8lCNn8SEE4LtYngxTNPB0MvdeCB0BuPEBaZVUpYLa36TOrbutnHgvE/QOxOOitooKgHV7BnHSRvdeP3gfwXcVP7k6p1LU1uFSuuY3mWIn4mmzSQOhb2bvUq4FuKkIiIAiIgCIiAIiIAiIgCIiAIiIAiIgCIiAIiIAiIgCIiAIiIAiIgCoHbPGo6vHLv71Lh4uQOD5IzfKPF02Rnk0nkrh24x8UNDPUaZmMOQHnI7usH7xHoCvzZsxTukDWkkumkDnuN8x1IBJPGwLnX/aWupPRHJMsLX7xWUXwt36kTDF6R81PLVzazyuEhP1WEhoaB0y29AOih8is3aRoFLKBwDQB6EKs5VXUpOWWzsbSeuk/J7eo7v+lzBLh+KC/sXCkqrfE1o7jjbiXQuLdecK/SEbwQCDcEXBHMHmvzFg0PbNmpOP0iOzL8p4rvhPqczPvq4dyu0H0rDI2uN5Kf2L+tm/qz+5YX6gqxpSzE5HqVv2Nw0uHuifIiLYQAiIgCwSvmWRrWlziGtAJJJsABqSTyCpbajautxqZ1BhALacXE9Qbta4G4sX27sZ10953S10BINsN8tDSOdHADVSjQ5CBE0jkZdc33QR4qMU21e1VfrS0zYI3HR/ZhgynnnnPeA6gKabHbr8Pw9ofI0TzjUzSgENI/4cZuGDx1PipBV7Qcom/ed/BqjXN5Rt1mo8eXebKdKU36KK3Zu82imuanFnR34tjllOo4dxuRo06L0dupnuO3xqcjlq69/vSlS2oq5H+84nw4D5DReFlSVPtBv6EPe/p/ZLjY/5MikO7Ksi1hxyRrvN4B87SrpR/wCtVILh1LiDAeAIa+3nZn8SuyvpjiOBI8jb8l5h9oJZ9KHuZl2K7mc7Dt78DZBFiNNPQy8LvaXR3BtxsHW8cpHirDw/EIZ2CSGRkrDwcxwc0+oUSqZ2zMMVTGyoiPFsgB9Q7kfFQTEdlaihc6rwGWQBvemonkuJaOJDSfatty1drob6K3tepULjaLw/B8kapbzhu+C8UUN3c7fwYpEbDs6hgHaRXvpwzsPNpPy4HkTMlPNAREQBERAEREAREQBERAERaWM14p6eactLhFG+QtbqSGNLrD5IClN/m0BmqYcPjd3WWkmt9dw7rT9lne++Oi5WxFMDUXtoxhI8L2YPwJUTp5ZZ5paub35nOcOnecb28ARlHkp5sDF+td9lv5n+SgXc+46jptDsbOVV8y+R29pf9ll+z/iCrOTgrM2m/wBll+z/AIgq0fwUajwWfT/0pes+IpXNcHNNnNIc0jiC03B+anu73FBS405jdKfEo+1YOTZTd5b4ZXiaO32fNV+typlcaVsrP11DM2dh/wDSke0O055ZREfvuU6jLEsFd1qhroqouY/Jn6nRaGA4m2ppoZ2e7LG148MwuR6G49FvqUcqEREBSG8LaCoxWvGEULrRB1p5G3IJZq/MR/Rs6c3adFaezuB02G0ohhAaxgu53xSPsAXuPNxsPwA0AUF3BbNCGkdWP1lqSbEjVsTHEDU/WcC4nn3eiluO12d2RvutOvi7/JQr67jbUtb57l5m2jSdSWDXr698xt8N+60fx6lb1HgZ4yG37I4+pXns9TAuLz8Og8zz+X5qQhUllafePx6+7fH+/Ql1qvZ+hDY1G4XCPgHrcrxqcGicO6Mh6jh6hdJYVpK1oyWHBe4jKrNPOWQ6rpnRuyu+fIjqvFdnaS12dbH+C4y5S7oqlWlCPCLSlNzgmwvN+YEPYS17eBHHyXoijptPKNhDdqsPlZIMVw8Njq4LuqI2izZ4tMz8vC9r5hzHeGo1tjZLH466kiqY9GyN1aeLXNJa5p62cCL8+Khj3GN4c3zHToQR0/mppsxHAymjbTxtiiF7Rt4NJcXOA+8SfVdf0m/dePZz/Mviitu7fs3qjwzrIiK4IQRRrafbvD6C4qJ2iQC/ZM78p6dwcL9TYKuKjehimIOMeFUvZs4dvLZxb43Ps2EX4d4oC5qqqjiaXyPaxg1LnkNaAOpOgUDxre/h0Tuzp+0rJSbBkDSQTa/vnQj7OZRal3cuncJcWrZqp979lGSIweYzu5fZa1T7BKako2ZKWljiHUe8eXefbM4+ZXrSwQ6bFdqMQt9Hp24fEfilIEmvXOM49GBc92zG1NA7taeq+mA6vY6Qv159ye3zabq0v9MP+q38f5rDcYk5hp+Y/is6GCB4RvnYx/ZYpSy0kn1g1xb5ljgHt9MysrCMZpqpmenmjlb1Y4G3gRxafArlYhJT1DclTTxys6PAeB5Bw0UHrt2NFn7XD6megm5WJdHfpxzAHh71vBY0sFuLDlVH+smP4bb6bTNr6cf09P8ArA2/FwaOmurR9pTDZHb2gxEAQS2ltcwyd2UW4929nAdQSF5BVe9OjdHXvu0NY5jDEGizcgFiABpfMHX8/Fe+wY9jJ/Wf4QrN272TbXxNAdkljJMbyLjXi13PKbDyIHkanq6LEcMDmviAY51+0tnZe1tHA2F+hF1X3FKW+DrbO6hc2saKaU1hY448DqbZVYZTlvN5DQPAG5PyH4hV+Vs19fLM7NI4uI0HAADwA0WstUI6UXFtQ7KnpfJ4Law+YNfZ3uPa6N+pHclaWOOnG18w8WhaxWFuzg11IKcXF8Mtr9H/ABgmnnoZD36aQlvTI8m4HWzw794K2V+X9g8cNHi8Mr3ezmtFISPhfZoOnRwYbr9QBTk8rJwdak6VRwfcERFk1HCo4BRUEcYt7GFjB4uDQ2/q7VRqlddo/wC+a7+2j7RMHV/5NP8AEhQHG9pYqGIPla5wc8NAZa+oJJ1I5Bcr1lzrXKoxWcLjzZa2kVGi5snGBVYY4tcbB3A8rhSMKCwyBzQ4cHAEctCLjRbkNfK0Wa826GxH4rRZdS7CPZ1E8LwMVrbW9UWS5a9ZWMjF3HyHM+QUedi8x+K3kB/Jab3Em5JJ6lSa3WY4xSi8+ZrhZvPpM9a2pMjy4+QHQLwRFQzm5ycpcsnJJLCCIi8mTSxSRrQC5waL2u4gDXxK7exdX3nR30cMzfMaH8LfJRrabDIqmLsphdpN9DYgt4EHrqorhGH4lhsjDROFVEHaQS914vpZjr21v/0lWnTNEasZ68Szw+Gn5+PrNVxqdNrGV4/0X5ISASBc20HC56XVVY/JtDWksHZ4ZTkkWz56hzeuaO5F+nc8yuzs5vVop39jUh1FUg2MVR3RmsNBIQBz5hpPRdyvp3A5752u1DhroeHBdtFJvcpSu8D3YUMJzzZqmS9yZfcueJ7McfUlTaKNrQGtAa0aANAAA6ADQL6WVuSSMhERZAREQBYWUQHpBUPZ7pI8OXyWhi2xWH4jd74uxqRr28B7OTNyfcaOIsOIJW0tyStgoonVFXI2JnDvHXrYNGrnHoNVrmlgwZ2Uw+upw+KqqG1MbcvYylpbMR3szZRwNu7Z17m5uuxL2UueJ2R+mWRhs7Rw4Pb0I6qG7HbzIcRqXQ09NPkaCTM4NyADhmsdC7kOK4GxdQWbS4pEf6Rgf193syNeWkh0/ktQI9vK2VbRTtdELQS3LRxyObbM3y1BHr0UOV2b6IwaFjjxEzberXgqk1BqxUZbHd9IuJV7ZOe7Wx4uWF9P4r5Xkkvk0cYpi5lwCS3XQX7vM+S/T+77HPpuH085N3uYGyf1jO4/TxIJ9V+e8GY108TX+494jf8AZk7jvwcVYO4OtfBJW4bMfaQyF4F/qnspMt+Vww/eUqi9sHKdbpqNdSXevkXKiItxTEX21bdkTuVyPmAf4Kmd6ouylB4GU3HXQf5q0sMxD6bg9NONXNY3Pb68YMT/AMblVtvTpC6ka8f0UgcfJ12/mWrnK8dHVIt9/wDGPmWdN6rRpd3/AEntdiUEIBlkZG1xytLyGgnoL+C2wq020lFZhLZm8Wlkumtibxvb5AuP7qm+y1cJqOnkvfNE2/2mjK7+0Cqeta6KKqd+WmvBokKfp6fJNHUREUI2BERAEKLyqJco8eSGUsnOxiU5ZCPhY63mGkqLbmauWVg7R7n5ahobmNyB3XEXPJSDEj7GX+rf/dK436PtKXsceTZnOPpGwD8SFc9PpdpQksb6ofM0XEtE16mWbtdhuFVNoq4Ql9u6XHLI0HpILFvzsbKEnYrFcO7+C1fb097/AEWchzSNTZpPdN7m5BYfErU2gnz1Mzr3vI4Dyaco/ALGFYtNTuzROt1adWO82/8AZ8V3H3fbKZT4Ohhe8eldJ2GIwyYdUDQ5wTETwvqLtB68PFS/KC0Pjc2SJ2rZIyHMcOocNFz5sUwzEYhFXRMDukg0B6smFi35j1UdqN3FdQuM2CVZyHvGlmIcxwvewce64W01ANviWrMo8mCXrKhNFvFbHJ2GLU0lBNYd8Nc6F3U5feaL8wXDxU7oYmzsElPLFMw8HRuBH+RXpTRk8lhdCPCZDxsPW/5KObU7Z4Xh12yyGecf0MVi4H9rWzPU38CjmgdaOMuNmgk+C88UqKelbnrJ44G8g5wzut9Vg1cfK6r+k2o2gxfu0ELKKmOna+HA+2cO991twpDge56kY7tq+aStm4uMriI9NdRcudbhq63gvDm+4waLt5LpnGLBaGWqk4dvI3LG0kXueg+0WLzoN1NXWyioxuqdI7iII3d1oOuTNazB1DR681J8Y27w+hZ2VM1sjm6COCzYm+BeBlHoCVAMW3j4jMe68QN5NiAvbxe65J8RZe4UJz3BdeEYVBTRNhp42xRt4NaLDzJ4knmTqVVNQTBtey1rVEOuhv8AqHD55ohr0K5eyW29VDUM7aZ8kL3BsgkJfYE2zNJ1aRe/iB5W6e9M9hjuE1At3nMYb3OgmDXaD9mU2XmpScHhg7O++a1PTs070pd49xhGn7w+YVPqx991Xeogi17kRf4e0fl/+v8AFVuq2s8zZ3XRYabOPnl/E8n8V8r6fxXyvKJT5BVg7Sy/QNoKOuGkNY1mcjQHO0RPJB5C8b/NV9a+iujffgHa4VmaO/Slsgy/UA7N48gDm+4pFDvOc69j0Pb9CyroopsJtTFU4fTTSPaHujAffQ54yY3H1LSfVFIOeINuMqXROrcKqdJInueGm+o/VyWvyvkI65rrp45hTfa08ou0gtPi1w0I8bWPmtXenSyYfXU2MwNu0ERVLRpmaRlBPm0lt+RaxTXFYI6yCOppyH3YHNI+JjtbeY6eYVV1a1lVpqpD80d0TLOsoS0y4ZTGxkfZmpw2o1tmLL/FG8Wdl+YdbxPRbO7zFzSyyYbUaFr3GFx4OB1I9feHmVu7Y7PvmDZ6c5KqLVjuGYD4Cfna+nEc1Gp52YkBHJamxGI2be7Q8jXKDxBvrbiDqL6qti4XMJSfEsavGMl+7Hg+8kyi6bS71x5rw9Zb7XA8FlVVRbbVdGRFXwvuDbtW8SOtvdf5ghWBQ4qJY2yMIcxwuCQRp5Hgqi4s6lDeXD4a3TJFOcZ7R58O86qLR+lu6BfD6hx5/JRTboZuTVAb4notB7yTcr5RDZGKRqYwfYTf1T/7hX3+jnEBh877a/SHD0bFGdPUn5L0xGic+lqnj3WQSuJ8Qw2A8V97mZcuAyO+qag/Jt+K6voNJqk5NcvYquoTTmkiOyPzEuPMk/M3XysBZXYkELfwvGJ6c+ykLRxLeLD5tOnrxWgiw0nyCe0uPUdez6PXwxm/DOLxk/suOsbvG/qoVtru8bhbH1uHVz6Qs73ZPeRntqGMcNXk8Mjg4G+pstdfGE7Ix4hXtNfUyvjDbRRDQWaBaPtCe6LA8ACeoUWrRxvE8tEcrt7WLy0ZiLg0E5HVLGFkh0vkzjutcRc3ABU93Y7tcOEYqKiWCulIDrBwfDHcX1b8btdS4enNTDa2vwvDaSOKogb9FkeIhG2NrmC4Lszmk8Ba5IuVANvdjKHDsk9GZo5J8zOzEns+yLDn0IzEG7Ra9tVohHVJIwSnaDejBF7OjYJiNM57sIt9W2rvSw8VXeO7V1lXcTSnIf6Nncj8i0e963XEWVZQowhwjJhZRFtB8u4Keb6pvZYTVk2s8OJIu4ZmxyXvztl4KCFS3fNIXYPhTjxLWE+sDVDu1smYPbfG69eONuwZbyzP4et1Blc29TZSSpjjqIG5pImZXtHvOj4jL1LTmNv2jz0NMSG2h49FSVYtSZ3XSa8J2sUnutmeRWECk2A7uqyutcPghPGV4tcfssOr/wAB4pFZeD3cV40YOcvng5my1TSNqo31UzI4oiJH3uXOyEENaxgLiS63pdTbbDe8ypikpcNp5J3ytLC58ZIyOGV2WJt3OOttbWvzUswrdFg8IBdAZnAaume51/HKCG/gmM7e4NhbTHGY8w07Gla0kEcnFtmt9TfwUuEFFHHXl5K6nqaxjhH5mkkniJjcZI3MJBYS5haQdQWm1jfkinGPY8a6d9UMJLhLYh1pH3ytDL5mtAPuovZDP0rimHxVET4Zmh8b2lrmnUEH+I4g8iAqYw2uqNm6s09RnlwyZ945bXMZPPT4h8TedszehvFaONYRBVQuhqI2yRvFi0/gQeLXDkRqEBx8QwmKqYJ6Z7HZxmDmm7JAeYI0B8fmq32s2NiqHe0a6KdvCRos7ThmHxDofkV4y4LjGz8jn0RNZQk3dGQSWgn4mN1a62mduh4kclK8F3pYRWtDKkink5sn0aDzyzDT55fJVVx03M+1oS0z+DJdK6xHRUWUV2H4xSd1zBWwjgRrJp/av5h3muhh+3MD5GxSxzQSOIaA9uhc42AuNeJHJWidm4ZRmp5gWnhqHt9HNP8ANaU+y1QD8Dumv/6Giqq9rWf6lDL8YvHw3XwRNp1oftqex/z/AGcVF1xs1U/Vb+8F6v2eEYzVE8UTepP8XEBV0Om3UnhQft2+ZJldUV+5HDWxUxxwQOqat3ZQN5/G88mRtPFx5fyuVzsY29wykIZRNOIVRNmtZ3mA/aAIJ8GgnxHFfGG7E4jiszKnGyGQN1jo2HLx+sATkB46kuPDRXNn0PS9Vd+xfVkGvf5WKfvO1SY+K3BKyVtK+mi7CYR5iD2gEZu8W143Fzx6lcjdSf8Aw7N5z/kp5tjC1mGVbWNDWtpZA1rRYACMgAAcAoPufZmwCVvEk1At45bj+C6KCUcJcFbnLyyPoiK0PQREQBelPOY3te3ixwcPNpuPyXmsP4FASrebSisxDB6U6xvkkmkaQLFsYY4XvrwDxb9r5cbfPUE1kbNbMhBA5Xe91yPRo+S6mJzk7SYaz4W0RcPN4mB1+4Fxd8P+8B/UR/3nqHbL8Q8EHWURWJkIiIDzmLrHLbNbS/C69NvarFjR0cVdAyOnY1vYPYAcwEYADnte4Xy2NjY8VmKEvcGN95xDR5uNh+JVi/pCwBmGUrBwbOxotpo2GQcPRQrvuMHEwjenjrI2uloDPG4AtkEMseYHUEPaC0i3AgLcqd6VRKLSYE6S/J4c8HW/Awa62Vm7vP8AddD/AO2i/wCWFIVDMptcFOYZtHixJNJs/HDfUZmiI34XJc1l/wCS6kjtrKgABtFR3tc3D3jjf/iBWeiBycnllWQ7sa6pucTxSeUHQxQEsjItYg37uvD3QpHgm7LCaYhzKVr3ixzTEym44EB5LQfIBTBEMGGttoOCLKIAiIgCiG1O7bDa53aSw5JTxkiPZud9q2jj4kEqXogKem3FtYc1JXzwn9oAm44d5hbzXzHu2x6Nw7LGHlrfdzyTW4c4yXN/NXGiApl+7HHXn2uMSZSbm0s5+TLgcfJe+Hbi4S8PrKuaoOmjRkvbkXOLjbysrfRAcTZ7ZOhohalp2Rm1i8DNIR0MjruI8LrtoiA4u2zScPrAASTTy2A1J9m7koD+jm0HDZwdQap9/LsYVZeNxF9PM0Wu6J7RfhcsICqv9G2QfRKpvMTNPh3owP8ACUBqYxQGCZ8TvhOni06tPystNWZt1s+Z2CWMXlYNRzezjYeI4jzPgqzVhSnqie0EXjV1LI2F7zZo4mxNrm3LzXnSYhDJ+rkY7wBF/lxXvK4BtLDuBXDxiauieXwhs0Rt3Ld9thra2pB48+PBakO2LPdnikhd4i4/IH8CvLqJPD2GScbU1PZ7S4W7rTRN42/WOnZx+9wWN80Fq2N31oR82Pd/MLhbSYtDXY/hrqaRsjGtp2ZgTa7JXvcCCLg68PLqpzvtpvZU0ltQ9zL+D25v8Ci0HiojwVMsrCyrIyERAL6DUnQAakk8ABzKAk+7XDDPiEWndivK7p3Pd1+0W/IqY/pBwk4UCBo2eMnwBDm/m4Lt7tdlzRwF8otPLYuHNjR7rPMXJPibcgoV+kFtPTupm0cUzHTdsHSsacxa1jXaOI0BzFvdOvgqyvPXPYwWLu6je3DKJsmjhTx6dBl7vrlspEo5sBjjauhhka17CGNY4PY5nea0A5S4Wc08Q4XHqCpGtICIiAIiIAiIgCIiAIiIAiIgCIiAIiID4nZmaR1BHzFl+d93WP8A+gaqpgxCKZjZS0BwboOyLhnAPvNIeNRfkv0WvKopmSNLZGte08WuAcD6FAcvAdqaKsF6WojlNr5Q60gH7UZs5vqFxNrNju0JlpwA86vj4Bx6tPAO68j+ertJumw6oIfC00kw1bJT2aL8iY+HHpY+K4AbtLhX1cTpm8tTOGj+3f8A+ReoycXlA41RAWkse0gjQtcLHyIK4VfsrSyahvZu+tH3f7PD8FYVHt9g+JezqgaWcaWm7haejZuB8nW8ljE9jJ2d+AieM6gttmt9m9j5j5KVGrCe0j1nJV5w/EYP1MwmZ9WTj5d4/kQvul2tY2RjK6ncwZhm7uYFoIzdx/HS/VTB2HTg2MUgJ4Asdf5WU12S2PFnPq4mOzNytikAcADxLmnS56eaT9BbMMqKpwTDMQxmCLDXujp5oy95YHNMcrRI5wY14091hsNNTbw2duMKxnD2tinlfV0XaAxvJzkODXWGt3sIbm0uW/wzvB2PijxympaI/RhOyNwczN7N7nyNLm96/wAAOhC6O39Jj8EbY6oitpWvD2zMYA8GxYA8N1b73MEa8VGg8SR5IqikuCbCV9TYti7Nh+ObuC3g2xcflZTRmw2GUEXb4jMHhvHP3I79Gxglzz4XN+isJ14R7zJWeFYVPUvyQROkdzyjRv2nHRvqQp5Q0WH4KBUYjM19Va8cLO+W+LWcS79s2A5eOsNsq/ESaXAaYU9O05XVL2hgbz0ABDL9LOdqNApNsnuqpKZ/b1JNZVE5nSTd5ode92sN9b/EbnyUSpcSlstkYI46vx3G7inacOojp2j7iSQHmHWDiLW92w4jMVJdlN0uG0eV72fSZhr2k2rQerYvdGuoJuR1U+CKODACyiIAiIgCIiAIiIAiIgCIiAIiIAiIgCIiAIiIAiIgODtJsdQVwtVQMe7k8dyQeUjbG3hw8FXlTsBiuGOMmDVTpIr3NLMQbi9yAD3Hefdd4q4UQFdbLb1oJX/R6+M0NULAtmu2Nx8HOsWHwd1FiVYgK420+y1JXx9nVRB/1XDR7D1a8ajy4eCieyeCYphtVHTB/wBLw1wcGveQJKfKCWg63IuA2wuNeDeBAj233/mjDf6uL/nTq5nOA1PBUztfRvdtVQ2HGON9/wBmMyl390/gu1t9gWNYjUGljcymw+wzSh2Z0nM5mCzj0yaDTUlAeG2e+CGN30fDW/S6hxyhzQXRgkaZcusp8Bp48lzcA3Y1dfKKvHJXuJ1bTh1iAeTi3SNv7LdfEFT3YvYOiw1vsGZpSO9M+xkd1APwt8B63UpQGth9DFBG2OFjY42izWMADR6BbKIgCIiAIiIAiIgCIiAIiIAiIgCIiAIiIAiIgCIiAIiIAiIgCIiALCIgIlWsBxymJAuKGcg24e2hGnoT8ypaiIDKIiAIiIAiIgCIiAIiIAiIgCI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20453" y="1887080"/>
            <a:ext cx="569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rgbClr val="0000CC"/>
                </a:solidFill>
              </a:rPr>
              <a:t>3.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Решите письменно:</a:t>
            </a:r>
          </a:p>
        </p:txBody>
      </p:sp>
      <p:sp>
        <p:nvSpPr>
          <p:cNvPr id="123909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412875"/>
            <a:ext cx="8713788" cy="525621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</a:rPr>
              <a:t>.</a:t>
            </a:r>
            <a:endParaRPr lang="ru-RU" baseline="30000" dirty="0" smtClean="0"/>
          </a:p>
        </p:txBody>
      </p:sp>
      <p:grpSp>
        <p:nvGrpSpPr>
          <p:cNvPr id="15364" name="Group 6"/>
          <p:cNvGrpSpPr>
            <a:grpSpLocks noChangeAspect="1"/>
          </p:cNvGrpSpPr>
          <p:nvPr/>
        </p:nvGrpSpPr>
        <p:grpSpPr bwMode="auto">
          <a:xfrm>
            <a:off x="468313" y="1628775"/>
            <a:ext cx="8135937" cy="5040313"/>
            <a:chOff x="2607" y="666"/>
            <a:chExt cx="7200" cy="4320"/>
          </a:xfrm>
        </p:grpSpPr>
        <p:sp>
          <p:nvSpPr>
            <p:cNvPr id="123911" name="AutoShape 7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solidFill>
                <a:srgbClr val="FF99CC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912" name="Text Box 8"/>
            <p:cNvSpPr txBox="1">
              <a:spLocks noChangeArrowheads="1"/>
            </p:cNvSpPr>
            <p:nvPr/>
          </p:nvSpPr>
          <p:spPr bwMode="auto">
            <a:xfrm>
              <a:off x="6899" y="666"/>
              <a:ext cx="2400" cy="2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400" b="0">
                  <a:solidFill>
                    <a:srgbClr val="0033CC"/>
                  </a:solidFill>
                </a:rPr>
                <a:t>Отрезок АК – биссектриса треугольника САЕ. Через точку К проведена прямая, параллельная стороне СА и пересекающая сторону АЕ в точке N.  Найдите углы треугольника АКN, если угол САЕ равен 78</a:t>
              </a:r>
              <a:r>
                <a:rPr lang="ru-RU" altLang="ru-RU" sz="2400" b="0" baseline="30000">
                  <a:solidFill>
                    <a:srgbClr val="0033CC"/>
                  </a:solidFill>
                </a:rPr>
                <a:t>0</a:t>
              </a:r>
              <a:r>
                <a:rPr lang="ru-RU" altLang="ru-RU" sz="2400" b="0">
                  <a:solidFill>
                    <a:srgbClr val="0033CC"/>
                  </a:solidFill>
                </a:rPr>
                <a:t>.</a:t>
              </a:r>
            </a:p>
            <a:p>
              <a:pPr eaLnBrk="1" hangingPunct="1"/>
              <a:endParaRPr lang="ru-RU" altLang="ru-RU" sz="2400" b="0">
                <a:solidFill>
                  <a:srgbClr val="0033CC"/>
                </a:solidFill>
              </a:endParaRPr>
            </a:p>
            <a:p>
              <a:pPr eaLnBrk="1" hangingPunct="1"/>
              <a:endParaRPr lang="ru-RU" altLang="ru-RU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13" name="Text Box 9"/>
            <p:cNvSpPr txBox="1">
              <a:spLocks noChangeArrowheads="1"/>
            </p:cNvSpPr>
            <p:nvPr/>
          </p:nvSpPr>
          <p:spPr bwMode="auto">
            <a:xfrm>
              <a:off x="3368" y="1222"/>
              <a:ext cx="424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14" name="Text Box 10"/>
            <p:cNvSpPr txBox="1">
              <a:spLocks noChangeArrowheads="1"/>
            </p:cNvSpPr>
            <p:nvPr/>
          </p:nvSpPr>
          <p:spPr bwMode="auto">
            <a:xfrm>
              <a:off x="3935" y="2061"/>
              <a:ext cx="423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15" name="Text Box 11"/>
            <p:cNvSpPr txBox="1">
              <a:spLocks noChangeArrowheads="1"/>
            </p:cNvSpPr>
            <p:nvPr/>
          </p:nvSpPr>
          <p:spPr bwMode="auto">
            <a:xfrm>
              <a:off x="4216" y="2756"/>
              <a:ext cx="42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16" name="Text Box 12"/>
            <p:cNvSpPr txBox="1">
              <a:spLocks noChangeArrowheads="1"/>
            </p:cNvSpPr>
            <p:nvPr/>
          </p:nvSpPr>
          <p:spPr bwMode="auto">
            <a:xfrm>
              <a:off x="4499" y="2338"/>
              <a:ext cx="28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17" name="Text Box 13"/>
            <p:cNvSpPr txBox="1">
              <a:spLocks noChangeArrowheads="1"/>
            </p:cNvSpPr>
            <p:nvPr/>
          </p:nvSpPr>
          <p:spPr bwMode="auto">
            <a:xfrm>
              <a:off x="3793" y="2478"/>
              <a:ext cx="282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18" name="Text Box 14"/>
            <p:cNvSpPr txBox="1">
              <a:spLocks noChangeArrowheads="1"/>
            </p:cNvSpPr>
            <p:nvPr/>
          </p:nvSpPr>
          <p:spPr bwMode="auto">
            <a:xfrm>
              <a:off x="5347" y="1642"/>
              <a:ext cx="423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N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19" name="Text Box 15"/>
            <p:cNvSpPr txBox="1">
              <a:spLocks noChangeArrowheads="1"/>
            </p:cNvSpPr>
            <p:nvPr/>
          </p:nvSpPr>
          <p:spPr bwMode="auto">
            <a:xfrm>
              <a:off x="4499" y="3035"/>
              <a:ext cx="281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/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20" name="Text Box 16"/>
            <p:cNvSpPr txBox="1">
              <a:spLocks noChangeArrowheads="1"/>
            </p:cNvSpPr>
            <p:nvPr/>
          </p:nvSpPr>
          <p:spPr bwMode="auto">
            <a:xfrm>
              <a:off x="5911" y="2478"/>
              <a:ext cx="423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E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21" name="Text Box 17"/>
            <p:cNvSpPr txBox="1">
              <a:spLocks noChangeArrowheads="1"/>
            </p:cNvSpPr>
            <p:nvPr/>
          </p:nvSpPr>
          <p:spPr bwMode="auto">
            <a:xfrm>
              <a:off x="4357" y="1363"/>
              <a:ext cx="42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22" name="Text Box 18"/>
            <p:cNvSpPr txBox="1">
              <a:spLocks noChangeArrowheads="1"/>
            </p:cNvSpPr>
            <p:nvPr/>
          </p:nvSpPr>
          <p:spPr bwMode="auto">
            <a:xfrm>
              <a:off x="3368" y="1921"/>
              <a:ext cx="42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23" name="Text Box 19"/>
            <p:cNvSpPr txBox="1">
              <a:spLocks noChangeArrowheads="1"/>
            </p:cNvSpPr>
            <p:nvPr/>
          </p:nvSpPr>
          <p:spPr bwMode="auto">
            <a:xfrm>
              <a:off x="5487" y="2478"/>
              <a:ext cx="28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24" name="Text Box 20"/>
            <p:cNvSpPr txBox="1">
              <a:spLocks noChangeArrowheads="1"/>
            </p:cNvSpPr>
            <p:nvPr/>
          </p:nvSpPr>
          <p:spPr bwMode="auto">
            <a:xfrm>
              <a:off x="3228" y="2478"/>
              <a:ext cx="42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C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25" name="Text Box 21"/>
            <p:cNvSpPr txBox="1">
              <a:spLocks noChangeArrowheads="1"/>
            </p:cNvSpPr>
            <p:nvPr/>
          </p:nvSpPr>
          <p:spPr bwMode="auto">
            <a:xfrm>
              <a:off x="5627" y="2061"/>
              <a:ext cx="284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26" name="Text Box 22"/>
            <p:cNvSpPr txBox="1">
              <a:spLocks noChangeArrowheads="1"/>
            </p:cNvSpPr>
            <p:nvPr/>
          </p:nvSpPr>
          <p:spPr bwMode="auto">
            <a:xfrm>
              <a:off x="5063" y="945"/>
              <a:ext cx="424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A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27" name="Text Box 23"/>
            <p:cNvSpPr txBox="1">
              <a:spLocks noChangeArrowheads="1"/>
            </p:cNvSpPr>
            <p:nvPr/>
          </p:nvSpPr>
          <p:spPr bwMode="auto">
            <a:xfrm>
              <a:off x="4640" y="2756"/>
              <a:ext cx="423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K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28" name="Line 24"/>
            <p:cNvSpPr>
              <a:spLocks noChangeShapeType="1"/>
            </p:cNvSpPr>
            <p:nvPr/>
          </p:nvSpPr>
          <p:spPr bwMode="auto">
            <a:xfrm flipV="1">
              <a:off x="3652" y="1084"/>
              <a:ext cx="1270" cy="1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929" name="Line 25"/>
            <p:cNvSpPr>
              <a:spLocks noChangeShapeType="1"/>
            </p:cNvSpPr>
            <p:nvPr/>
          </p:nvSpPr>
          <p:spPr bwMode="auto">
            <a:xfrm>
              <a:off x="4922" y="1084"/>
              <a:ext cx="989" cy="1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930" name="Line 26"/>
            <p:cNvSpPr>
              <a:spLocks noChangeShapeType="1"/>
            </p:cNvSpPr>
            <p:nvPr/>
          </p:nvSpPr>
          <p:spPr bwMode="auto">
            <a:xfrm>
              <a:off x="3652" y="2756"/>
              <a:ext cx="22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931" name="Line 27"/>
            <p:cNvSpPr>
              <a:spLocks noChangeShapeType="1"/>
            </p:cNvSpPr>
            <p:nvPr/>
          </p:nvSpPr>
          <p:spPr bwMode="auto">
            <a:xfrm flipH="1">
              <a:off x="4780" y="1084"/>
              <a:ext cx="142" cy="1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932" name="Line 28"/>
            <p:cNvSpPr>
              <a:spLocks noChangeShapeType="1"/>
            </p:cNvSpPr>
            <p:nvPr/>
          </p:nvSpPr>
          <p:spPr bwMode="auto">
            <a:xfrm flipV="1">
              <a:off x="4780" y="1921"/>
              <a:ext cx="707" cy="8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5"/>
          <p:cNvGrpSpPr>
            <a:grpSpLocks noChangeAspect="1"/>
          </p:cNvGrpSpPr>
          <p:nvPr/>
        </p:nvGrpSpPr>
        <p:grpSpPr bwMode="auto">
          <a:xfrm>
            <a:off x="0" y="1557338"/>
            <a:ext cx="9144000" cy="5516562"/>
            <a:chOff x="2607" y="666"/>
            <a:chExt cx="7200" cy="4320"/>
          </a:xfrm>
        </p:grpSpPr>
        <p:sp>
          <p:nvSpPr>
            <p:cNvPr id="80912" name="AutoShape 16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89" name="Text Box 17"/>
            <p:cNvSpPr txBox="1">
              <a:spLocks noChangeArrowheads="1"/>
            </p:cNvSpPr>
            <p:nvPr/>
          </p:nvSpPr>
          <p:spPr bwMode="auto">
            <a:xfrm>
              <a:off x="6899" y="666"/>
              <a:ext cx="2682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sz="1200" b="0">
                <a:solidFill>
                  <a:schemeClr val="tx1"/>
                </a:solidFill>
                <a:latin typeface="Arial" charset="0"/>
              </a:endParaRPr>
            </a:p>
            <a:p>
              <a:pPr eaLnBrk="1" hangingPunct="1"/>
              <a:r>
                <a:rPr lang="ru-RU" altLang="ru-RU" sz="2800" b="0">
                  <a:solidFill>
                    <a:srgbClr val="0033CC"/>
                  </a:solidFill>
                </a:rPr>
                <a:t>Углы 4 и 5носят название:        1.смежных</a:t>
              </a:r>
              <a:endParaRPr lang="ru-RU" altLang="ru-RU" sz="2800" b="0">
                <a:solidFill>
                  <a:srgbClr val="0033CC"/>
                </a:solidFill>
                <a:latin typeface="Arial" charset="0"/>
              </a:endParaRPr>
            </a:p>
            <a:p>
              <a:pPr eaLnBrk="1" hangingPunct="1">
                <a:buFont typeface="Times New Roman" pitchFamily="18" charset="0"/>
                <a:buChar char="2"/>
              </a:pPr>
              <a:r>
                <a:rPr lang="ru-RU" altLang="ru-RU" sz="2800" b="0">
                  <a:solidFill>
                    <a:srgbClr val="0033CC"/>
                  </a:solidFill>
                </a:rPr>
                <a:t>. накрест лежащих</a:t>
              </a:r>
            </a:p>
            <a:p>
              <a:pPr eaLnBrk="1" hangingPunct="1">
                <a:buFont typeface="Times New Roman" pitchFamily="18" charset="0"/>
                <a:buChar char="3"/>
              </a:pPr>
              <a:r>
                <a:rPr lang="ru-RU" altLang="ru-RU" sz="2800" b="0">
                  <a:solidFill>
                    <a:srgbClr val="0033CC"/>
                  </a:solidFill>
                </a:rPr>
                <a:t>. соответственных</a:t>
              </a:r>
            </a:p>
            <a:p>
              <a:pPr eaLnBrk="1" hangingPunct="1">
                <a:buFont typeface="Times New Roman" pitchFamily="18" charset="0"/>
                <a:buChar char="4"/>
              </a:pPr>
              <a:r>
                <a:rPr lang="ru-RU" altLang="ru-RU" sz="2800" b="0">
                  <a:solidFill>
                    <a:srgbClr val="0033CC"/>
                  </a:solidFill>
                </a:rPr>
                <a:t>. односторонних</a:t>
              </a:r>
              <a:endParaRPr lang="ru-RU" altLang="ru-RU" sz="2800" b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80914" name="Line 18"/>
            <p:cNvSpPr>
              <a:spLocks noChangeShapeType="1"/>
            </p:cNvSpPr>
            <p:nvPr/>
          </p:nvSpPr>
          <p:spPr bwMode="auto">
            <a:xfrm flipV="1">
              <a:off x="3087" y="1363"/>
              <a:ext cx="3248" cy="12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915" name="Line 19"/>
            <p:cNvSpPr>
              <a:spLocks noChangeShapeType="1"/>
            </p:cNvSpPr>
            <p:nvPr/>
          </p:nvSpPr>
          <p:spPr bwMode="auto">
            <a:xfrm flipV="1">
              <a:off x="3370" y="2617"/>
              <a:ext cx="3105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916" name="Line 20"/>
            <p:cNvSpPr>
              <a:spLocks noChangeShapeType="1"/>
            </p:cNvSpPr>
            <p:nvPr/>
          </p:nvSpPr>
          <p:spPr bwMode="auto">
            <a:xfrm flipV="1">
              <a:off x="4640" y="1223"/>
              <a:ext cx="141" cy="29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93" name="Text Box 21"/>
            <p:cNvSpPr txBox="1">
              <a:spLocks noChangeArrowheads="1"/>
            </p:cNvSpPr>
            <p:nvPr/>
          </p:nvSpPr>
          <p:spPr bwMode="auto">
            <a:xfrm>
              <a:off x="4781" y="1502"/>
              <a:ext cx="424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5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394" name="Text Box 22"/>
            <p:cNvSpPr txBox="1">
              <a:spLocks noChangeArrowheads="1"/>
            </p:cNvSpPr>
            <p:nvPr/>
          </p:nvSpPr>
          <p:spPr bwMode="auto">
            <a:xfrm>
              <a:off x="4358" y="2199"/>
              <a:ext cx="280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3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395" name="Text Box 23"/>
            <p:cNvSpPr txBox="1">
              <a:spLocks noChangeArrowheads="1"/>
            </p:cNvSpPr>
            <p:nvPr/>
          </p:nvSpPr>
          <p:spPr bwMode="auto">
            <a:xfrm>
              <a:off x="4781" y="2060"/>
              <a:ext cx="424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7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396" name="Text Box 24"/>
            <p:cNvSpPr txBox="1">
              <a:spLocks noChangeArrowheads="1"/>
            </p:cNvSpPr>
            <p:nvPr/>
          </p:nvSpPr>
          <p:spPr bwMode="auto">
            <a:xfrm>
              <a:off x="4358" y="1641"/>
              <a:ext cx="28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1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397" name="Text Box 25"/>
            <p:cNvSpPr txBox="1">
              <a:spLocks noChangeArrowheads="1"/>
            </p:cNvSpPr>
            <p:nvPr/>
          </p:nvSpPr>
          <p:spPr bwMode="auto">
            <a:xfrm>
              <a:off x="4358" y="3035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2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398" name="Text Box 26"/>
            <p:cNvSpPr txBox="1">
              <a:spLocks noChangeArrowheads="1"/>
            </p:cNvSpPr>
            <p:nvPr/>
          </p:nvSpPr>
          <p:spPr bwMode="auto">
            <a:xfrm>
              <a:off x="4781" y="2896"/>
              <a:ext cx="28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4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399" name="Text Box 27"/>
            <p:cNvSpPr txBox="1">
              <a:spLocks noChangeArrowheads="1"/>
            </p:cNvSpPr>
            <p:nvPr/>
          </p:nvSpPr>
          <p:spPr bwMode="auto">
            <a:xfrm>
              <a:off x="4358" y="3592"/>
              <a:ext cx="282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8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400" name="Text Box 28"/>
            <p:cNvSpPr txBox="1">
              <a:spLocks noChangeArrowheads="1"/>
            </p:cNvSpPr>
            <p:nvPr/>
          </p:nvSpPr>
          <p:spPr bwMode="auto">
            <a:xfrm>
              <a:off x="4781" y="3453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6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401" name="Text Box 29"/>
            <p:cNvSpPr txBox="1">
              <a:spLocks noChangeArrowheads="1"/>
            </p:cNvSpPr>
            <p:nvPr/>
          </p:nvSpPr>
          <p:spPr bwMode="auto">
            <a:xfrm>
              <a:off x="4499" y="945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</a:rPr>
                <a:t>с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402" name="Text Box 30"/>
            <p:cNvSpPr txBox="1">
              <a:spLocks noChangeArrowheads="1"/>
            </p:cNvSpPr>
            <p:nvPr/>
          </p:nvSpPr>
          <p:spPr bwMode="auto">
            <a:xfrm>
              <a:off x="5911" y="1084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a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403" name="Text Box 31"/>
            <p:cNvSpPr txBox="1">
              <a:spLocks noChangeArrowheads="1"/>
            </p:cNvSpPr>
            <p:nvPr/>
          </p:nvSpPr>
          <p:spPr bwMode="auto">
            <a:xfrm>
              <a:off x="6052" y="2199"/>
              <a:ext cx="423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80930" name="Rectangle 3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ТЕСТ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"/>
          <p:cNvGrpSpPr>
            <a:grpSpLocks noChangeAspect="1"/>
          </p:cNvGrpSpPr>
          <p:nvPr/>
        </p:nvGrpSpPr>
        <p:grpSpPr bwMode="auto">
          <a:xfrm>
            <a:off x="250825" y="260350"/>
            <a:ext cx="8459788" cy="6191250"/>
            <a:chOff x="2607" y="666"/>
            <a:chExt cx="7200" cy="4320"/>
          </a:xfrm>
        </p:grpSpPr>
        <p:sp>
          <p:nvSpPr>
            <p:cNvPr id="84997" name="AutoShape 5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36" name="Text Box 6"/>
            <p:cNvSpPr txBox="1">
              <a:spLocks noChangeArrowheads="1"/>
            </p:cNvSpPr>
            <p:nvPr/>
          </p:nvSpPr>
          <p:spPr bwMode="auto">
            <a:xfrm>
              <a:off x="6899" y="666"/>
              <a:ext cx="2682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sz="1200" b="0">
                <a:solidFill>
                  <a:schemeClr val="tx1"/>
                </a:solidFill>
                <a:latin typeface="Arial" charset="0"/>
              </a:endParaRPr>
            </a:p>
            <a:p>
              <a:pPr eaLnBrk="1" hangingPunct="1"/>
              <a:endParaRPr lang="ru-RU" altLang="ru-RU" sz="1200" b="0">
                <a:solidFill>
                  <a:schemeClr val="tx1"/>
                </a:solidFill>
                <a:latin typeface="Arial" charset="0"/>
              </a:endParaRPr>
            </a:p>
            <a:p>
              <a:pPr eaLnBrk="1" hangingPunct="1"/>
              <a:r>
                <a:rPr lang="ru-RU" altLang="ru-RU" sz="2400" b="0">
                  <a:solidFill>
                    <a:srgbClr val="0033CC"/>
                  </a:solidFill>
                </a:rPr>
                <a:t>Прямые </a:t>
              </a:r>
              <a:r>
                <a:rPr lang="en-US" altLang="ru-RU" sz="2400">
                  <a:solidFill>
                    <a:srgbClr val="0033CC"/>
                  </a:solidFill>
                </a:rPr>
                <a:t>a</a:t>
              </a:r>
              <a:r>
                <a:rPr lang="ru-RU" altLang="ru-RU" sz="2400" b="0">
                  <a:solidFill>
                    <a:srgbClr val="0033CC"/>
                  </a:solidFill>
                </a:rPr>
                <a:t> и </a:t>
              </a:r>
              <a:r>
                <a:rPr lang="en-US" altLang="ru-RU" sz="2400">
                  <a:solidFill>
                    <a:srgbClr val="0033CC"/>
                  </a:solidFill>
                </a:rPr>
                <a:t>b</a:t>
              </a:r>
              <a:r>
                <a:rPr lang="ru-RU" altLang="ru-RU" sz="2400">
                  <a:solidFill>
                    <a:srgbClr val="0033CC"/>
                  </a:solidFill>
                </a:rPr>
                <a:t> </a:t>
              </a:r>
              <a:r>
                <a:rPr lang="ru-RU" altLang="ru-RU" sz="2400" b="0">
                  <a:solidFill>
                    <a:srgbClr val="0033CC"/>
                  </a:solidFill>
                </a:rPr>
                <a:t>параллельны если:</a:t>
              </a:r>
            </a:p>
            <a:p>
              <a:pPr eaLnBrk="1" hangingPunct="1"/>
              <a:r>
                <a:rPr lang="ru-RU" altLang="ru-RU" sz="2400" b="0">
                  <a:solidFill>
                    <a:srgbClr val="0033CC"/>
                  </a:solidFill>
                  <a:latin typeface="Arial" charset="0"/>
                </a:rPr>
                <a:t>1.     2 =     5</a:t>
              </a:r>
            </a:p>
            <a:p>
              <a:pPr eaLnBrk="1" hangingPunct="1"/>
              <a:endParaRPr lang="ru-RU" altLang="ru-RU" sz="2400" b="0">
                <a:solidFill>
                  <a:srgbClr val="0033CC"/>
                </a:solidFill>
                <a:latin typeface="Arial" charset="0"/>
              </a:endParaRPr>
            </a:p>
            <a:p>
              <a:pPr eaLnBrk="1" hangingPunct="1"/>
              <a:r>
                <a:rPr lang="ru-RU" altLang="ru-RU" sz="2400" b="0">
                  <a:solidFill>
                    <a:srgbClr val="0033CC"/>
                  </a:solidFill>
                  <a:latin typeface="Arial" charset="0"/>
                </a:rPr>
                <a:t>2.      1 =     3</a:t>
              </a:r>
            </a:p>
            <a:p>
              <a:pPr eaLnBrk="1" hangingPunct="1"/>
              <a:endParaRPr lang="ru-RU" altLang="ru-RU" sz="2400" b="0">
                <a:solidFill>
                  <a:srgbClr val="0033CC"/>
                </a:solidFill>
                <a:latin typeface="Arial" charset="0"/>
              </a:endParaRPr>
            </a:p>
            <a:p>
              <a:pPr eaLnBrk="1" hangingPunct="1"/>
              <a:r>
                <a:rPr lang="ru-RU" altLang="ru-RU" sz="2400" b="0">
                  <a:solidFill>
                    <a:srgbClr val="0033CC"/>
                  </a:solidFill>
                  <a:latin typeface="Arial" charset="0"/>
                </a:rPr>
                <a:t>3.       2 =     7</a:t>
              </a:r>
            </a:p>
            <a:p>
              <a:pPr eaLnBrk="1" hangingPunct="1"/>
              <a:endParaRPr lang="ru-RU" altLang="ru-RU" sz="2400" b="0">
                <a:solidFill>
                  <a:srgbClr val="0033CC"/>
                </a:solidFill>
                <a:latin typeface="Arial" charset="0"/>
              </a:endParaRPr>
            </a:p>
            <a:p>
              <a:pPr eaLnBrk="1" hangingPunct="1"/>
              <a:r>
                <a:rPr lang="ru-RU" altLang="ru-RU" sz="2400" b="0">
                  <a:solidFill>
                    <a:srgbClr val="0033CC"/>
                  </a:solidFill>
                  <a:latin typeface="Arial" charset="0"/>
                </a:rPr>
                <a:t>4.       5 +     4 =180</a:t>
              </a:r>
              <a:r>
                <a:rPr lang="ru-RU" altLang="ru-RU" sz="2400" b="0" baseline="30000">
                  <a:solidFill>
                    <a:srgbClr val="0033CC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 flipV="1">
              <a:off x="3087" y="1363"/>
              <a:ext cx="3247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 flipV="1">
              <a:off x="3369" y="2617"/>
              <a:ext cx="3106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 flipV="1">
              <a:off x="4640" y="1223"/>
              <a:ext cx="141" cy="29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40" name="Text Box 10"/>
            <p:cNvSpPr txBox="1">
              <a:spLocks noChangeArrowheads="1"/>
            </p:cNvSpPr>
            <p:nvPr/>
          </p:nvSpPr>
          <p:spPr bwMode="auto">
            <a:xfrm>
              <a:off x="4781" y="1502"/>
              <a:ext cx="424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5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41" name="Text Box 11"/>
            <p:cNvSpPr txBox="1">
              <a:spLocks noChangeArrowheads="1"/>
            </p:cNvSpPr>
            <p:nvPr/>
          </p:nvSpPr>
          <p:spPr bwMode="auto">
            <a:xfrm>
              <a:off x="4358" y="2199"/>
              <a:ext cx="280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3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42" name="Text Box 12"/>
            <p:cNvSpPr txBox="1">
              <a:spLocks noChangeArrowheads="1"/>
            </p:cNvSpPr>
            <p:nvPr/>
          </p:nvSpPr>
          <p:spPr bwMode="auto">
            <a:xfrm>
              <a:off x="4781" y="2060"/>
              <a:ext cx="424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7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43" name="Text Box 13"/>
            <p:cNvSpPr txBox="1">
              <a:spLocks noChangeArrowheads="1"/>
            </p:cNvSpPr>
            <p:nvPr/>
          </p:nvSpPr>
          <p:spPr bwMode="auto">
            <a:xfrm>
              <a:off x="4358" y="1641"/>
              <a:ext cx="28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1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44" name="Text Box 14"/>
            <p:cNvSpPr txBox="1">
              <a:spLocks noChangeArrowheads="1"/>
            </p:cNvSpPr>
            <p:nvPr/>
          </p:nvSpPr>
          <p:spPr bwMode="auto">
            <a:xfrm>
              <a:off x="4358" y="3035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2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45" name="Text Box 15"/>
            <p:cNvSpPr txBox="1">
              <a:spLocks noChangeArrowheads="1"/>
            </p:cNvSpPr>
            <p:nvPr/>
          </p:nvSpPr>
          <p:spPr bwMode="auto">
            <a:xfrm>
              <a:off x="4781" y="2896"/>
              <a:ext cx="28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4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46" name="Text Box 16"/>
            <p:cNvSpPr txBox="1">
              <a:spLocks noChangeArrowheads="1"/>
            </p:cNvSpPr>
            <p:nvPr/>
          </p:nvSpPr>
          <p:spPr bwMode="auto">
            <a:xfrm>
              <a:off x="4358" y="3592"/>
              <a:ext cx="282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8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47" name="Text Box 17"/>
            <p:cNvSpPr txBox="1">
              <a:spLocks noChangeArrowheads="1"/>
            </p:cNvSpPr>
            <p:nvPr/>
          </p:nvSpPr>
          <p:spPr bwMode="auto">
            <a:xfrm>
              <a:off x="4781" y="3453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6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48" name="Text Box 18"/>
            <p:cNvSpPr txBox="1">
              <a:spLocks noChangeArrowheads="1"/>
            </p:cNvSpPr>
            <p:nvPr/>
          </p:nvSpPr>
          <p:spPr bwMode="auto">
            <a:xfrm>
              <a:off x="4499" y="945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</a:rPr>
                <a:t>с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49" name="Text Box 19"/>
            <p:cNvSpPr txBox="1">
              <a:spLocks noChangeArrowheads="1"/>
            </p:cNvSpPr>
            <p:nvPr/>
          </p:nvSpPr>
          <p:spPr bwMode="auto">
            <a:xfrm>
              <a:off x="5911" y="1084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a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450" name="Text Box 20"/>
            <p:cNvSpPr txBox="1">
              <a:spLocks noChangeArrowheads="1"/>
            </p:cNvSpPr>
            <p:nvPr/>
          </p:nvSpPr>
          <p:spPr bwMode="auto">
            <a:xfrm>
              <a:off x="6052" y="2199"/>
              <a:ext cx="423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ru-RU" altLang="ru-RU" sz="20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17411" name="Group 34"/>
          <p:cNvGrpSpPr>
            <a:grpSpLocks/>
          </p:cNvGrpSpPr>
          <p:nvPr/>
        </p:nvGrpSpPr>
        <p:grpSpPr bwMode="auto">
          <a:xfrm>
            <a:off x="6588125" y="1557338"/>
            <a:ext cx="215900" cy="142875"/>
            <a:chOff x="4468" y="981"/>
            <a:chExt cx="272" cy="181"/>
          </a:xfrm>
        </p:grpSpPr>
        <p:sp>
          <p:nvSpPr>
            <p:cNvPr id="85027" name="Line 35"/>
            <p:cNvSpPr>
              <a:spLocks noChangeShapeType="1"/>
            </p:cNvSpPr>
            <p:nvPr/>
          </p:nvSpPr>
          <p:spPr bwMode="auto">
            <a:xfrm flipH="1">
              <a:off x="4468" y="981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>
              <a:off x="4468" y="116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412" name="Group 37"/>
          <p:cNvGrpSpPr>
            <a:grpSpLocks/>
          </p:cNvGrpSpPr>
          <p:nvPr/>
        </p:nvGrpSpPr>
        <p:grpSpPr bwMode="auto">
          <a:xfrm>
            <a:off x="5795963" y="1557338"/>
            <a:ext cx="215900" cy="142875"/>
            <a:chOff x="4468" y="981"/>
            <a:chExt cx="272" cy="181"/>
          </a:xfrm>
        </p:grpSpPr>
        <p:sp>
          <p:nvSpPr>
            <p:cNvPr id="85030" name="Line 38"/>
            <p:cNvSpPr>
              <a:spLocks noChangeShapeType="1"/>
            </p:cNvSpPr>
            <p:nvPr/>
          </p:nvSpPr>
          <p:spPr bwMode="auto">
            <a:xfrm flipH="1">
              <a:off x="4468" y="981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31" name="Line 39"/>
            <p:cNvSpPr>
              <a:spLocks noChangeShapeType="1"/>
            </p:cNvSpPr>
            <p:nvPr/>
          </p:nvSpPr>
          <p:spPr bwMode="auto">
            <a:xfrm>
              <a:off x="4468" y="116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413" name="Group 42"/>
          <p:cNvGrpSpPr>
            <a:grpSpLocks/>
          </p:cNvGrpSpPr>
          <p:nvPr/>
        </p:nvGrpSpPr>
        <p:grpSpPr bwMode="auto">
          <a:xfrm>
            <a:off x="5867400" y="2205038"/>
            <a:ext cx="215900" cy="142875"/>
            <a:chOff x="4468" y="981"/>
            <a:chExt cx="272" cy="181"/>
          </a:xfrm>
        </p:grpSpPr>
        <p:sp>
          <p:nvSpPr>
            <p:cNvPr id="85035" name="Line 43"/>
            <p:cNvSpPr>
              <a:spLocks noChangeShapeType="1"/>
            </p:cNvSpPr>
            <p:nvPr/>
          </p:nvSpPr>
          <p:spPr bwMode="auto">
            <a:xfrm flipH="1">
              <a:off x="4468" y="981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36" name="Line 44"/>
            <p:cNvSpPr>
              <a:spLocks noChangeShapeType="1"/>
            </p:cNvSpPr>
            <p:nvPr/>
          </p:nvSpPr>
          <p:spPr bwMode="auto">
            <a:xfrm>
              <a:off x="4468" y="116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414" name="Group 45"/>
          <p:cNvGrpSpPr>
            <a:grpSpLocks/>
          </p:cNvGrpSpPr>
          <p:nvPr/>
        </p:nvGrpSpPr>
        <p:grpSpPr bwMode="auto">
          <a:xfrm>
            <a:off x="6659563" y="2276475"/>
            <a:ext cx="215900" cy="142875"/>
            <a:chOff x="4468" y="981"/>
            <a:chExt cx="272" cy="181"/>
          </a:xfrm>
        </p:grpSpPr>
        <p:sp>
          <p:nvSpPr>
            <p:cNvPr id="85038" name="Line 46"/>
            <p:cNvSpPr>
              <a:spLocks noChangeShapeType="1"/>
            </p:cNvSpPr>
            <p:nvPr/>
          </p:nvSpPr>
          <p:spPr bwMode="auto">
            <a:xfrm flipH="1">
              <a:off x="4468" y="981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39" name="Line 47"/>
            <p:cNvSpPr>
              <a:spLocks noChangeShapeType="1"/>
            </p:cNvSpPr>
            <p:nvPr/>
          </p:nvSpPr>
          <p:spPr bwMode="auto">
            <a:xfrm>
              <a:off x="4468" y="116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415" name="Group 48"/>
          <p:cNvGrpSpPr>
            <a:grpSpLocks/>
          </p:cNvGrpSpPr>
          <p:nvPr/>
        </p:nvGrpSpPr>
        <p:grpSpPr bwMode="auto">
          <a:xfrm>
            <a:off x="5795963" y="2997200"/>
            <a:ext cx="215900" cy="142875"/>
            <a:chOff x="4468" y="981"/>
            <a:chExt cx="272" cy="181"/>
          </a:xfrm>
        </p:grpSpPr>
        <p:sp>
          <p:nvSpPr>
            <p:cNvPr id="85041" name="Line 49"/>
            <p:cNvSpPr>
              <a:spLocks noChangeShapeType="1"/>
            </p:cNvSpPr>
            <p:nvPr/>
          </p:nvSpPr>
          <p:spPr bwMode="auto">
            <a:xfrm flipH="1">
              <a:off x="4468" y="981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42" name="Line 50"/>
            <p:cNvSpPr>
              <a:spLocks noChangeShapeType="1"/>
            </p:cNvSpPr>
            <p:nvPr/>
          </p:nvSpPr>
          <p:spPr bwMode="auto">
            <a:xfrm>
              <a:off x="4468" y="116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416" name="Group 51"/>
          <p:cNvGrpSpPr>
            <a:grpSpLocks/>
          </p:cNvGrpSpPr>
          <p:nvPr/>
        </p:nvGrpSpPr>
        <p:grpSpPr bwMode="auto">
          <a:xfrm>
            <a:off x="6732588" y="2997200"/>
            <a:ext cx="215900" cy="142875"/>
            <a:chOff x="4468" y="981"/>
            <a:chExt cx="272" cy="181"/>
          </a:xfrm>
        </p:grpSpPr>
        <p:sp>
          <p:nvSpPr>
            <p:cNvPr id="85044" name="Line 52"/>
            <p:cNvSpPr>
              <a:spLocks noChangeShapeType="1"/>
            </p:cNvSpPr>
            <p:nvPr/>
          </p:nvSpPr>
          <p:spPr bwMode="auto">
            <a:xfrm flipH="1">
              <a:off x="4468" y="981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45" name="Line 53"/>
            <p:cNvSpPr>
              <a:spLocks noChangeShapeType="1"/>
            </p:cNvSpPr>
            <p:nvPr/>
          </p:nvSpPr>
          <p:spPr bwMode="auto">
            <a:xfrm>
              <a:off x="4468" y="116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417" name="Group 54"/>
          <p:cNvGrpSpPr>
            <a:grpSpLocks/>
          </p:cNvGrpSpPr>
          <p:nvPr/>
        </p:nvGrpSpPr>
        <p:grpSpPr bwMode="auto">
          <a:xfrm>
            <a:off x="5867400" y="3716338"/>
            <a:ext cx="215900" cy="142875"/>
            <a:chOff x="4468" y="981"/>
            <a:chExt cx="272" cy="181"/>
          </a:xfrm>
        </p:grpSpPr>
        <p:sp>
          <p:nvSpPr>
            <p:cNvPr id="85047" name="Line 55"/>
            <p:cNvSpPr>
              <a:spLocks noChangeShapeType="1"/>
            </p:cNvSpPr>
            <p:nvPr/>
          </p:nvSpPr>
          <p:spPr bwMode="auto">
            <a:xfrm flipH="1">
              <a:off x="4468" y="981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48" name="Line 56"/>
            <p:cNvSpPr>
              <a:spLocks noChangeShapeType="1"/>
            </p:cNvSpPr>
            <p:nvPr/>
          </p:nvSpPr>
          <p:spPr bwMode="auto">
            <a:xfrm>
              <a:off x="4468" y="116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418" name="Group 57"/>
          <p:cNvGrpSpPr>
            <a:grpSpLocks/>
          </p:cNvGrpSpPr>
          <p:nvPr/>
        </p:nvGrpSpPr>
        <p:grpSpPr bwMode="auto">
          <a:xfrm>
            <a:off x="6732588" y="3716338"/>
            <a:ext cx="215900" cy="142875"/>
            <a:chOff x="4468" y="981"/>
            <a:chExt cx="272" cy="181"/>
          </a:xfrm>
        </p:grpSpPr>
        <p:sp>
          <p:nvSpPr>
            <p:cNvPr id="85050" name="Line 58"/>
            <p:cNvSpPr>
              <a:spLocks noChangeShapeType="1"/>
            </p:cNvSpPr>
            <p:nvPr/>
          </p:nvSpPr>
          <p:spPr bwMode="auto">
            <a:xfrm flipH="1">
              <a:off x="4468" y="981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051" name="Line 59"/>
            <p:cNvSpPr>
              <a:spLocks noChangeShapeType="1"/>
            </p:cNvSpPr>
            <p:nvPr/>
          </p:nvSpPr>
          <p:spPr bwMode="auto">
            <a:xfrm>
              <a:off x="4468" y="116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3531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	</a:t>
            </a: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Две прямые на плоскости называются параллельными, если:</a:t>
            </a:r>
            <a:r>
              <a:rPr lang="ru-RU" sz="4000" smtClean="0">
                <a:latin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</a:rPr>
            </a:br>
            <a:r>
              <a:rPr lang="ru-RU" sz="4000" smtClean="0">
                <a:latin typeface="Times New Roman" pitchFamily="18" charset="0"/>
              </a:rPr>
              <a:t> </a:t>
            </a:r>
            <a:br>
              <a:rPr lang="ru-RU" sz="4000" smtClean="0">
                <a:latin typeface="Times New Roman" pitchFamily="18" charset="0"/>
              </a:rPr>
            </a:b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</a:t>
            </a:r>
            <a:r>
              <a:rPr lang="ru-RU" sz="4000" smtClean="0">
                <a:latin typeface="Times New Roman" pitchFamily="18" charset="0"/>
              </a:rPr>
              <a:t> </a:t>
            </a: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они имеют одну общую точку; </a:t>
            </a:r>
            <a:b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не имеют общих точек.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Rectangle 6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859338" y="908050"/>
            <a:ext cx="4105275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</a:t>
            </a:r>
            <a:r>
              <a:rPr lang="ru-RU" altLang="ru-RU" sz="2800" b="1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Параллельные суть прямые, которые, находясь в одной плоскости и будучи продолжены в обе стороны неограниченно, ни с той, ни с другой </a:t>
            </a:r>
            <a:r>
              <a:rPr lang="ru-RU" altLang="ru-RU" sz="2800" b="1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</a:rPr>
              <a:t>«</a:t>
            </a:r>
            <a:r>
              <a:rPr lang="ru-RU" altLang="ru-RU" sz="2800" b="1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стороны</a:t>
            </a:r>
            <a:r>
              <a:rPr lang="ru-RU" altLang="ru-RU" sz="2800" b="1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</a:rPr>
              <a:t>»</a:t>
            </a:r>
            <a:r>
              <a:rPr lang="ru-RU" altLang="ru-RU" sz="2800" b="1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между собой не встречаются.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b="1" i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Евклид</a:t>
            </a:r>
          </a:p>
        </p:txBody>
      </p:sp>
      <p:pic>
        <p:nvPicPr>
          <p:cNvPr id="4099" name="Picture 8" descr="Картинка 1 из 3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3600450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3531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Times New Roman" pitchFamily="18" charset="0"/>
              </a:rPr>
              <a:t>	</a:t>
            </a:r>
            <a: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Две прямые на плоскости могут иметь:</a:t>
            </a:r>
            <a:b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</a:t>
            </a:r>
            <a:r>
              <a:rPr lang="ru-RU" sz="4000" dirty="0" smtClean="0">
                <a:latin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две общие точки;</a:t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три общие точки;</a:t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одну общую точку;</a:t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бесчисленное множество точек.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064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 </a:t>
            </a:r>
            <a:r>
              <a:rPr lang="en-US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║ b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en-US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</a:t>
            </a:r>
            <a:r>
              <a:rPr lang="en-US" sz="6000" baseline="-25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┴</a:t>
            </a:r>
            <a:r>
              <a:rPr lang="en-US" sz="5400" baseline="-25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то </a:t>
            </a:r>
            <a:b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с ║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b,</a:t>
            </a:r>
            <a:b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c </a:t>
            </a:r>
            <a:r>
              <a:rPr lang="en-US" sz="6000" baseline="-25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┴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b.</a:t>
            </a:r>
            <a:r>
              <a:rPr lang="en-US" dirty="0" smtClean="0"/>
              <a:t>  </a:t>
            </a:r>
            <a:endParaRPr lang="ru-RU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5"/>
          <p:cNvGrpSpPr>
            <a:grpSpLocks noChangeAspect="1"/>
          </p:cNvGrpSpPr>
          <p:nvPr/>
        </p:nvGrpSpPr>
        <p:grpSpPr bwMode="auto">
          <a:xfrm>
            <a:off x="900113" y="333375"/>
            <a:ext cx="7308850" cy="6119813"/>
            <a:chOff x="2607" y="666"/>
            <a:chExt cx="7200" cy="4320"/>
          </a:xfrm>
        </p:grpSpPr>
        <p:sp>
          <p:nvSpPr>
            <p:cNvPr id="92166" name="AutoShape 6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2" name="Text Box 7"/>
            <p:cNvSpPr txBox="1">
              <a:spLocks noChangeArrowheads="1"/>
            </p:cNvSpPr>
            <p:nvPr/>
          </p:nvSpPr>
          <p:spPr bwMode="auto">
            <a:xfrm>
              <a:off x="6899" y="666"/>
              <a:ext cx="2682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3600" b="0">
                  <a:solidFill>
                    <a:srgbClr val="0033CC"/>
                  </a:solidFill>
                </a:rPr>
                <a:t>Если а ║</a:t>
              </a:r>
              <a:r>
                <a:rPr lang="en-US" altLang="ru-RU" sz="3600" b="0">
                  <a:solidFill>
                    <a:srgbClr val="0033CC"/>
                  </a:solidFill>
                </a:rPr>
                <a:t>b </a:t>
              </a:r>
              <a:r>
                <a:rPr lang="ru-RU" altLang="ru-RU" sz="3600" b="0">
                  <a:solidFill>
                    <a:srgbClr val="0033CC"/>
                  </a:solidFill>
                </a:rPr>
                <a:t>и </a:t>
              </a:r>
            </a:p>
            <a:p>
              <a:pPr eaLnBrk="1" hangingPunct="1"/>
              <a:r>
                <a:rPr lang="ru-RU" altLang="ru-RU" sz="3600" b="0">
                  <a:solidFill>
                    <a:srgbClr val="0033CC"/>
                  </a:solidFill>
                </a:rPr>
                <a:t>    2=120</a:t>
              </a:r>
              <a:r>
                <a:rPr lang="ru-RU" altLang="ru-RU" sz="3600" b="0" baseline="30000">
                  <a:solidFill>
                    <a:srgbClr val="0033CC"/>
                  </a:solidFill>
                </a:rPr>
                <a:t>0</a:t>
              </a:r>
              <a:r>
                <a:rPr lang="ru-RU" altLang="ru-RU" sz="3600" b="0">
                  <a:solidFill>
                    <a:srgbClr val="0033CC"/>
                  </a:solidFill>
                </a:rPr>
                <a:t>, то</a:t>
              </a:r>
            </a:p>
            <a:p>
              <a:pPr eaLnBrk="1" hangingPunct="1"/>
              <a:r>
                <a:rPr lang="ru-RU" altLang="ru-RU" sz="3600" b="0">
                  <a:solidFill>
                    <a:srgbClr val="0033CC"/>
                  </a:solidFill>
                </a:rPr>
                <a:t>    3 равен:</a:t>
              </a:r>
            </a:p>
            <a:p>
              <a:pPr eaLnBrk="1" hangingPunct="1">
                <a:buFontTx/>
                <a:buAutoNum type="arabicPeriod"/>
              </a:pPr>
              <a:r>
                <a:rPr lang="ru-RU" altLang="ru-RU" sz="3600" b="0">
                  <a:solidFill>
                    <a:srgbClr val="0033CC"/>
                  </a:solidFill>
                </a:rPr>
                <a:t>80</a:t>
              </a:r>
              <a:r>
                <a:rPr lang="ru-RU" altLang="ru-RU" sz="3600" b="0" baseline="30000">
                  <a:solidFill>
                    <a:srgbClr val="0033CC"/>
                  </a:solidFill>
                </a:rPr>
                <a:t>0</a:t>
              </a:r>
              <a:r>
                <a:rPr lang="ru-RU" altLang="ru-RU" sz="3600" b="0">
                  <a:solidFill>
                    <a:srgbClr val="0033CC"/>
                  </a:solidFill>
                </a:rPr>
                <a:t>,</a:t>
              </a:r>
            </a:p>
            <a:p>
              <a:pPr eaLnBrk="1" hangingPunct="1">
                <a:buFontTx/>
                <a:buAutoNum type="arabicPeriod"/>
              </a:pPr>
              <a:r>
                <a:rPr lang="ru-RU" altLang="ru-RU" sz="3600" b="0">
                  <a:solidFill>
                    <a:srgbClr val="0033CC"/>
                  </a:solidFill>
                </a:rPr>
                <a:t>120</a:t>
              </a:r>
              <a:r>
                <a:rPr lang="ru-RU" altLang="ru-RU" sz="3600" b="0" baseline="30000">
                  <a:solidFill>
                    <a:srgbClr val="0033CC"/>
                  </a:solidFill>
                </a:rPr>
                <a:t>0</a:t>
              </a:r>
              <a:r>
                <a:rPr lang="ru-RU" altLang="ru-RU" sz="3600" b="0">
                  <a:solidFill>
                    <a:srgbClr val="0033CC"/>
                  </a:solidFill>
                </a:rPr>
                <a:t>,</a:t>
              </a:r>
            </a:p>
            <a:p>
              <a:pPr eaLnBrk="1" hangingPunct="1">
                <a:buFontTx/>
                <a:buAutoNum type="arabicPeriod"/>
              </a:pPr>
              <a:r>
                <a:rPr lang="ru-RU" altLang="ru-RU" sz="3600" b="0">
                  <a:solidFill>
                    <a:srgbClr val="0033CC"/>
                  </a:solidFill>
                </a:rPr>
                <a:t>60</a:t>
              </a:r>
              <a:r>
                <a:rPr lang="ru-RU" altLang="ru-RU" sz="3600" b="0" baseline="30000">
                  <a:solidFill>
                    <a:srgbClr val="0033CC"/>
                  </a:solidFill>
                </a:rPr>
                <a:t>0</a:t>
              </a:r>
              <a:r>
                <a:rPr lang="ru-RU" altLang="ru-RU" sz="3600" b="0">
                  <a:solidFill>
                    <a:srgbClr val="0033CC"/>
                  </a:solidFill>
                </a:rPr>
                <a:t>,</a:t>
              </a:r>
            </a:p>
            <a:p>
              <a:pPr eaLnBrk="1" hangingPunct="1">
                <a:buFontTx/>
                <a:buAutoNum type="arabicPeriod"/>
              </a:pPr>
              <a:r>
                <a:rPr lang="ru-RU" altLang="ru-RU" sz="3600" b="0">
                  <a:solidFill>
                    <a:srgbClr val="0033CC"/>
                  </a:solidFill>
                </a:rPr>
                <a:t>180</a:t>
              </a:r>
              <a:r>
                <a:rPr lang="ru-RU" altLang="ru-RU" sz="3600" b="0" baseline="30000">
                  <a:solidFill>
                    <a:srgbClr val="0033CC"/>
                  </a:solidFill>
                </a:rPr>
                <a:t>0</a:t>
              </a:r>
              <a:r>
                <a:rPr lang="ru-RU" altLang="ru-RU" sz="3600" b="0">
                  <a:solidFill>
                    <a:srgbClr val="0033CC"/>
                  </a:solidFill>
                </a:rPr>
                <a:t>.</a:t>
              </a:r>
            </a:p>
            <a:p>
              <a:pPr eaLnBrk="1" hangingPunct="1"/>
              <a:endParaRPr lang="ru-RU" altLang="ru-RU" sz="3600" b="0" baseline="30000">
                <a:solidFill>
                  <a:srgbClr val="0033CC"/>
                </a:solidFill>
              </a:endParaRPr>
            </a:p>
          </p:txBody>
        </p:sp>
        <p:sp>
          <p:nvSpPr>
            <p:cNvPr id="92168" name="Line 8"/>
            <p:cNvSpPr>
              <a:spLocks noChangeShapeType="1"/>
            </p:cNvSpPr>
            <p:nvPr/>
          </p:nvSpPr>
          <p:spPr bwMode="auto">
            <a:xfrm flipV="1">
              <a:off x="3087" y="1363"/>
              <a:ext cx="3247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169" name="Line 9"/>
            <p:cNvSpPr>
              <a:spLocks noChangeShapeType="1"/>
            </p:cNvSpPr>
            <p:nvPr/>
          </p:nvSpPr>
          <p:spPr bwMode="auto">
            <a:xfrm flipV="1">
              <a:off x="3369" y="2617"/>
              <a:ext cx="3106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170" name="Line 10"/>
            <p:cNvSpPr>
              <a:spLocks noChangeShapeType="1"/>
            </p:cNvSpPr>
            <p:nvPr/>
          </p:nvSpPr>
          <p:spPr bwMode="auto">
            <a:xfrm flipV="1">
              <a:off x="4640" y="1223"/>
              <a:ext cx="141" cy="29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516" name="Text Box 11"/>
            <p:cNvSpPr txBox="1">
              <a:spLocks noChangeArrowheads="1"/>
            </p:cNvSpPr>
            <p:nvPr/>
          </p:nvSpPr>
          <p:spPr bwMode="auto">
            <a:xfrm>
              <a:off x="4781" y="1502"/>
              <a:ext cx="424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b="0">
                <a:solidFill>
                  <a:schemeClr val="tx1"/>
                </a:solidFill>
              </a:endParaRPr>
            </a:p>
          </p:txBody>
        </p:sp>
        <p:sp>
          <p:nvSpPr>
            <p:cNvPr id="21517" name="Text Box 12"/>
            <p:cNvSpPr txBox="1">
              <a:spLocks noChangeArrowheads="1"/>
            </p:cNvSpPr>
            <p:nvPr/>
          </p:nvSpPr>
          <p:spPr bwMode="auto">
            <a:xfrm>
              <a:off x="4358" y="2199"/>
              <a:ext cx="280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b="0">
                <a:solidFill>
                  <a:schemeClr val="tx1"/>
                </a:solidFill>
              </a:endParaRPr>
            </a:p>
          </p:txBody>
        </p:sp>
        <p:sp>
          <p:nvSpPr>
            <p:cNvPr id="21518" name="Text Box 13"/>
            <p:cNvSpPr txBox="1">
              <a:spLocks noChangeArrowheads="1"/>
            </p:cNvSpPr>
            <p:nvPr/>
          </p:nvSpPr>
          <p:spPr bwMode="auto">
            <a:xfrm>
              <a:off x="4781" y="2060"/>
              <a:ext cx="424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b="0">
                <a:solidFill>
                  <a:schemeClr val="tx1"/>
                </a:solidFill>
              </a:endParaRPr>
            </a:p>
          </p:txBody>
        </p:sp>
        <p:sp>
          <p:nvSpPr>
            <p:cNvPr id="21519" name="Text Box 14"/>
            <p:cNvSpPr txBox="1">
              <a:spLocks noChangeArrowheads="1"/>
            </p:cNvSpPr>
            <p:nvPr/>
          </p:nvSpPr>
          <p:spPr bwMode="auto">
            <a:xfrm>
              <a:off x="4358" y="1641"/>
              <a:ext cx="28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2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1520" name="Text Box 15"/>
            <p:cNvSpPr txBox="1">
              <a:spLocks noChangeArrowheads="1"/>
            </p:cNvSpPr>
            <p:nvPr/>
          </p:nvSpPr>
          <p:spPr bwMode="auto">
            <a:xfrm>
              <a:off x="4358" y="3035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b="0">
                <a:solidFill>
                  <a:schemeClr val="tx1"/>
                </a:solidFill>
              </a:endParaRPr>
            </a:p>
          </p:txBody>
        </p:sp>
        <p:sp>
          <p:nvSpPr>
            <p:cNvPr id="21521" name="Text Box 16"/>
            <p:cNvSpPr txBox="1">
              <a:spLocks noChangeArrowheads="1"/>
            </p:cNvSpPr>
            <p:nvPr/>
          </p:nvSpPr>
          <p:spPr bwMode="auto">
            <a:xfrm>
              <a:off x="4781" y="2896"/>
              <a:ext cx="28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3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1522" name="Text Box 17"/>
            <p:cNvSpPr txBox="1">
              <a:spLocks noChangeArrowheads="1"/>
            </p:cNvSpPr>
            <p:nvPr/>
          </p:nvSpPr>
          <p:spPr bwMode="auto">
            <a:xfrm>
              <a:off x="4358" y="3592"/>
              <a:ext cx="282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b="0">
                <a:solidFill>
                  <a:schemeClr val="tx1"/>
                </a:solidFill>
              </a:endParaRPr>
            </a:p>
          </p:txBody>
        </p:sp>
        <p:sp>
          <p:nvSpPr>
            <p:cNvPr id="21523" name="Text Box 18"/>
            <p:cNvSpPr txBox="1">
              <a:spLocks noChangeArrowheads="1"/>
            </p:cNvSpPr>
            <p:nvPr/>
          </p:nvSpPr>
          <p:spPr bwMode="auto">
            <a:xfrm>
              <a:off x="4781" y="3453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b="0">
                <a:solidFill>
                  <a:schemeClr val="tx1"/>
                </a:solidFill>
              </a:endParaRPr>
            </a:p>
          </p:txBody>
        </p:sp>
        <p:sp>
          <p:nvSpPr>
            <p:cNvPr id="21524" name="Text Box 19"/>
            <p:cNvSpPr txBox="1">
              <a:spLocks noChangeArrowheads="1"/>
            </p:cNvSpPr>
            <p:nvPr/>
          </p:nvSpPr>
          <p:spPr bwMode="auto">
            <a:xfrm>
              <a:off x="4499" y="945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с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5911" y="1084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a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6052" y="2199"/>
              <a:ext cx="423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b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</p:grpSp>
      <p:sp>
        <p:nvSpPr>
          <p:cNvPr id="92200" name="Line 40"/>
          <p:cNvSpPr>
            <a:spLocks noChangeShapeType="1"/>
          </p:cNvSpPr>
          <p:nvPr/>
        </p:nvSpPr>
        <p:spPr bwMode="auto">
          <a:xfrm flipH="1">
            <a:off x="5435600" y="1125538"/>
            <a:ext cx="1444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1" name="Line 41"/>
          <p:cNvSpPr>
            <a:spLocks noChangeShapeType="1"/>
          </p:cNvSpPr>
          <p:nvPr/>
        </p:nvSpPr>
        <p:spPr bwMode="auto">
          <a:xfrm>
            <a:off x="5435600" y="14128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2" name="Line 42"/>
          <p:cNvSpPr>
            <a:spLocks noChangeShapeType="1"/>
          </p:cNvSpPr>
          <p:nvPr/>
        </p:nvSpPr>
        <p:spPr bwMode="auto">
          <a:xfrm flipH="1">
            <a:off x="5435600" y="1628775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3" name="Line 43"/>
          <p:cNvSpPr>
            <a:spLocks noChangeShapeType="1"/>
          </p:cNvSpPr>
          <p:nvPr/>
        </p:nvSpPr>
        <p:spPr bwMode="auto">
          <a:xfrm>
            <a:off x="5435600" y="19161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 noChangeAspect="1"/>
          </p:cNvGrpSpPr>
          <p:nvPr/>
        </p:nvGrpSpPr>
        <p:grpSpPr bwMode="auto">
          <a:xfrm>
            <a:off x="395288" y="666750"/>
            <a:ext cx="7921625" cy="6191250"/>
            <a:chOff x="2607" y="666"/>
            <a:chExt cx="7200" cy="4320"/>
          </a:xfrm>
        </p:grpSpPr>
        <p:sp>
          <p:nvSpPr>
            <p:cNvPr id="94213" name="AutoShape 5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44" name="Text Box 6"/>
            <p:cNvSpPr txBox="1">
              <a:spLocks noChangeArrowheads="1"/>
            </p:cNvSpPr>
            <p:nvPr/>
          </p:nvSpPr>
          <p:spPr bwMode="auto">
            <a:xfrm>
              <a:off x="6899" y="666"/>
              <a:ext cx="2682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sz="1200" b="0">
                <a:solidFill>
                  <a:schemeClr val="tx1"/>
                </a:solidFill>
              </a:endParaRPr>
            </a:p>
            <a:p>
              <a:pPr eaLnBrk="1" hangingPunct="1"/>
              <a:endParaRPr lang="en-US" altLang="ru-RU" sz="2800" b="0">
                <a:solidFill>
                  <a:schemeClr val="tx1"/>
                </a:solidFill>
              </a:endParaRPr>
            </a:p>
            <a:p>
              <a:pPr eaLnBrk="1" hangingPunct="1"/>
              <a:endParaRPr lang="en-US" altLang="ru-RU" sz="2800" b="0">
                <a:solidFill>
                  <a:schemeClr val="tx1"/>
                </a:solidFill>
              </a:endParaRPr>
            </a:p>
            <a:p>
              <a:pPr eaLnBrk="1" hangingPunct="1"/>
              <a:r>
                <a:rPr lang="ru-RU" altLang="ru-RU" sz="2800" b="0">
                  <a:solidFill>
                    <a:srgbClr val="0033CC"/>
                  </a:solidFill>
                </a:rPr>
                <a:t>Найди ошибку:</a:t>
              </a:r>
            </a:p>
            <a:p>
              <a:pPr eaLnBrk="1" hangingPunct="1">
                <a:buFontTx/>
                <a:buAutoNum type="arabicParenR"/>
              </a:pPr>
              <a:r>
                <a:rPr lang="en-US" altLang="ru-RU" sz="2800" b="0">
                  <a:solidFill>
                    <a:srgbClr val="0033CC"/>
                  </a:solidFill>
                </a:rPr>
                <a:t>   </a:t>
              </a:r>
              <a:r>
                <a:rPr lang="ru-RU" altLang="ru-RU" sz="2800" b="0">
                  <a:solidFill>
                    <a:srgbClr val="0033CC"/>
                  </a:solidFill>
                </a:rPr>
                <a:t>4=</a:t>
              </a:r>
              <a:r>
                <a:rPr lang="en-US" altLang="ru-RU" sz="2800" b="0">
                  <a:solidFill>
                    <a:srgbClr val="0033CC"/>
                  </a:solidFill>
                </a:rPr>
                <a:t>  </a:t>
              </a:r>
              <a:r>
                <a:rPr lang="ru-RU" altLang="ru-RU" sz="2800" b="0">
                  <a:solidFill>
                    <a:srgbClr val="0033CC"/>
                  </a:solidFill>
                </a:rPr>
                <a:t>1, значит а║</a:t>
              </a:r>
              <a:r>
                <a:rPr lang="en-US" altLang="ru-RU" sz="2800" b="0">
                  <a:solidFill>
                    <a:srgbClr val="0033CC"/>
                  </a:solidFill>
                </a:rPr>
                <a:t>b, </a:t>
              </a:r>
            </a:p>
            <a:p>
              <a:pPr eaLnBrk="1" hangingPunct="1">
                <a:buFontTx/>
                <a:buAutoNum type="arabicParenR"/>
              </a:pPr>
              <a:r>
                <a:rPr lang="en-US" altLang="ru-RU" sz="2800" b="0">
                  <a:solidFill>
                    <a:srgbClr val="0033CC"/>
                  </a:solidFill>
                </a:rPr>
                <a:t>    4=   2,</a:t>
              </a:r>
              <a:r>
                <a:rPr lang="ru-RU" altLang="ru-RU" sz="2800" b="0">
                  <a:solidFill>
                    <a:srgbClr val="0033CC"/>
                  </a:solidFill>
                </a:rPr>
                <a:t>значит </a:t>
              </a:r>
              <a:r>
                <a:rPr lang="en-US" altLang="ru-RU" sz="2800" b="0">
                  <a:solidFill>
                    <a:srgbClr val="0033CC"/>
                  </a:solidFill>
                </a:rPr>
                <a:t>a║b,</a:t>
              </a:r>
            </a:p>
            <a:p>
              <a:pPr eaLnBrk="1" hangingPunct="1">
                <a:buFontTx/>
                <a:buAutoNum type="arabicParenR"/>
              </a:pPr>
              <a:r>
                <a:rPr lang="en-US" altLang="ru-RU" sz="2800" b="0">
                  <a:solidFill>
                    <a:srgbClr val="0033CC"/>
                  </a:solidFill>
                </a:rPr>
                <a:t>  1=   3</a:t>
              </a:r>
              <a:r>
                <a:rPr lang="ru-RU" altLang="ru-RU" sz="2800" b="0">
                  <a:solidFill>
                    <a:srgbClr val="0033CC"/>
                  </a:solidFill>
                </a:rPr>
                <a:t>, значит </a:t>
              </a:r>
              <a:r>
                <a:rPr lang="en-US" altLang="ru-RU" sz="2800" b="0">
                  <a:solidFill>
                    <a:srgbClr val="0033CC"/>
                  </a:solidFill>
                </a:rPr>
                <a:t>a║b.</a:t>
              </a:r>
            </a:p>
            <a:p>
              <a:pPr eaLnBrk="1" hangingPunct="1"/>
              <a:endParaRPr lang="ru-RU" altLang="ru-RU" sz="2800" b="0">
                <a:solidFill>
                  <a:srgbClr val="0033CC"/>
                </a:solidFill>
              </a:endParaRPr>
            </a:p>
          </p:txBody>
        </p:sp>
        <p:sp>
          <p:nvSpPr>
            <p:cNvPr id="94215" name="Line 7"/>
            <p:cNvSpPr>
              <a:spLocks noChangeShapeType="1"/>
            </p:cNvSpPr>
            <p:nvPr/>
          </p:nvSpPr>
          <p:spPr bwMode="auto">
            <a:xfrm flipV="1">
              <a:off x="3087" y="1363"/>
              <a:ext cx="3246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216" name="Line 8"/>
            <p:cNvSpPr>
              <a:spLocks noChangeShapeType="1"/>
            </p:cNvSpPr>
            <p:nvPr/>
          </p:nvSpPr>
          <p:spPr bwMode="auto">
            <a:xfrm flipV="1">
              <a:off x="3369" y="2617"/>
              <a:ext cx="3107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 flipV="1">
              <a:off x="4640" y="1223"/>
              <a:ext cx="141" cy="29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48" name="Text Box 10"/>
            <p:cNvSpPr txBox="1">
              <a:spLocks noChangeArrowheads="1"/>
            </p:cNvSpPr>
            <p:nvPr/>
          </p:nvSpPr>
          <p:spPr bwMode="auto">
            <a:xfrm>
              <a:off x="5487" y="1223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3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2549" name="Text Box 11"/>
            <p:cNvSpPr txBox="1">
              <a:spLocks noChangeArrowheads="1"/>
            </p:cNvSpPr>
            <p:nvPr/>
          </p:nvSpPr>
          <p:spPr bwMode="auto">
            <a:xfrm>
              <a:off x="4358" y="2199"/>
              <a:ext cx="280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b="0">
                <a:solidFill>
                  <a:schemeClr val="tx1"/>
                </a:solidFill>
              </a:endParaRPr>
            </a:p>
          </p:txBody>
        </p:sp>
        <p:sp>
          <p:nvSpPr>
            <p:cNvPr id="22550" name="Text Box 12"/>
            <p:cNvSpPr txBox="1">
              <a:spLocks noChangeArrowheads="1"/>
            </p:cNvSpPr>
            <p:nvPr/>
          </p:nvSpPr>
          <p:spPr bwMode="auto">
            <a:xfrm>
              <a:off x="4781" y="2060"/>
              <a:ext cx="424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b="0">
                <a:solidFill>
                  <a:schemeClr val="tx1"/>
                </a:solidFill>
              </a:endParaRPr>
            </a:p>
          </p:txBody>
        </p:sp>
        <p:sp>
          <p:nvSpPr>
            <p:cNvPr id="22551" name="Text Box 13"/>
            <p:cNvSpPr txBox="1">
              <a:spLocks noChangeArrowheads="1"/>
            </p:cNvSpPr>
            <p:nvPr/>
          </p:nvSpPr>
          <p:spPr bwMode="auto">
            <a:xfrm>
              <a:off x="4358" y="1641"/>
              <a:ext cx="28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1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2552" name="Text Box 14"/>
            <p:cNvSpPr txBox="1">
              <a:spLocks noChangeArrowheads="1"/>
            </p:cNvSpPr>
            <p:nvPr/>
          </p:nvSpPr>
          <p:spPr bwMode="auto">
            <a:xfrm>
              <a:off x="4358" y="3035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4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2553" name="Text Box 15"/>
            <p:cNvSpPr txBox="1">
              <a:spLocks noChangeArrowheads="1"/>
            </p:cNvSpPr>
            <p:nvPr/>
          </p:nvSpPr>
          <p:spPr bwMode="auto">
            <a:xfrm>
              <a:off x="5346" y="2478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2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2554" name="Text Box 16"/>
            <p:cNvSpPr txBox="1">
              <a:spLocks noChangeArrowheads="1"/>
            </p:cNvSpPr>
            <p:nvPr/>
          </p:nvSpPr>
          <p:spPr bwMode="auto">
            <a:xfrm>
              <a:off x="4358" y="3592"/>
              <a:ext cx="282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a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2555" name="Text Box 17"/>
            <p:cNvSpPr txBox="1">
              <a:spLocks noChangeArrowheads="1"/>
            </p:cNvSpPr>
            <p:nvPr/>
          </p:nvSpPr>
          <p:spPr bwMode="auto">
            <a:xfrm>
              <a:off x="5346" y="3453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b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2556" name="Text Box 18"/>
            <p:cNvSpPr txBox="1">
              <a:spLocks noChangeArrowheads="1"/>
            </p:cNvSpPr>
            <p:nvPr/>
          </p:nvSpPr>
          <p:spPr bwMode="auto">
            <a:xfrm>
              <a:off x="4499" y="945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ru-RU" altLang="ru-RU" b="0">
                <a:solidFill>
                  <a:schemeClr val="tx1"/>
                </a:solidFill>
              </a:endParaRPr>
            </a:p>
          </p:txBody>
        </p:sp>
        <p:sp>
          <p:nvSpPr>
            <p:cNvPr id="22557" name="Text Box 19"/>
            <p:cNvSpPr txBox="1">
              <a:spLocks noChangeArrowheads="1"/>
            </p:cNvSpPr>
            <p:nvPr/>
          </p:nvSpPr>
          <p:spPr bwMode="auto">
            <a:xfrm>
              <a:off x="5911" y="1084"/>
              <a:ext cx="282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c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22558" name="Text Box 20"/>
            <p:cNvSpPr txBox="1">
              <a:spLocks noChangeArrowheads="1"/>
            </p:cNvSpPr>
            <p:nvPr/>
          </p:nvSpPr>
          <p:spPr bwMode="auto">
            <a:xfrm>
              <a:off x="6052" y="2199"/>
              <a:ext cx="423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2800">
                  <a:solidFill>
                    <a:schemeClr val="tx1"/>
                  </a:solidFill>
                </a:rPr>
                <a:t>d</a:t>
              </a:r>
              <a:endParaRPr lang="ru-RU" altLang="ru-RU" sz="2800" b="0">
                <a:solidFill>
                  <a:schemeClr val="tx1"/>
                </a:solidFill>
              </a:endParaRPr>
            </a:p>
          </p:txBody>
        </p:sp>
        <p:sp>
          <p:nvSpPr>
            <p:cNvPr id="94229" name="Line 21"/>
            <p:cNvSpPr>
              <a:spLocks noChangeShapeType="1"/>
            </p:cNvSpPr>
            <p:nvPr/>
          </p:nvSpPr>
          <p:spPr bwMode="auto">
            <a:xfrm flipH="1">
              <a:off x="5628" y="1223"/>
              <a:ext cx="140" cy="2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4233" name="Line 25"/>
          <p:cNvSpPr>
            <a:spLocks noChangeShapeType="1"/>
          </p:cNvSpPr>
          <p:nvPr/>
        </p:nvSpPr>
        <p:spPr bwMode="auto">
          <a:xfrm>
            <a:off x="6156325" y="24923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 flipV="1">
            <a:off x="6156325" y="2205038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35" name="Line 27"/>
          <p:cNvSpPr>
            <a:spLocks noChangeShapeType="1"/>
          </p:cNvSpPr>
          <p:nvPr/>
        </p:nvSpPr>
        <p:spPr bwMode="auto">
          <a:xfrm>
            <a:off x="5580063" y="24923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 flipV="1">
            <a:off x="5580063" y="2205038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 flipH="1">
            <a:off x="5651500" y="3357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41" name="Line 33"/>
          <p:cNvSpPr>
            <a:spLocks noChangeShapeType="1"/>
          </p:cNvSpPr>
          <p:nvPr/>
        </p:nvSpPr>
        <p:spPr bwMode="auto">
          <a:xfrm flipV="1">
            <a:off x="5651500" y="3068638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42" name="Line 34"/>
          <p:cNvSpPr>
            <a:spLocks noChangeShapeType="1"/>
          </p:cNvSpPr>
          <p:nvPr/>
        </p:nvSpPr>
        <p:spPr bwMode="auto">
          <a:xfrm flipH="1">
            <a:off x="6300788" y="3357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43" name="Line 35"/>
          <p:cNvSpPr>
            <a:spLocks noChangeShapeType="1"/>
          </p:cNvSpPr>
          <p:nvPr/>
        </p:nvSpPr>
        <p:spPr bwMode="auto">
          <a:xfrm flipV="1">
            <a:off x="6300788" y="29972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44" name="Line 36"/>
          <p:cNvSpPr>
            <a:spLocks noChangeShapeType="1"/>
          </p:cNvSpPr>
          <p:nvPr/>
        </p:nvSpPr>
        <p:spPr bwMode="auto">
          <a:xfrm flipH="1">
            <a:off x="5508625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46" name="Line 38"/>
          <p:cNvSpPr>
            <a:spLocks noChangeShapeType="1"/>
          </p:cNvSpPr>
          <p:nvPr/>
        </p:nvSpPr>
        <p:spPr bwMode="auto">
          <a:xfrm flipV="1">
            <a:off x="5508625" y="3933825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47" name="Line 39"/>
          <p:cNvSpPr>
            <a:spLocks noChangeShapeType="1"/>
          </p:cNvSpPr>
          <p:nvPr/>
        </p:nvSpPr>
        <p:spPr bwMode="auto">
          <a:xfrm flipH="1">
            <a:off x="6084888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49" name="Line 41"/>
          <p:cNvSpPr>
            <a:spLocks noChangeShapeType="1"/>
          </p:cNvSpPr>
          <p:nvPr/>
        </p:nvSpPr>
        <p:spPr bwMode="auto">
          <a:xfrm flipV="1">
            <a:off x="6084888" y="3860800"/>
            <a:ext cx="287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3531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Times New Roman" pitchFamily="18" charset="0"/>
              </a:rPr>
              <a:t>	</a:t>
            </a:r>
            <a: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Через точку М, не лежащую на прямой а можно провести:</a:t>
            </a:r>
            <a:b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</a:t>
            </a:r>
            <a:r>
              <a:rPr lang="ru-RU" sz="4000" dirty="0" smtClean="0">
                <a:latin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две прямые, параллельные а;</a:t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бесчисленное множество прямых, параллельных а;</a:t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одну прямую, параллельную а.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3531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latin typeface="Times New Roman" pitchFamily="18" charset="0"/>
              </a:rPr>
              <a:t>	</a:t>
            </a: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Если а </a:t>
            </a: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║</a:t>
            </a:r>
            <a:r>
              <a:rPr lang="en-US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b,  b ║c, </a:t>
            </a: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то:</a:t>
            </a:r>
            <a:b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1. а пересекает прямую с,</a:t>
            </a:r>
            <a:b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2. а перпендикулярна с (а</a:t>
            </a:r>
            <a:r>
              <a:rPr lang="ru-RU" sz="5400" baseline="-25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┴</a:t>
            </a: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с),</a:t>
            </a:r>
            <a:b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3. а ║с.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28015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Правильные ответы:</a:t>
            </a:r>
            <a:br>
              <a:rPr lang="ru-RU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3			8. 3</a:t>
            </a:r>
            <a:b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3			9. 3</a:t>
            </a:r>
            <a:b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3. 2			</a:t>
            </a:r>
            <a:b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4. 3</a:t>
            </a:r>
            <a:b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5. 2</a:t>
            </a:r>
            <a:b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6. 3</a:t>
            </a:r>
            <a:b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7. 1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755650" y="404813"/>
            <a:ext cx="8086725" cy="12715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</a:t>
            </a:r>
            <a:br>
              <a:rPr lang="ru-RU" sz="48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80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382" name="Rectangle 6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«5» - </a:t>
            </a: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правильных ответов</a:t>
            </a: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«4» - </a:t>
            </a: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7 - 8</a:t>
            </a:r>
            <a:b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«3» - </a:t>
            </a: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5 - 6</a:t>
            </a:r>
            <a:b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«2» - </a:t>
            </a:r>
            <a:r>
              <a:rPr lang="ru-RU" sz="4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менее 5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39750" y="549275"/>
            <a:ext cx="8007350" cy="59039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i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i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ru-RU" sz="8000" b="1" i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Спасибо за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8000" b="1" i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урок!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6600" b="1" i="1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24744"/>
            <a:ext cx="5184576" cy="56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116632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 урока: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3600" smtClean="0"/>
          </a:p>
          <a:p>
            <a:pPr eaLnBrk="1" hangingPunct="1">
              <a:defRPr/>
            </a:pPr>
            <a:r>
              <a:rPr lang="ru-RU" sz="3600" smtClean="0"/>
              <a:t>Устная работа</a:t>
            </a:r>
          </a:p>
          <a:p>
            <a:pPr eaLnBrk="1" hangingPunct="1">
              <a:defRPr/>
            </a:pPr>
            <a:r>
              <a:rPr lang="ru-RU" sz="3600" smtClean="0"/>
              <a:t>Решение задач</a:t>
            </a:r>
          </a:p>
          <a:p>
            <a:pPr eaLnBrk="1" hangingPunct="1">
              <a:defRPr/>
            </a:pPr>
            <a:r>
              <a:rPr lang="ru-RU" sz="3600" smtClean="0"/>
              <a:t>Тест</a:t>
            </a:r>
          </a:p>
          <a:p>
            <a:pPr eaLnBrk="1" hangingPunct="1">
              <a:defRPr/>
            </a:pPr>
            <a:r>
              <a:rPr lang="ru-RU" sz="3600" smtClean="0"/>
              <a:t>Подведение итогов</a:t>
            </a:r>
          </a:p>
        </p:txBody>
      </p:sp>
      <p:sp>
        <p:nvSpPr>
          <p:cNvPr id="2" name="AutoShape 2" descr="data:image/jpeg;base64,/9j/4AAQSkZJRgABAQAAAQABAAD/2wCEAAkGBxQQEBQUEhQVFRQVFBQUFxcWFxUUFBcUFRQWFhcXFRQYHSggGBolHBQUITEhJSkrLy4uFx8zODMtNygtLisBCgoKDg0OGhAQGiwkICQsLCwsLCwsLCwsLCwsLCwsLCwsLCwsLCwsLCwsLCwsLCwsLCwsLCwsLCwsLCwsLCwsLP/AABEIAOsA1wMBEQACEQEDEQH/xAAcAAACAgMBAQAAAAAAAAAAAAAABgQFAQIHAwj/xABPEAABAwIBBggICgcHBAMAAAABAAIDBBEFBhIhMVFxBxMyQWGBkbEUIlJyc4KhwSMzNEJiY5KTorIkJURTs8LRFRc1Q1R0gxZko/CU0tP/xAAbAQEAAgMBAQAAAAAAAAAAAAAAAQMCBAUGB//EADERAAICAQMCBQMDAwUBAAAAAAABAgMRBBIxBSETMkFRcQYiYSMzsRSBoRZCUpHRFf/aAAwDAQACEQMRAD8A7igBACAwUByjJ3ATiU1dV+E1MBdWysidBKWtMcIEYJYQWuuWnWFKWTCU8F83CcWg+Jr4p2j5tTBZx6OMjPuU7SFYZGU2JQfKcN41vO+klbIeqKSzuwlRgyUke0HCVRXtPx1K7ZUwyRW6yLKCewx4bjdNUi8E8Mo+rkY/tAOhCSfdAZQAgBACAwgMoAQGEAIAQGUAIAQAgBACAEAIAQAgK/Hq8U1LPMTYRxPffzWkj22QFDwd4eafC6VhHjGJsjvOk8ck9PjKxGvN9xjUmIIDSaJrxZzQ4bHAEdhTAyxexHITD5zd9LG12vPjvE++3OZYqNpkpshtyKlh+SYjWRDWGSOZUM3eOM63WsdpmrDYPxqDno6xo5iH00p3O0s9ibTJTRsMupoflmG1cW10QbVRj1oiT7FGDLcidQ8IeHSnN8KZG/yJg6B1zzWkA9igkZIKhrxdjmuG1pBHsQHpdAZQAgBACAEAIAQAgBACAEAIAQAgBAKHCg8uohTt5VXPDTDbmvdeS26Njz1IQxjYwNAA0ACwHQNXsVqNZmVIBACAEAKACAEBDrsLhnaWzQxyA6w9jXA9oUYJy0L8vB1Q3zoWy0ztd6eaWIX8wEt9ijaZeIzQZO4hB8mxN7gNTKqKOZu4vaA72qNpl4hsMXxeD42jp6kc5ppjG77ua3eVG0y3o3HCLFH8qpqymPOXwOkYPXizu5RgyTRc4VlbRVXxFVC87A8B3W02IQkumuBFwbjoQGUAIAQAgBACAEAIDKAEAIBPxp3hGMUkQ0tpoZap/Q99oYtG2xlPUVKMJvsMqsKAUgEAIAQAhAKCcAg7ggwzNkGGYQYYIDBTA7lRieS1FU/H0sDztMbc7qeNPtUYMtzRUO4P4WG9LPV0p5uKqJCweo8kFRtJVjM/2bi8HxNdDUDmbUw5hts42HvzVG0zVh6DKPEofj8N40eVSzNf15kgaVGDLejaPhJpGm1Q2opDe36RC9jb+kbdntUGWUX+G5RUtSLw1EMl/Je0nsugLNACAEAIDKAEBgoBNyMbx0tbWHXPUviZfmhpiYWW6CQ93rlZxKbGNCzKwQAgBACArsosWbRUstQ5rntiZnlrbZxFwNF96xbJSyygoq6vxCJstPLRwRP0tcM+rfbYdLGh3RzLByMuyJLcl5n/AB+I1b76xGY6dnVxbc4faKjJG89G5FUh+MEsp2zTzyntc9RlmPiGRkVRjVE5vmyyt7nJlk72ZGSMI5MlWzzaupA7M+yZZDmbuyeePi62rZvdHL28YxxPapyTuKfHMWqsKZx9RUwTwAgFjmcRUEXFzG4OLZHAabWF+hTuMuzHOGUPa1zTdrgHA7QRcHsKsTMWsG6kgFABCMGHNBFiARsOlME5ZR4jkbQVBvJSQF3lCNrHfabYqMIy3NFcMgo4/k1VW02wRzucz7uTObbqUbTJWMiY27EcNppag4jFLHE3OInpgHnY3PjeBcmw1LFrBlGeRwyaqZpaSGSpa1ksjGvcxtwG5wuG6TrAOnpUFhaFACAEBCxusEFNNKTYRxPffZmtJQFRkbSGHD6VjuWIIy/0jwHv/E5ysRrz5LlZGIIAQAgBALfCOP1TW/7d6wlwTHkUoMLjAa9mdE8tbd0TnROJzRys3Q7ruq8HkH1K6q2W15LGCSuY0cVWB42VELJPxszSpN+rreV98CUzHcSboMNJL0tklh9jmvQ3a+q0TfqiQzH8QP7DD/8ALNv4Sg2o6mqXqZfi+JHVTUrOl08klvVbG2/ahEtVVEr6o4hLokq2RNPNTQ2d95KXdyk0Lurxh5YlFieTUDGSvcHSymKS8szjLJyTqLtW4WCg58eqX23RTfY6LkoD4BSX/wBND/DarVweql3ZaqTECUINDKNqnDI3GDOFO1jca8eE2Ebw8I6FOwbxMytPh+IUWHjkNd4bUD6uLRG13QXu67BVTRsVe50MBYFpkoAQAgFfhIf+gOj1meSCnttE0zGv/BnnqQhl41tgAObR2K1Gs+TKkAgBACAEAu8In+FVnoHe5YT4C7C9ByG+a3uWB4G/9x/JPp+SOvvQxXBIg5SF9PmLOm96g7FBtUakM7uCtqdYUnH1BU4sLsePq3j2FCml/qR+RnySmvh9I4/6eH2RgKyPB7yXZk90x5tCtUSpyPMlZYMcgpAIQCAw420nUNKhkruLfBpF4RJWYi79pmMUXRTwEsbbeQT0rVk8s34LER9UGQFAYQGUAp5YnjKvDYeY1L5nebBBIR7XBSjGfAwqw1wUgLqBgFIBACAX+EAXwur9C7vCwlwQ+GLsfJG4dywPAW+dk6n5I6+9AuCTBykL6fMWVN71B2KDao1IZ3cFbU6wpOPqOUVeJ8l3mO7ihTT+4vkvslR+raP/AG8X5Ar6z3dhZK0oBACAEAIBcy/r3Q0Egi+OmLKeL0kzgy/UC49SrseEW1LMhqyfwxtJSwwMFmxRsZvsNJ3k3PWtc3SxQAgBACAUKw8ZjkY5oKGRx6HTzMa09kUgUxMLH2GRWFAIwc7yZykEmPVsTr2exrYdOg+DEteAOY5zndhWCknLCM+Y9joisMAQAgKHL0fqyr9C7vCxkYz8r+GLg1Ks8DZ52Tafkjr70C4JMHKQvo8xZU3vQ7FBtUalBndwVtTrCk4+oKnFj4j/ADH/AJShTT+5EaMlWfq+lH/bQ/w2qyLPeTWSW5tlcmUtGFkYggBACgkVa1nheNUkGuOkjdWSbOMdeOEHp5TupU2PLNqmPbJ0EKovMoAQAgMFAJ2CHjMWxKT934LTDc2LjT7ZisolVgzrMqIuKVggglldqjjfIdzWk+5RJ4QRwCHPgqaWqB+EgY+pf9IZ7XTDrbJIVytJdunJ/k1NFf4kp/J9DQyB7Q5puHAEHaCLhdZG2zdACkFFl0P1bVeiPeFjIws8j+GLirPAz8zZMp+SOvvQlcEmDlIX0eYsqb3odig2qNSgzu4K2p1hScfUFNjrrQyH6qT8pQr0yzdFfkccnBaipv8Abw/wmqxcHuye9l1kngxcckV7CFYpFTWDCnKIPE1TM/Mz2Z505ucM63m3umSdrPVRuWBgX+DWPjn11af2ipdGz0NOBE2x2ZzXrWfJvQWEPKgyBACAEBhAJuQhDxWzD/Nr6jsjzYh+SyziU2cjQsisVOEypzaAx888kcO9pdnP/C1y19VPZVJlV89lcpfgQKBgNfTBwu14niI5rOhJI3eKvO6Wf2Sl/c43Sp+c6HweTnwMQPN5KWR9M7bmxn4InfGWadt16Wme+Ckd9vKyM6tMQUklFlz/AIbVeiPeFjIws8kvhi4VWeBnyyZTckdfehK4JMHKQvo8xZU3vQ7FBtUalBndwVtVrCk4+oF3K2YMpZiSB8C/WQNbShnoq5PUR7FhhXCHRMpoGMdJPI2GJpZBFJKQ4RtBBLW2vdZpnttjJP8A1XWzfJ8NlaPKqpG04+wM5/sCnDMlWHE4pN8bU01O0/NghdI8f8krrddlkoMnYjAyPY/5RUVdQfpzGNn3cIaDuN1moe5OEexyLoC3N8Ehte/IAN9udrv0psROTzfkwY2kU1VUQggjNc4VEenRqlu4W5rOCOBi4ps1yfkq8LpoqfwZlTDE3NDoH5kpF7kuikNidJJs7TfQFS62izJcUeXVG92ZLIaaS9syqa6ndfYDIAHdRWGGgMccgcLtII2ggjtCA3QAgNJ35rXHYCewXQCfwZt/VkL/AN66eb72eR49jgrIlFnI0KTD0OdcJdTnVVNENUccs7vOcRHH7BJ2rldVs21Y9zm9Vs20Y9xZpnZtZRn/ALjN+1G9vvXG0j+2a/Bzekv7pL8D5hB4jEnjU2riD+jjoLNPWYyPuyuv0u7dBw9j0FMsxwN665YCkFDl4bYbVej/AJmrGRjPyS+GLqrPn8/MyZT8kdfehlF9iRBykL6fMWVN71B2KODeo1Jgsu4K2q1hZHHv5RwfKcvfiFQ4yOvHO8Muc5rQ06Bmu0L0PTekV6qne33PXaNqNMML0GnJ/hMqKYBs0MUrBYZ0QEElukDxXHsWV3Qb6+8PuNxWJj/gnCDQ1RDRLxUh+ZMDGfVcfFd1G65VtVlTxOLRnlMaQb6RqVefYGVkQCAFAME2F+ZQ2TgW8eyow5gMVRJHKTo4prDUOPQWMDrddlHIEeqc65OFQVNGTpz3TCKDqpTndgAWUdHZN9lgbh54M8oKuokqoKx7JHwCItexmYXCQOvnAaOYcwWvbW65bWSmPyrJKrKuq4mhqpPIp5nfZjcUBAyNpuKw6kj8mnhB35gurEa8+S5UmJyPKWo43EKl3M1zIRstG25t6z3di831ezM1H2PP9aszKMPYqpnZs1K7yaun9rwPetTR8yX4ZR0p/qP4Y/474jY5xyqeVsvqcmUdcbn+xX6C3Zcl7ndpliWBxabi41HSvUI2mZUgXOER1sLqj9WPztWMuCH5WvwxQxXG4aVoMrtJAzWtGc925vv1KpyS5PIaXpep1ljjVHIu1GXU7haCFrBzGU5zvsN0DtWvPVQjwe46f9BXWd7nggPx2vcbmqLOhjI2j2gn2rXetfoj02n+htHXy8mWYzXN1Vs34COwtWK1svY3f9IaRLsTY8s8RYB8JFKBoOfHmudvcywv1KyOtXqc7VfRcJJ+HItaHhCY4htVE6A6s8HPhv0u1t6xZbcLq58M8R1T6V1mn+5LKRz7HXh1bVFpBaZ3kEG4INiCCve/T7zpv7ltMXGqCfOCGvQNexYauaCLEX3qqymFixJJkpsssHx+qoz+jzva3yHHjIj0Zjr26rLjanoVVnevsyyNo9YPwt2sKyA9MkHjDeY3G46iVwdR0rUUd8ZRappjBJwkUzwPBYqipJGji4yxg86STNt1XXOUZS8qMuxBqMocRn5DYKVp5zeom7NDAe1bEdJbJ9yMldNhBm01VRPUHY6Qsj+7js1bUNDFeYxcibR0McItHGxg2NaG9y2o0wjwiMs91YQTODvxcWrB5VLTu+y+Rq4PUI4syWw4OmrRMhV4UZC3B6y2t0QjG+R7Y/5kBc0bM2Ng2MaOxoCtRrSfc3nlDGuc7U0Fx3NFz3KH2RCOI0Ty9me7lSOdK7fK4vP5l4/W2b7mzyHULN9zZ5YobNjOyeA9krVOi87+GXdL/e/sdUmjDgQdIIII6DoKrTxPJ2s4eSTknOTTBjjd8BMDidZ4vQ1x85mY7rXrdPZvrUjeXeKZcq8k5rwq5VRmGWgi8eV7QJHA+LCM4O07Xm3J5r6Vr3XqCOt07pVmrl+PU5jFCXEuc4ucdb3G7jbp2dC5Nt0pnvun9K0+khiCJjW2VB1UljsSKalL9OoLJRKLLVHsi5osGDxewA2nSro1nPt1ji8G9Zk+ALtN92hS6uxFWvbf3C9UU+abOFx3qjvE6ScLY90Ulbheb40Wja35p/oV3Oldbt0ku/dex5jqv0/GxOdPZ+xDjffeNBHOCvp2h1teqr3wZ4S6qdUtsjdbvoVAoWCDBVdy+x/BlHk6TkgLUNP6Md5XkaY4X/Zey3VxBlACkAoBNyL8XFT9OjI+xMD/ADri9SX3otgdLXNMhN4WHfq7M/eVNGztqYz/ACoGMwFupWo1WUGXtVxeHzWNjIBC3fK4N7iVTfPZW2YWS2wcjmoFtS8ZOWXk8ROW6TZCxf4rc+I9kjVs6H903umP9dHVwqZ+ZnbfLI+FzcTXFp5NTHcbOOhto3ujP/jXe6VbmLgblEt0cHjwjZUGgpw2K3hE12x/QA5UpGwXFtpIXSttUI5Op0/Ry1VqjE4pDHptckkkkk3JJ0lzidZJ51xLJuTyfTtJpo6etQiTQLKs3MGzG3IG1SiJvES6Y2wsOZXI50u4zwABotqsFejjyf3M3UmIq4xECX25iSP/AHtWvNHY0ksJFIqTqFNitLmnPbrGsbW/1C73ROpy0lyXo+Tyn1B0qNkPFgu6IoN19WrnGcFJep89aecMyrAYVVvkYXJ0rJI/oNP6Md5XlK/X5Zey3VgBACAFAJGTJtitOdsFS32xH3FcrqS4LIHUFyDMTOE0Z0VGzy8QpB2PzvcpRD4GhWGsI3CbU38GhHO98zt0bcxt/Wk/CuZ1SzbSaHU7NlDx6icvLHk2RcUF4Xer+dq2tI8Wo3enPGoidUbqG4LCb+5ndlyVWUzXCDjYxeSne2oYNpj5TfWYXt9ZbWgt8O1fktoliRynHMddiFQ+pIIa7xY2n5sTSc0bzrPSV09VY3LafUfp/Rxqo8T1Z40zdF1pno0j3UGRtAbOG9Siu1faXKuNAsKLEcwWdpHMedZxlg07dPnuj2qMVFvEBvtKneiuGllnuU9Q7xXE7CqmzoVxw0kUqqOkjyqG3apXOTCyKlFplAG5rnN2HR5p0hfU/prWePpdsuUfKOraXwNTKJsvSHMBYWeVhcnRMiXXoYegEdjivI18v5ZsMvFaQCAEAKAemEyZuIUh2unZ2wPd/IuZ1JZijOB1NcYsEvhFd8NhbfKxGL2McfcpREuBqVhrHLctKnjcQkHNEyOLc4jjHfnZ2Lz/AFe3uoHC6xZ2jAp1wzgHhX/FO3dxutnS/uo3ND21EflHUWHQNwWE+Wd98gRdQuQmcPxXD/BaiaDmY85no3eMz2G3UuxN70p+59V+m9YrtKo+qNouSFUelRuoJBCH3RZUlTnCx196tUjSsra7kpSVApHJX11TfxRq51XJmzTV6shrA2jDhoKZIZQ17bSNPlNI7NPvXsvpK9xvdb9Twf1VQlONiNF9HPHAsZcMHQMhD+hM86T85XkIdnL5ZsPgYFaQCAEAICHUS5lTRv8AJmk9tLMPeud1BfYZwOxrhlglcIPyrCf99fshkKlcmM3hZGN1VYX1AC53BXOODU3nG21BldJKdc0kkvU95LB1NzR1Lx/ULN17PL9Ss3XtexstE5x4V5+Ck6GOPsV+mf6sTa0b/Xj8nToDdrTtaO5RPzM9FLk9FijE51wpYdmyQ1AGh14JN/KjJ/GOsLpaR7q3H27nrPpbWeFqPDk+RVhOgLJn06L7G6gyBACIhrJ7NqnDnWWSt0xNXzudrKjcwqoo81BauwFAYedBU8kMpMTHIP0+8Feg+m541sTyf1TDNCf5PBfV/Q+fGVD4A/5B/Im+fL/EK8njE5L8mx6DCsiAUAEyDBKhvAKuemkxAtZRASvjeXOdcthb4jmkOlAIztOoXO7WuXr74ySiiyKO2LkGYlZcacQwlv187/s00hWUeTCzys9Msa3iKGZw0OLRG3zpXCMfmv1LPUWbK2zQb2rPsc6jYGgNGoAAbhoXhrHuk2ePsluk5GywKyPiI+Bk9G/8pV2n/cibGl/ej8nSsNdeGM7Y2flCyuX3s9JLkkqsxKrKjDPCqSWL5zmksOyRvjMPaAtjTWeHYjY01zqtjJejOPUEuc3YecbDqI7Vv2QxLB9n0OoV9MZr1JSrN0EAIAQAgAIAQHlUO0W2qTFlNisgHF3NvG7gV3vp9xjq4ylweS+qJ/oxj+TyC+sKSa7HgWjKkgfsgz+hj0kv5yvJy/cl8l/oMSkGsjw0EuIAGkkmwA3rCUlHuxg8sObPWfI4c9p/z5CY6cdLTbOk9UW16VoXa+Me0e5nGIz4bweRnTWyuqj5FuKpx0CIG7t7iepcu3U2TfdmeBypaZkTQyNjWMGgNaA1oHQBoCoJPVAJeUjM/GsOb5EFbLuJbHGD+NyyjyV2LMSn4SZ/HpoNrnTu3RjMb+KQHqWn1O7bQ0cnXz8Ohv3FdeSPJggPKrF43+a7uKto/cj8l+m7Wx+R+ybkzqOndthiPawK3ULFjPTT5LJUmBhE8dyU+5x3K6i8FxCVoFmy2nZs8ckPA9YE9a7EX4lSl6rsz6L9Ka3fW6ZPuuCI111Ue1XdGyEggBACAEBhzrIRkiPdc3UmLHjgqwhsr6iaRrXtAEADgHAk2e/QdegsXZ0FeI5Z88+qNVuvVUXwTspeC2GS76N3ESa+LOmB24a2Hdo6F6DSdRv0/DyvZnmFNPszluKYbNSymKojdG/mvyXDax+pw3L1ei6pVqcRzhkuPqhvyAf+iuGyWT22PvXEsklbNP3LfQv8OmdVvLKRhmLTZzxogYdjpdRPQ25WndrYQ8vdmSiN+EZCRtcJKt3hEg0hpFqdh+hF84/ScSdy5F2plZyzNRwN7W2FhoA7Opa5kbKQCAwgEx/wmPu+ow9g65p3k+yNqmJhZwJWUtZ4RiVS75sWZTM9QZzz9t5HqhcPq9ndRPOdas8sCGuGefBAaSjxXbj3Kyp/qJ/kuof6kX+R0yLdfDqX0EY7Gge5bWsWLpHqbfMXS1SoEAlcKOGZ9M2oaPGp3XO3in2D+oaD1LoaKfNb9TsdE1b0+qi/Q54yS2pWtYPr1c90U0SWSgrEtTN0GQuhIJ8EZNHSAKcENpcsiVFSOcgDpICzUJPhGtbqqoeaSMw000uiCCaV3NmRvcO21varoUd/u7HI1nXKK4tVvLOrZPQ1sMEdPSUXFtaCXTVb2NznHxnO4qNxeSTttbqsuj/V11Laj5/dCV1jnN8ls3HJodFZSSRga5Yf0mD8Az2jzmhW16qEvUolQ1wSKunpMTgLXcXPEfJcDmnaHDSxw6iFtQnh7osq+6L7iphPBgyJ72yTvkpS/jBDyS4kAETSDS5ozRoFr6b3UyssllNljt7F9wWQiH+0KZoAbDXPLWjQGskijcABsvnLVfJsR4yPagyMoAQAgMFAJODTg4hitQdUboYb9EMAkcO1/tWSKpnOaAlzM865HPlN9d5HF+nqIHUvJa6zxLpP2PG9St8S9v8AsSFpmgCAw/Udx7lnV50WU+eI3ZCH9W03o7djiFt6z91nqrPMXy1SsEB5VUDZGOY8Xa9pY4HUQ4EEdhWdcnGSkvQyhLa8nDaijNPLJA7XE8s3t1sPW0hdaz7vvXqfWugazx9KsvujzVR3DdspHOgzjuZjme+WOGNpfLKc1jBYEneTYK6uhzWTm9Q6pXo8b+WPOGcGNXJY1EscA8lnwr+3Q0HtTFcfyeev+o7ZftrAyUXBXRt+NdNMfpPMbT6sdu9PFS4RybOp6mzmbGPDslaOn+KpoWnVfMBd1uNyesrF2yfqacpSk8t5LZrANAFh0aFg23yYmVGQZsiYKbEsmoJnZ4aYpf3sLjFJ6xboeNOpwIV9epnDhmEoJ8lbKK6k5TRWxD5zM2KpAHOY9DJOfklp6CulTrlLzGvPT+xWZAYtHLi2ItjJtIymlIc1zHh4a5jg5jgCCNCvclLuiyEWlhnRwoMgQAgBAYJQHJ5K0twipk1SV9ZOG9LHy8UTu4mInrVd89lUpGpqZ7ISl7FGBYaF46by8nh5vMm2CxMAQGCsoeZGdfmQycGsmdhsV/mvnb1NnkA9llva5fqr4X8HrLFx8L+BoWmVAgMIBHysyXjqcQgc57o+PjfBnM5pmAyRlzToILWyN+yu502UbY+HI63T9dbpu9bF/Fchq2muQxtQzmdDofb6UTtIO4lbdugf+09dovqmLW2+ItTyiM5sl43eTI1zHdjgFpvTzXoehr6vpJrtNHvgkAqKi8TwJYo+MjeDyJWvBYTbmuNPQVMrXp4ZmuzeDzPXtRXfZHY84PoHJbGhW0rJgM1xu2RnOyVmh7TuPsIVdscPK4OAi3VRJlAYQGUAIDCACpQEnhHhicxjGMBr5M5tM9hLJYyBd0pkb4wjboJ5ibDnWzTd4acpcIxayMeRNW+bDqWSVxdI6Fhe46y+1nE9a6qeVkwLxSAQAgKnKvEPBqGpmGuOCV7elwYc0dbrBAKNZkQZ8Oooo5THNSxMMZIzmFxjzXCRnPcEi40i/UosqjZBxl6mrbBWRcZcMSnmSKTialnFTD5pN2vHlRP+e32jnXmtXoZUvK7o8trenypbce6PSy52DmAgBZR8xlDzIv8Agx/w+2yepH/mcuhrvOvhfwetsfHwv4GxaJUCdgCAXsuJmx0bpM4NfE6OaK5sXSxvDmsbtLgC3R5S6HTtyuTS7GxQnuHSjPGxMksW57GvzTrbnNBsRzEXXqlJmxKC9DE1MDymhw6QD3qcoww0c9yiDG4pmNa1ubRtNmgN0umdpsOhoXA66v0lg3tK2+TXAsS8ArQ46Keqc2OXmDJ7Wjk9bQw+qVo6G7xa/DfK4+C+SwdTurnyQZUAwgBACAEBBxrFY6SB80psxgJO0nma0c7ibADpWcIOTwQLWTVDI9z6yqFqicABmviINbIQec6SXHnJ6F5vq/Ud9qqr8sf8surh2yy34On3w9g8iSpj+7qZWD2AL3eneaov8L+DWlyMquIBACAU+EN2fDT0w11VXBEfRtdxsv4I3KUQxhVhrPkgY1g8NZGY52BzdYOpzT5THDS09IWMoqSww0msPg5tjmTNRQ3cM6opx89rbzMH1rGjxx9Jo6lxdX0xP7qzj6vpSmt1Xb8FXFIHgOaQ4HUQbhcKdcoPEkefsqnW8SRssVyYLlF/wafI3jZU1A7X39639Zyn+F/B6x94xf4Q2LTRgeNVVMiaXSOaxo53EALOFUpv7VkyjBy4IsLqmp+Ij4ph/wA6drho2xwaHO3uzRvXW0/S2+9jNmFGOSzwvJeGF4leXTz/AL2aznC+vi2gZsY80DrXZqphWsRResIvFcgCMgTeETAzJG2rhbeelBcQBplg1yx25zYXb0jpWtqqFdW4P+xbVPDFeaNlTARyo5WaxsIuCDtGg9S8VFy0135TN/lDjwe406enMMxvUUx4t553s/y5fWba/SCu/JqcVOPDKhrVWGSCYAIAUAw42WSjl4DECKb+2KsS66Glf8CPm1FQDplO1jLeLtOlaPV9ctLV4UPNLn8IyrjljRV1LYo3SPIaxjXPc46AGtFySvHU1TusjCPdtmw2kjy4PaeRtGXyNzOOmmnaw8pkcr85od9K2k7M63Mvq2mrddUYv0RoyeWMyvIBACAUMQk47GIm38WkpnSuH1tQ7MZ1hkb/ALSyimyuyWEXxnHMrVE1txoZisthG80LztU7UY7hTx/ItkrjLTO4iY6TYXikP1kfMfpCx3rU1GjrtXdFVtULViSEidz4JOKqYzDIeTfTHJ0xyanbtfQvOarp1lLzHujh6nptlf3Q7omZE4/BTMq2zSNZm1Ti1ukvdntabMYNLjo1AK+7TWWqG1eh3I1SlVDHsNdPUVdVphi8HiOqWoHwjho0spwbje8jcVfp+kes2ZqpR5LrCcBhicHvzppv3spznA/QbyY9zQF1oaaFa+1F0WkXytwZAgYKQCgAQgOX4hh3gdVJANET7zQbA1x+Ej9VxvueF5frWl2y8VevJu0zz2KiPC/CcQeDJNGG0zDeGQxEkyOsHEaxoK1Y6yWl0alHvl+pZtzLBfxZPBuqprOuoetN9du/4r/pGXhoktw1w1VVX98T3hY//bu9l/geGbijl5qyr+8ae9if/bt/4oeGavo5z+3VY9aL/wDNZLrc1/sQ8MX8r8PqGUVQ/wDtCrdmxPOYXR5rhbSDZoNty6Gg6v410a5QSyYShhHRMMo2QQxxxgNYxjWgDUAAvH662Vl85SfqzZisJCdwizSVUNTTwOIEEDqidw8prS+KAdJzc4jYBtXq/pvprWdRNfBrX2pPadHwKpEtLDINIfFG7taF64pJ6AEAIDl2TmVlIaqsM07Y55akgMlvGRFEOLiALgAQQHO0eWra2ka9sZPgdopA4ZzSHDaCCO0K7KNdpm6kxBACAiYphkVVGY542yMPM4c+0HW09I0rGUU+SYyaKbJzIikoHvkjYXyPN8+U572jyWuOkDvWMa1HgzdjfZDIs0sFb5MKQe0cttepYOJnGRIVZaCkAgBALmXOFOnps+IXmgPGx/StofH6zM4b7LV1NKtg4MsrlhiZkxM2WplkbpBgp7bi6UrxvUq5VaeMH7s3od3kZ1wC3AIAQAgKvKqPOoakbYJPylb3TZbdTB/kxnwWeK49xVNDxTeMqKhrGwR+U9zAc52xjb3J2KzSdKlqtZJf7U+7IssUIkrCcCFPSviJz3yh7ppDrllkbZzj7ABzAAL6RXTGuCjFYSORKxyllnrwWTl+EUoPKja6F2+GR8R/IqsG6uBsQAgBAQMTwanqm5tRBFK3ZIxr7brjR1IBWqeDCkBLqZ1RRv5jTzPYB6hNkTIwmR3ZO4vT34iuhqW8zaqIsfbZxkd7npIWam0YOqLPJ2PYjT/KcMe8eXSyNl/A6xWStK3Qgg4RaEuDZXSUz/JqYnwkdZFvas1Yit0yQwUOLQTi8M0cl/Je1x7AbrLcitwkiaVOURtYKSAQAgPSKS25YSRnGWCSFgWghAISCgHPJsgqmCrqJqGogjZOQ4xSxvcGnSTmlrtALnOOrnWjqtBVqUlYuC+Fu1EhmD4q3X4DJufPGf4ZXKn9OUPhstWpMvo8SH7LTndUuHfGqH9NQ9J/4J/qkDYq/wCdRN9WpYe9oVT+mvaZP9TE2PhY10UvqyQHvcFX/pm3/mv8/wDhP9RErcWfWvikjbh05z2OZpkgA8YEX5R2q/T/AE9OqyM3Jdvn/wAIlqE1hF7kXkq6mY2WrcJKrimRXHIhjaAOLiHNqBc7nPRZelpohUvtXrk1bZ7hldCRq0ra3GvtF/gzOYytg/c18/UJc2UfnKofJuR4HNQZAgBAYQAgBACA86imZIM17WvGxwDh2FALWJcHeGz3z6SIE/OYOLd1FtkBWng2EWmlrq2ntqbxvHRj1JAe9TuZi4J+hp/07i8PxdfTzj66nLD1ljip3swdUTR1XjMXLoaaf0NQYyep7SslazF0I8n5X1MVuPwquZt4oMqAOth9yy8UwdBj+8ekbolbUxHZJTyt7dCnxEQ6GTaXhIw06DVxt84OafaFi5ImMJE1mXmGn9up+uQDvUZMtjPYZZ4f/rab76P+qnJG1mkmXOHN111N1SNPcoyFFkaThGwxv7bEd2ce4KMoy2MiycKWFj9pv5rHn3JuQ2M8Twr4dzPlO6CX+ibhsYf3r4ftn+4l/om4nw2H96+HeVP9xL/9U3EeGz0ZwqYadczm+dFI3vCZQ2MlQ8JGGO/bIh52c3vCZRGxllR5WUM3xdZTuOwSsB7CVOSHF4K7Jh4ZjGIsBBbKylqQQQQbsMTrW6YvasGXx4HRQZGUAIAQAgMFACAEAIDKAwgBACAw4X1oCNJh0L+VFG7exp7wgIkuTNG/lUsB/wCNn9FAIzsisPOujp/u2oDZmRtA3VSQfdt/opBLiwGlZyaeEf8AGz+igEhmHxDVFGNzGj3ID2bC0fNb2BSDbMGwIDHFjYOxAaPpWHWxp3tBUAjS4NTv5UEJ3xsPuUgpsQyDw6TS+jgJPOGBp7W2QFBklk9T0GKvbTR8W11O/OGc9wNpI7ctxtrOragOjoAQA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085" y="3068960"/>
            <a:ext cx="2699792" cy="3604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Устный опрос</a:t>
            </a:r>
          </a:p>
        </p:txBody>
      </p:sp>
      <p:sp>
        <p:nvSpPr>
          <p:cNvPr id="10445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155575" y="908720"/>
            <a:ext cx="8007350" cy="51149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Дайте определение параллельных прямых.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секущая? Назовите пары углов, которые образуются при пересечении двух прямых секущей.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Сформулируйте признаки параллельности двух прямых.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Какие утверждения называются аксиомами?</a:t>
            </a:r>
          </a:p>
        </p:txBody>
      </p:sp>
      <p:sp>
        <p:nvSpPr>
          <p:cNvPr id="2" name="AutoShape 2" descr="data:image/jpeg;base64,/9j/4AAQSkZJRgABAQAAAQABAAD/2wCEAAkGBxQQEhAODxAMDg0QDw8QDg4ODw8QDxAPFREYFxQRFBUYHSkgGBolGxMVITEhJSkrLi4uFx8zODMtNygtLisBCgoKDQwNGg8QGzElICU3NTc3Nzc3NzQvNDcrNzQ0Ny43KzQzLDUsNDc3LyssNzcvMDc0KzQxNCwsNCwwLCw3MP/AABEIAQMAwgMBIgACEQEDEQH/xAAbAAEAAgMBAQAAAAAAAAAAAAAABQYCAwQHAf/EAD8QAAIBAgMEBwMKBQQDAAAAAAABAgMRBBIhBQYxQRMiUWFxkbGBocEHFDIzQlJicnOyI6LR4fBDgpLCFSRj/8QAGgEBAAMBAQEAAAAAAAAAAAAAAAMEBQIBBv/EACgRAQACAQMDAQkBAAAAAAAAAAABAgMEERIFITGhExQjMnGBseHwIv/aAAwDAQACEQMRAD8A9xAAAAAAAAAAAAAAAAAAAAAAAAAAAAAAAAAAAAAAAAAAAAAAAAMZzS4/3Ma1XKu98Ecqd9XqwNzrPkkvE+dLLu8j4gBksR2r2o3xknqtUckjWqji7r2rtAkAY05qSTXBmQAAAAAAAAAAAAAAAAAAwq1FBOcmoxim5Sk7JJcW2BmCkbU39s3HDU1KK/1at0n3qC1t4teBwUd/a6+nTw812JTi/O7K06vFE7btOnR9XavLj693owKpsjfmjVnGlWi8NOTtCUmpUpPszcn4llxk8sJvu9dCetotG8KGTFfFbjeNpcNStmk3y5eBnGRwwqG2NQ6RutTPuc5VUPvSAb3I1TkYOoa5zA69n1us4cnqvHn/AJ3EiV+hVtUg/wASXnp8SwAAAAAAAAAAAAAAAAACifKLtV3hg4O0bKpWtz16kX5X8i9lB3k3VxNbEVa8OhnCbWWPSNTSUUkrNW5dpX1XOce1Wl0qcNdRFss7RHj6/wB3UHF4+NOUKdpTq1JKNOnFNyk27JWXa9EWvEbnYmnR6eSpyko5p0YNupFW17pNdifhc+bn7l4iG0VjMXQyUqUJulJ1KU06llGHVjJvhKT4cj1IhxaOk0/1Hdd1XWc1c/w5jjHr93hdWmppxfB8/Rl53L23LEYKtQqtyrYVwi5N3cqTl1G+9ZZR/wBq7So7RUVWrKFsirVVC3DLndrd1iS+TWGfFYyn9mWGkn+bPGz97IdHaa3mq31nHW+CuXbutcaxtjVIrpWm4vRptNdjXFGyNc1HyqUVU+9KRqrmXTAd7qmudU43XNc64Hbh53qU1/8ASPqWsqu7tPpKuf7NNXf5nol6+RagAAAAAAAAAAAAAAAAAAAFQ3z3m6JSwtB/xmrVai/0ov7K/E15eJPbw4/5vh6tZWzRjaF+GeTUY+9o8bxOIyqdWpJ85Tk9W29W+9t+pT1eaaRwr5ltdI0NM0zmyfLX8/pqx2LjRg5ytZaRXa+SPRPkt2FPD4eWJxEcmIxTjPI1aUKSvkUuyTzOTXelxTKz8nW6jx047Vxsf/WhJ/McK+EnF/X1O1XWi5tX4Wv64e6XB7ON58uOqdQ94vwr8sKhvbgXTl84iv4c2lUt9mfJ+D9fEgY4k9KrUozjKE0pQkmpRfBpnm+8mxp4OWdZp4Zvq1OLhf7M/wCvMtshksSZfOCDhi12mfzoCYeJMI1XOShBOU5O0Yri2cWz6FXEyyUISm/tS4Qj+aXBF/2BsCOGWaTVSu11p20ivuwXJd/P3AdexsB0FNQ0c31qj7ZP4LgdwAAAAAAAAAAAAAAAAAAA5sVjo075r6cbWAit9cJOthZU6UJVJudN5Y2u0pXZ5pj92cXOOSOFrttrSyS827Ho23N6IUqE6lFqVXqxgpJ2Tbtd+HE852lvTjrdJDGVISi07ZKWRq/BrKUs8YvaxNt9270+2q91vGOK8e/nffw9Z3ewzpYXDUpRyTp4ejCUNOrJQSa004ndOSSu2ku1kJsDb/zjDUK8o/xJ006ijpHOtJZedrpmeIxWZ9bRclyRcjwxLb8p3dNfa8I8FOfgrL3kHtjFVcR1UlTpfd4uX5n8DfjLJXNOExCa5HrlE/8AiL8VD/hE01dgxf2YrwRZ1FMxlTA4sFtGvRtBKhKkuEFSVOy7stkvIsuz8eqq4OM1xi9fanzRCuka+n6KUZLjfz7UBaQYwldJrg0mvBmQAAAAAAAAAAAAAAAAArW82yq0806EqbTV5QnJxaaXFPhy52LKYzimnF6ppprtTA83ju9LOqVWvRl0sJPJHNZW55u7wIzH7lU1UpUsTipTpTnpCnHIpWV7Sknfh2WL5PdKk5qo6uKvG+VZ4pJPl9G7NeK3Lo1LOdXFtxd4vPC6f/E5mlZneYS0zZKVmlZmIlrwsKVBKnTkujhFRhFJJRilZIj57TUk9SUlubSytKti1JrSTnB2fbbLqcGF3FlGXXxTlTXKNLLN+1yaXkzpEits7WtFqN3Lgkjl2LXlfVskdrYGEZyhTjaEZW5ttrRtt8Wa8Hh7AT2GqaHVc4KCOmIGxsjdqv6L7JeqZ3tEftOPUl3Wfk7gWXYtXNRh2q8fJ6e6x3EHutVvCUe/MvKz9ETgAAAAAAAAAAAAAAAAAAAAAAPjdteSPpzbRnlpVH+Fr2vT4gVCt1m5Pi235n2lAysbIIDdTN8Wc8WZKYHQ2ceL1TXamvcbJVDmq1APu72NtlfZxXdzLinfXkeUbB2hacqbesZyj5SaPSdj4jPC3OPpyA7wAAAAAAAAAAAAAAAAAAAAAj9uytSffKK99/gSBF7xP+HH9SPowIFGSPkUGB9cjBzMJSNE6gG+VU551DnqVzW6vEDfvrsiNOFDaFPqVJdFTrpLqzvDSb7HpbvuuwkN3Me2ouLuub7e4s9bAwrUOgqxU6c6cYyi/Barsa43PO9lUJ4DFzwVRuVN9ajN/ag+D+D70wPTqc8yTXBmRwbLq3vDwkvj8PM7wAAAAAAAAAAAAAAAAAAAEVvF9XH9SP7WSpFbxfVx/UX7WBCwEkICTA48Q7EBtPaihpfrPguZNbQqZYtvkmygRqOpOU3xk/JckBN4XESm7krGPVfgR2zokrL6L8APSKX0Y+C9CjfKJpWw04/WRjLyzaf9i74Z9SH5I+hWt8tiOq4Ymmqs6kbQlTgsyydbrpWve75doGG6m1JVpRbioxtKPG7btf4FtKrursWtRyOrGEYpOWkrzu1pFq2j1LUAAAAAAAAAAAAAAAAAAAAid5Pq4/qL9rJYiN5fq4/qL9sgIWDE2YJmE5ARm24OVOcYq8sk3ZfdjFyk/JMpmGhqembBp58Qk1dRp1G0+Fmstv5ig4vDdFWq0uVOpOC8IyaXoBJ4AkpcCKwUiRlPTvei8QPSMF9XT/Th+1G410IZYxj92MV5I2AAAAAAAAAAAAAAAAAAAAAAAh953alH9VftkTBC71/Ux/Vj+2QEAqphOqaDCYE9ujC860+yMIr2tt+iKFtnXEV3216r/nZ6NudC1Gcvv1ZeSSXrc822jK9Wo+2pN/zMD7QnYnN2cO6+JpResYPpJ+EdV78q9pX6bL58nuEtCrXfGUlTj+WOr97XkBbwAAAAAAAAAAAAAAAAAAAPjA+mLkfJSNcpAZuZD7zyvR8KkH6/1JCUyK29K9Jr8UPUCuJmuqzpVA5sVCyYFn2TXVLCwb5QnU825L1R57icI221q2yy7WxbhSyRTklCMbR42VuHkV7D7QpzdlNZucX1ZLxT1AxobMm9W4xXtb8iz7C2rUoQVCEYOmm2nO+a7d3wIulWOvD1ALdhdqt/Til3x/oyShUTV07p8GVOniUkdmxsfdzhfg017ePoBYwc9OqblIDIAAAAAAAAAAAAAMZMyPkkBomzROR0Tic1SIHPVqnDXmpuMXqr3f8AntN+KVjkwDWZyfggM5YZ8oafm/scWLoqzUo2duN7k70qOXGpSiwIFyzJX7Fc4MVsmFT6UIy8UmZ0rqc48lLTwJSjTuBWZ7vNa0qlWm+xSbj5Suj7TwuMhw6CsvxZqb91y4QoHRDDgVKnTxk+r0eHpr72eU/dZepObE2XKl1pSlOctZSfwXJExCgdEKYGdFs6oM0wibooDdFmRhFGYAAAAAAAAAAAAAB8aNNSBvAELjqLs7FSntWNGbp1X0cr9XNopLuZ6JKmmcON2PSqq1SEJrskkwKlHa8fvx80acRtynFdapBe1XJye5OFevQUvZGxuw262Hpu8KNKL7VFXArezYyqydTLKMX9HMrNrtsWGhhiTp4FLgjdHDgcMKBvjSOpUjNUwOaNM2Rgb1TMlEDVGBsUTKx9A+WPoAAAAAAAAAAAAAAAAAAAAAAAsAAAAAAAAAAAAAAAAAAAAAAAAAAAAAAAAAAAAAAAAAAAAAAAAAAAA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620713"/>
            <a:ext cx="8497887" cy="5475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</a:t>
            </a:r>
            <a:r>
              <a:rPr lang="ru-RU" smtClean="0"/>
              <a:t> </a:t>
            </a: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Сформулируйте аксиому параллельных прямых.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Какое утверждение называется следствием?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Сформулируйте следствия из аксиомы параллельных прямых.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 Какая теорема называется обратной?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 Сформулируйте свойства параллельных прямых.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6921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Решите устно:</a:t>
            </a:r>
          </a:p>
        </p:txBody>
      </p:sp>
      <p:grpSp>
        <p:nvGrpSpPr>
          <p:cNvPr id="8195" name="Group 16"/>
          <p:cNvGrpSpPr>
            <a:grpSpLocks noChangeAspect="1"/>
          </p:cNvGrpSpPr>
          <p:nvPr/>
        </p:nvGrpSpPr>
        <p:grpSpPr bwMode="auto">
          <a:xfrm>
            <a:off x="0" y="692150"/>
            <a:ext cx="9144000" cy="5832475"/>
            <a:chOff x="2607" y="666"/>
            <a:chExt cx="7200" cy="4320"/>
          </a:xfrm>
        </p:grpSpPr>
        <p:sp>
          <p:nvSpPr>
            <p:cNvPr id="107537" name="AutoShape 17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38" name="Text Box 18"/>
            <p:cNvSpPr txBox="1">
              <a:spLocks noChangeArrowheads="1"/>
            </p:cNvSpPr>
            <p:nvPr/>
          </p:nvSpPr>
          <p:spPr bwMode="auto">
            <a:xfrm>
              <a:off x="6900" y="666"/>
              <a:ext cx="2681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3200" b="0"/>
            </a:p>
            <a:p>
              <a:pPr>
                <a:defRPr/>
              </a:pPr>
              <a:endParaRPr lang="ru-RU" sz="3200" b="0"/>
            </a:p>
            <a:p>
              <a:pPr>
                <a:defRPr/>
              </a:pPr>
              <a:r>
                <a:rPr lang="ru-RU" sz="3200" b="0">
                  <a:solidFill>
                    <a:srgbClr val="0033CC"/>
                  </a:solidFill>
                </a:rPr>
                <a:t>Назовите пары накрест лежащих, соответственных и односторонних углов.</a:t>
              </a:r>
              <a:endParaRPr lang="ru-RU" sz="32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7539" name="Line 19"/>
            <p:cNvSpPr>
              <a:spLocks noChangeShapeType="1"/>
            </p:cNvSpPr>
            <p:nvPr/>
          </p:nvSpPr>
          <p:spPr bwMode="auto">
            <a:xfrm flipV="1">
              <a:off x="3087" y="1363"/>
              <a:ext cx="3248" cy="12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40" name="Freeform 20"/>
            <p:cNvSpPr>
              <a:spLocks/>
            </p:cNvSpPr>
            <p:nvPr/>
          </p:nvSpPr>
          <p:spPr bwMode="auto">
            <a:xfrm>
              <a:off x="3370" y="2143"/>
              <a:ext cx="3033" cy="1728"/>
            </a:xfrm>
            <a:custGeom>
              <a:avLst/>
              <a:gdLst/>
              <a:ahLst/>
              <a:cxnLst>
                <a:cxn ang="0">
                  <a:pos x="0" y="2232"/>
                </a:cxn>
                <a:cxn ang="0">
                  <a:pos x="3867" y="0"/>
                </a:cxn>
              </a:cxnLst>
              <a:rect l="0" t="0" r="r" b="b"/>
              <a:pathLst>
                <a:path w="3867" h="2232">
                  <a:moveTo>
                    <a:pt x="0" y="2232"/>
                  </a:moveTo>
                  <a:lnTo>
                    <a:pt x="386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41" name="Line 21"/>
            <p:cNvSpPr>
              <a:spLocks noChangeShapeType="1"/>
            </p:cNvSpPr>
            <p:nvPr/>
          </p:nvSpPr>
          <p:spPr bwMode="auto">
            <a:xfrm flipV="1">
              <a:off x="4640" y="1223"/>
              <a:ext cx="141" cy="29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42" name="Text Box 22"/>
            <p:cNvSpPr txBox="1">
              <a:spLocks noChangeArrowheads="1"/>
            </p:cNvSpPr>
            <p:nvPr/>
          </p:nvSpPr>
          <p:spPr bwMode="auto">
            <a:xfrm>
              <a:off x="4781" y="1502"/>
              <a:ext cx="28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8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43" name="Text Box 23"/>
            <p:cNvSpPr txBox="1">
              <a:spLocks noChangeArrowheads="1"/>
            </p:cNvSpPr>
            <p:nvPr/>
          </p:nvSpPr>
          <p:spPr bwMode="auto">
            <a:xfrm>
              <a:off x="4358" y="2199"/>
              <a:ext cx="280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44" name="Text Box 24"/>
            <p:cNvSpPr txBox="1">
              <a:spLocks noChangeArrowheads="1"/>
            </p:cNvSpPr>
            <p:nvPr/>
          </p:nvSpPr>
          <p:spPr bwMode="auto">
            <a:xfrm>
              <a:off x="4781" y="2061"/>
              <a:ext cx="424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45" name="Text Box 25"/>
            <p:cNvSpPr txBox="1">
              <a:spLocks noChangeArrowheads="1"/>
            </p:cNvSpPr>
            <p:nvPr/>
          </p:nvSpPr>
          <p:spPr bwMode="auto">
            <a:xfrm>
              <a:off x="4358" y="1641"/>
              <a:ext cx="281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7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46" name="Text Box 26"/>
            <p:cNvSpPr txBox="1">
              <a:spLocks noChangeArrowheads="1"/>
            </p:cNvSpPr>
            <p:nvPr/>
          </p:nvSpPr>
          <p:spPr bwMode="auto">
            <a:xfrm>
              <a:off x="4358" y="2755"/>
              <a:ext cx="281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3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47" name="Text Box 27"/>
            <p:cNvSpPr txBox="1">
              <a:spLocks noChangeArrowheads="1"/>
            </p:cNvSpPr>
            <p:nvPr/>
          </p:nvSpPr>
          <p:spPr bwMode="auto">
            <a:xfrm>
              <a:off x="4781" y="2617"/>
              <a:ext cx="283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4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48" name="Text Box 28"/>
            <p:cNvSpPr txBox="1">
              <a:spLocks noChangeArrowheads="1"/>
            </p:cNvSpPr>
            <p:nvPr/>
          </p:nvSpPr>
          <p:spPr bwMode="auto">
            <a:xfrm>
              <a:off x="4358" y="3871"/>
              <a:ext cx="281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p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49" name="Text Box 29"/>
            <p:cNvSpPr txBox="1">
              <a:spLocks noChangeArrowheads="1"/>
            </p:cNvSpPr>
            <p:nvPr/>
          </p:nvSpPr>
          <p:spPr bwMode="auto">
            <a:xfrm>
              <a:off x="5346" y="3453"/>
              <a:ext cx="283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50" name="Text Box 30"/>
            <p:cNvSpPr txBox="1">
              <a:spLocks noChangeArrowheads="1"/>
            </p:cNvSpPr>
            <p:nvPr/>
          </p:nvSpPr>
          <p:spPr bwMode="auto">
            <a:xfrm>
              <a:off x="4500" y="945"/>
              <a:ext cx="281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51" name="Text Box 31"/>
            <p:cNvSpPr txBox="1">
              <a:spLocks noChangeArrowheads="1"/>
            </p:cNvSpPr>
            <p:nvPr/>
          </p:nvSpPr>
          <p:spPr bwMode="auto">
            <a:xfrm>
              <a:off x="5911" y="1083"/>
              <a:ext cx="283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n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52" name="Text Box 32"/>
            <p:cNvSpPr txBox="1">
              <a:spLocks noChangeArrowheads="1"/>
            </p:cNvSpPr>
            <p:nvPr/>
          </p:nvSpPr>
          <p:spPr bwMode="auto">
            <a:xfrm>
              <a:off x="6052" y="2199"/>
              <a:ext cx="423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m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53" name="Text Box 33"/>
            <p:cNvSpPr txBox="1">
              <a:spLocks noChangeArrowheads="1"/>
            </p:cNvSpPr>
            <p:nvPr/>
          </p:nvSpPr>
          <p:spPr bwMode="auto">
            <a:xfrm>
              <a:off x="4781" y="2061"/>
              <a:ext cx="28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6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54" name="Text Box 34"/>
            <p:cNvSpPr txBox="1">
              <a:spLocks noChangeArrowheads="1"/>
            </p:cNvSpPr>
            <p:nvPr/>
          </p:nvSpPr>
          <p:spPr bwMode="auto">
            <a:xfrm>
              <a:off x="4358" y="2199"/>
              <a:ext cx="28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5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55" name="Text Box 35"/>
            <p:cNvSpPr txBox="1">
              <a:spLocks noChangeArrowheads="1"/>
            </p:cNvSpPr>
            <p:nvPr/>
          </p:nvSpPr>
          <p:spPr bwMode="auto">
            <a:xfrm>
              <a:off x="4781" y="3174"/>
              <a:ext cx="28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2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7556" name="Text Box 36"/>
            <p:cNvSpPr txBox="1">
              <a:spLocks noChangeArrowheads="1"/>
            </p:cNvSpPr>
            <p:nvPr/>
          </p:nvSpPr>
          <p:spPr bwMode="auto">
            <a:xfrm>
              <a:off x="4358" y="3314"/>
              <a:ext cx="281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1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1"/>
          <p:cNvSpPr txBox="1">
            <a:spLocks noChangeArrowheads="1"/>
          </p:cNvSpPr>
          <p:nvPr/>
        </p:nvSpPr>
        <p:spPr bwMode="auto">
          <a:xfrm>
            <a:off x="4572000" y="3048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 b="1">
                <a:solidFill>
                  <a:srgbClr val="0000CC"/>
                </a:solidFill>
              </a:rPr>
              <a:t>в</a:t>
            </a:r>
          </a:p>
        </p:txBody>
      </p:sp>
      <p:grpSp>
        <p:nvGrpSpPr>
          <p:cNvPr id="6147" name="Group 25"/>
          <p:cNvGrpSpPr>
            <a:grpSpLocks/>
          </p:cNvGrpSpPr>
          <p:nvPr/>
        </p:nvGrpSpPr>
        <p:grpSpPr bwMode="auto">
          <a:xfrm>
            <a:off x="4876800" y="838200"/>
            <a:ext cx="4267200" cy="4862513"/>
            <a:chOff x="3072" y="480"/>
            <a:chExt cx="2688" cy="3063"/>
          </a:xfrm>
        </p:grpSpPr>
        <p:sp>
          <p:nvSpPr>
            <p:cNvPr id="6183" name="Line 7"/>
            <p:cNvSpPr>
              <a:spLocks noChangeShapeType="1"/>
            </p:cNvSpPr>
            <p:nvPr/>
          </p:nvSpPr>
          <p:spPr bwMode="auto">
            <a:xfrm>
              <a:off x="3360" y="864"/>
              <a:ext cx="230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Line 8"/>
            <p:cNvSpPr>
              <a:spLocks noChangeShapeType="1"/>
            </p:cNvSpPr>
            <p:nvPr/>
          </p:nvSpPr>
          <p:spPr bwMode="auto">
            <a:xfrm>
              <a:off x="3072" y="2064"/>
              <a:ext cx="268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85" name="Group 24"/>
            <p:cNvGrpSpPr>
              <a:grpSpLocks/>
            </p:cNvGrpSpPr>
            <p:nvPr/>
          </p:nvGrpSpPr>
          <p:grpSpPr bwMode="auto">
            <a:xfrm>
              <a:off x="3216" y="480"/>
              <a:ext cx="1872" cy="3063"/>
              <a:chOff x="3216" y="480"/>
              <a:chExt cx="1872" cy="3063"/>
            </a:xfrm>
          </p:grpSpPr>
          <p:sp>
            <p:nvSpPr>
              <p:cNvPr id="6186" name="Line 9"/>
              <p:cNvSpPr>
                <a:spLocks noChangeShapeType="1"/>
              </p:cNvSpPr>
              <p:nvPr/>
            </p:nvSpPr>
            <p:spPr bwMode="auto">
              <a:xfrm flipH="1">
                <a:off x="3888" y="480"/>
                <a:ext cx="1056" cy="28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7" name="Text Box 10"/>
              <p:cNvSpPr txBox="1">
                <a:spLocks noChangeArrowheads="1"/>
              </p:cNvSpPr>
              <p:nvPr/>
            </p:nvSpPr>
            <p:spPr bwMode="auto">
              <a:xfrm>
                <a:off x="3216" y="76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а</a:t>
                </a:r>
              </a:p>
            </p:txBody>
          </p:sp>
          <p:sp>
            <p:nvSpPr>
              <p:cNvPr id="6188" name="Text Box 12"/>
              <p:cNvSpPr txBox="1">
                <a:spLocks noChangeArrowheads="1"/>
              </p:cNvSpPr>
              <p:nvPr/>
            </p:nvSpPr>
            <p:spPr bwMode="auto">
              <a:xfrm>
                <a:off x="3696" y="3216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ru-RU" altLang="ru-RU" sz="1800"/>
              </a:p>
            </p:txBody>
          </p:sp>
          <p:sp>
            <p:nvSpPr>
              <p:cNvPr id="6189" name="Text Box 13"/>
              <p:cNvSpPr txBox="1">
                <a:spLocks noChangeArrowheads="1"/>
              </p:cNvSpPr>
              <p:nvPr/>
            </p:nvSpPr>
            <p:spPr bwMode="auto">
              <a:xfrm>
                <a:off x="3744" y="3312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с</a:t>
                </a:r>
              </a:p>
            </p:txBody>
          </p:sp>
          <p:sp>
            <p:nvSpPr>
              <p:cNvPr id="6190" name="Text Box 14"/>
              <p:cNvSpPr txBox="1">
                <a:spLocks noChangeArrowheads="1"/>
              </p:cNvSpPr>
              <p:nvPr/>
            </p:nvSpPr>
            <p:spPr bwMode="auto">
              <a:xfrm>
                <a:off x="4560" y="864"/>
                <a:ext cx="1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1</a:t>
                </a:r>
              </a:p>
            </p:txBody>
          </p:sp>
          <p:sp>
            <p:nvSpPr>
              <p:cNvPr id="6191" name="Text Box 15"/>
              <p:cNvSpPr txBox="1">
                <a:spLocks noChangeArrowheads="1"/>
              </p:cNvSpPr>
              <p:nvPr/>
            </p:nvSpPr>
            <p:spPr bwMode="auto">
              <a:xfrm>
                <a:off x="4800" y="91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2</a:t>
                </a:r>
              </a:p>
            </p:txBody>
          </p:sp>
          <p:sp>
            <p:nvSpPr>
              <p:cNvPr id="6192" name="Text Box 16"/>
              <p:cNvSpPr txBox="1">
                <a:spLocks noChangeArrowheads="1"/>
              </p:cNvSpPr>
              <p:nvPr/>
            </p:nvSpPr>
            <p:spPr bwMode="auto">
              <a:xfrm>
                <a:off x="4416" y="11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3</a:t>
                </a:r>
              </a:p>
            </p:txBody>
          </p:sp>
          <p:sp>
            <p:nvSpPr>
              <p:cNvPr id="6193" name="Text Box 17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4</a:t>
                </a:r>
              </a:p>
            </p:txBody>
          </p:sp>
          <p:sp>
            <p:nvSpPr>
              <p:cNvPr id="6194" name="Text Box 18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5</a:t>
                </a:r>
              </a:p>
            </p:txBody>
          </p:sp>
          <p:sp>
            <p:nvSpPr>
              <p:cNvPr id="6195" name="Text Box 19"/>
              <p:cNvSpPr txBox="1">
                <a:spLocks noChangeArrowheads="1"/>
              </p:cNvSpPr>
              <p:nvPr/>
            </p:nvSpPr>
            <p:spPr bwMode="auto">
              <a:xfrm>
                <a:off x="4416" y="196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6</a:t>
                </a:r>
              </a:p>
            </p:txBody>
          </p:sp>
          <p:sp>
            <p:nvSpPr>
              <p:cNvPr id="6196" name="Text Box 20"/>
              <p:cNvSpPr txBox="1">
                <a:spLocks noChangeArrowheads="1"/>
              </p:cNvSpPr>
              <p:nvPr/>
            </p:nvSpPr>
            <p:spPr bwMode="auto">
              <a:xfrm>
                <a:off x="4032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7</a:t>
                </a:r>
              </a:p>
            </p:txBody>
          </p:sp>
          <p:sp>
            <p:nvSpPr>
              <p:cNvPr id="6197" name="Text Box 21"/>
              <p:cNvSpPr txBox="1">
                <a:spLocks noChangeArrowheads="1"/>
              </p:cNvSpPr>
              <p:nvPr/>
            </p:nvSpPr>
            <p:spPr bwMode="auto">
              <a:xfrm>
                <a:off x="4320" y="21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1800" b="1">
                    <a:solidFill>
                      <a:srgbClr val="0000CC"/>
                    </a:solidFill>
                  </a:rPr>
                  <a:t>8</a:t>
                </a:r>
              </a:p>
            </p:txBody>
          </p:sp>
        </p:grpSp>
      </p:grp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524000" y="152400"/>
            <a:ext cx="640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FF0000"/>
                </a:solidFill>
              </a:rPr>
              <a:t>Выберите верные утверждения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28600" y="685800"/>
            <a:ext cx="5029200" cy="584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ru-RU" sz="2400" b="1">
                <a:solidFill>
                  <a:srgbClr val="0000CC"/>
                </a:solidFill>
                <a:cs typeface="Arial" charset="0"/>
              </a:rPr>
              <a:t>&lt;</a:t>
            </a:r>
            <a:r>
              <a:rPr lang="ru-RU" altLang="ru-RU" sz="2400" b="1">
                <a:solidFill>
                  <a:srgbClr val="0000CC"/>
                </a:solidFill>
                <a:cs typeface="Arial" charset="0"/>
              </a:rPr>
              <a:t>5 и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8 – вертикальные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6 и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2 – односторонние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7 и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3 – соответственные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3 и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4 – смежные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1 и 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8 – накрест лежащие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4 и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6 – односторонние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5 и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4 - накрест лежащие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6 и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2 – соответственные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2 и </a:t>
            </a:r>
            <a:r>
              <a:rPr lang="en-US" altLang="ru-RU" sz="2400" b="1">
                <a:solidFill>
                  <a:srgbClr val="0000CC"/>
                </a:solidFill>
              </a:rPr>
              <a:t>&lt;</a:t>
            </a:r>
            <a:r>
              <a:rPr lang="ru-RU" altLang="ru-RU" sz="2400" b="1">
                <a:solidFill>
                  <a:srgbClr val="0000CC"/>
                </a:solidFill>
              </a:rPr>
              <a:t>7 - вертикальные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ru-RU" altLang="ru-RU" sz="2400" b="1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000" b="1">
              <a:solidFill>
                <a:srgbClr val="0000CC"/>
              </a:solidFill>
            </a:endParaRPr>
          </a:p>
        </p:txBody>
      </p:sp>
      <p:pic>
        <p:nvPicPr>
          <p:cNvPr id="4123" name="Picture 27" descr="Рисунок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038600"/>
            <a:ext cx="2182813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205" name="Group 109"/>
          <p:cNvGraphicFramePr>
            <a:graphicFrameLocks noGrp="1"/>
          </p:cNvGraphicFramePr>
          <p:nvPr/>
        </p:nvGraphicFramePr>
        <p:xfrm>
          <a:off x="152400" y="5715000"/>
          <a:ext cx="6096000" cy="997067"/>
        </p:xfrm>
        <a:graphic>
          <a:graphicData uri="http://schemas.openxmlformats.org/drawingml/2006/table">
            <a:tbl>
              <a:tblPr/>
              <a:tblGrid>
                <a:gridCol w="568325"/>
                <a:gridCol w="785813"/>
                <a:gridCol w="677862"/>
                <a:gridCol w="677863"/>
                <a:gridCol w="785812"/>
                <a:gridCol w="568325"/>
                <a:gridCol w="677863"/>
                <a:gridCol w="676275"/>
                <a:gridCol w="677862"/>
              </a:tblGrid>
              <a:tr h="51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да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нет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да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да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нет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да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да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да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нет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6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4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4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5"/>
          <p:cNvGrpSpPr>
            <a:grpSpLocks noChangeAspect="1"/>
          </p:cNvGrpSpPr>
          <p:nvPr/>
        </p:nvGrpSpPr>
        <p:grpSpPr bwMode="auto">
          <a:xfrm>
            <a:off x="395288" y="476250"/>
            <a:ext cx="8353425" cy="5688013"/>
            <a:chOff x="2607" y="666"/>
            <a:chExt cx="7200" cy="4320"/>
          </a:xfrm>
        </p:grpSpPr>
        <p:sp>
          <p:nvSpPr>
            <p:cNvPr id="111622" name="AutoShape 6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23" name="Text Box 7"/>
            <p:cNvSpPr txBox="1">
              <a:spLocks noChangeArrowheads="1"/>
            </p:cNvSpPr>
            <p:nvPr/>
          </p:nvSpPr>
          <p:spPr bwMode="auto">
            <a:xfrm>
              <a:off x="6899" y="666"/>
              <a:ext cx="2682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3600" b="0" dirty="0"/>
            </a:p>
            <a:p>
              <a:pPr>
                <a:defRPr/>
              </a:pPr>
              <a:endParaRPr lang="ru-RU" sz="3600" b="0" dirty="0"/>
            </a:p>
            <a:p>
              <a:pPr>
                <a:defRPr/>
              </a:pPr>
              <a:endParaRPr lang="ru-RU" sz="3600" b="0" dirty="0"/>
            </a:p>
            <a:p>
              <a:pPr>
                <a:defRPr/>
              </a:pPr>
              <a:r>
                <a:rPr lang="ru-RU" sz="3600" b="0" dirty="0">
                  <a:solidFill>
                    <a:srgbClr val="0033CC"/>
                  </a:solidFill>
                </a:rPr>
                <a:t>AO=DO, CO=BO</a:t>
              </a:r>
            </a:p>
            <a:p>
              <a:pPr>
                <a:defRPr/>
              </a:pPr>
              <a:r>
                <a:rPr lang="ru-RU" sz="3600" b="0" dirty="0">
                  <a:solidFill>
                    <a:srgbClr val="0033CC"/>
                  </a:solidFill>
                </a:rPr>
                <a:t>Доказать: </a:t>
              </a:r>
            </a:p>
            <a:p>
              <a:pPr>
                <a:defRPr/>
              </a:pPr>
              <a:r>
                <a:rPr lang="ru-RU" sz="3600" b="0" dirty="0">
                  <a:solidFill>
                    <a:srgbClr val="0033CC"/>
                  </a:solidFill>
                </a:rPr>
                <a:t>AB ║ CD</a:t>
              </a:r>
              <a:endParaRPr lang="ru-RU" sz="36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24" name="Text Box 8"/>
            <p:cNvSpPr txBox="1">
              <a:spLocks noChangeArrowheads="1"/>
            </p:cNvSpPr>
            <p:nvPr/>
          </p:nvSpPr>
          <p:spPr bwMode="auto">
            <a:xfrm>
              <a:off x="5487" y="1223"/>
              <a:ext cx="282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4358" y="2198"/>
              <a:ext cx="279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26" name="Text Box 10"/>
            <p:cNvSpPr txBox="1">
              <a:spLocks noChangeArrowheads="1"/>
            </p:cNvSpPr>
            <p:nvPr/>
          </p:nvSpPr>
          <p:spPr bwMode="auto">
            <a:xfrm>
              <a:off x="4781" y="2060"/>
              <a:ext cx="42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27" name="Text Box 11"/>
            <p:cNvSpPr txBox="1">
              <a:spLocks noChangeArrowheads="1"/>
            </p:cNvSpPr>
            <p:nvPr/>
          </p:nvSpPr>
          <p:spPr bwMode="auto">
            <a:xfrm>
              <a:off x="4499" y="1084"/>
              <a:ext cx="423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C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28" name="Text Box 12"/>
            <p:cNvSpPr txBox="1">
              <a:spLocks noChangeArrowheads="1"/>
            </p:cNvSpPr>
            <p:nvPr/>
          </p:nvSpPr>
          <p:spPr bwMode="auto">
            <a:xfrm>
              <a:off x="5205" y="2755"/>
              <a:ext cx="564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O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29" name="Text Box 13"/>
            <p:cNvSpPr txBox="1">
              <a:spLocks noChangeArrowheads="1"/>
            </p:cNvSpPr>
            <p:nvPr/>
          </p:nvSpPr>
          <p:spPr bwMode="auto">
            <a:xfrm>
              <a:off x="5346" y="2478"/>
              <a:ext cx="282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30" name="Text Box 14"/>
            <p:cNvSpPr txBox="1">
              <a:spLocks noChangeArrowheads="1"/>
            </p:cNvSpPr>
            <p:nvPr/>
          </p:nvSpPr>
          <p:spPr bwMode="auto">
            <a:xfrm>
              <a:off x="3793" y="3454"/>
              <a:ext cx="565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A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31" name="Text Box 15"/>
            <p:cNvSpPr txBox="1">
              <a:spLocks noChangeArrowheads="1"/>
            </p:cNvSpPr>
            <p:nvPr/>
          </p:nvSpPr>
          <p:spPr bwMode="auto">
            <a:xfrm>
              <a:off x="5063" y="4011"/>
              <a:ext cx="42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B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32" name="Text Box 16"/>
            <p:cNvSpPr txBox="1">
              <a:spLocks noChangeArrowheads="1"/>
            </p:cNvSpPr>
            <p:nvPr/>
          </p:nvSpPr>
          <p:spPr bwMode="auto">
            <a:xfrm>
              <a:off x="4499" y="945"/>
              <a:ext cx="282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33" name="Text Box 17"/>
            <p:cNvSpPr txBox="1">
              <a:spLocks noChangeArrowheads="1"/>
            </p:cNvSpPr>
            <p:nvPr/>
          </p:nvSpPr>
          <p:spPr bwMode="auto">
            <a:xfrm>
              <a:off x="5911" y="1084"/>
              <a:ext cx="282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5911" y="2060"/>
              <a:ext cx="56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D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1635" name="Line 19"/>
            <p:cNvSpPr>
              <a:spLocks noChangeShapeType="1"/>
            </p:cNvSpPr>
            <p:nvPr/>
          </p:nvSpPr>
          <p:spPr bwMode="auto">
            <a:xfrm>
              <a:off x="5063" y="1363"/>
              <a:ext cx="0" cy="2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36" name="Line 20"/>
            <p:cNvSpPr>
              <a:spLocks noChangeShapeType="1"/>
            </p:cNvSpPr>
            <p:nvPr/>
          </p:nvSpPr>
          <p:spPr bwMode="auto">
            <a:xfrm flipV="1">
              <a:off x="4216" y="2060"/>
              <a:ext cx="1695" cy="13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37" name="Line 21"/>
            <p:cNvSpPr>
              <a:spLocks noChangeShapeType="1"/>
            </p:cNvSpPr>
            <p:nvPr/>
          </p:nvSpPr>
          <p:spPr bwMode="auto">
            <a:xfrm>
              <a:off x="4216" y="3454"/>
              <a:ext cx="847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38" name="Line 22"/>
            <p:cNvSpPr>
              <a:spLocks noChangeShapeType="1"/>
            </p:cNvSpPr>
            <p:nvPr/>
          </p:nvSpPr>
          <p:spPr bwMode="auto">
            <a:xfrm>
              <a:off x="5063" y="1363"/>
              <a:ext cx="848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39" name="Line 23"/>
            <p:cNvSpPr>
              <a:spLocks noChangeShapeType="1"/>
            </p:cNvSpPr>
            <p:nvPr/>
          </p:nvSpPr>
          <p:spPr bwMode="auto">
            <a:xfrm>
              <a:off x="5346" y="2338"/>
              <a:ext cx="14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40" name="Line 24"/>
            <p:cNvSpPr>
              <a:spLocks noChangeShapeType="1"/>
            </p:cNvSpPr>
            <p:nvPr/>
          </p:nvSpPr>
          <p:spPr bwMode="auto">
            <a:xfrm>
              <a:off x="4640" y="3035"/>
              <a:ext cx="14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41" name="Line 25"/>
            <p:cNvSpPr>
              <a:spLocks noChangeShapeType="1"/>
            </p:cNvSpPr>
            <p:nvPr/>
          </p:nvSpPr>
          <p:spPr bwMode="auto">
            <a:xfrm>
              <a:off x="4922" y="2060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42" name="Line 26"/>
            <p:cNvSpPr>
              <a:spLocks noChangeShapeType="1"/>
            </p:cNvSpPr>
            <p:nvPr/>
          </p:nvSpPr>
          <p:spPr bwMode="auto">
            <a:xfrm>
              <a:off x="4922" y="2198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43" name="Line 27"/>
            <p:cNvSpPr>
              <a:spLocks noChangeShapeType="1"/>
            </p:cNvSpPr>
            <p:nvPr/>
          </p:nvSpPr>
          <p:spPr bwMode="auto">
            <a:xfrm>
              <a:off x="4922" y="3174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644" name="Line 28"/>
            <p:cNvSpPr>
              <a:spLocks noChangeShapeType="1"/>
            </p:cNvSpPr>
            <p:nvPr/>
          </p:nvSpPr>
          <p:spPr bwMode="auto">
            <a:xfrm>
              <a:off x="4922" y="3314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 noChangeAspect="1"/>
          </p:cNvGrpSpPr>
          <p:nvPr/>
        </p:nvGrpSpPr>
        <p:grpSpPr bwMode="auto">
          <a:xfrm>
            <a:off x="250825" y="-152400"/>
            <a:ext cx="8893175" cy="7010400"/>
            <a:chOff x="2607" y="666"/>
            <a:chExt cx="7200" cy="4320"/>
          </a:xfrm>
        </p:grpSpPr>
        <p:sp>
          <p:nvSpPr>
            <p:cNvPr id="113669" name="AutoShape 5"/>
            <p:cNvSpPr>
              <a:spLocks noChangeAspect="1" noChangeArrowheads="1"/>
            </p:cNvSpPr>
            <p:nvPr/>
          </p:nvSpPr>
          <p:spPr bwMode="auto">
            <a:xfrm>
              <a:off x="2607" y="6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3670" name="Text Box 6"/>
            <p:cNvSpPr txBox="1">
              <a:spLocks noChangeArrowheads="1"/>
            </p:cNvSpPr>
            <p:nvPr/>
          </p:nvSpPr>
          <p:spPr bwMode="auto">
            <a:xfrm>
              <a:off x="6898" y="666"/>
              <a:ext cx="2682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1200" b="0"/>
            </a:p>
            <a:p>
              <a:pPr>
                <a:defRPr/>
              </a:pPr>
              <a:endParaRPr lang="ru-RU" sz="2400" b="0"/>
            </a:p>
            <a:p>
              <a:pPr>
                <a:defRPr/>
              </a:pPr>
              <a:endParaRPr lang="ru-RU" sz="2400"/>
            </a:p>
            <a:p>
              <a:pPr>
                <a:defRPr/>
              </a:pPr>
              <a:endParaRPr lang="ru-RU" sz="2400"/>
            </a:p>
            <a:p>
              <a:pPr>
                <a:defRPr/>
              </a:pPr>
              <a:endParaRPr lang="ru-RU" sz="2400"/>
            </a:p>
            <a:p>
              <a:pPr>
                <a:defRPr/>
              </a:pPr>
              <a:endParaRPr lang="ru-RU" sz="2400"/>
            </a:p>
            <a:p>
              <a:pPr>
                <a:defRPr/>
              </a:pPr>
              <a:r>
                <a:rPr lang="ru-RU" sz="2800">
                  <a:solidFill>
                    <a:srgbClr val="0033CC"/>
                  </a:solidFill>
                </a:rPr>
                <a:t>a ║b, c – секущая, </a:t>
              </a:r>
            </a:p>
            <a:p>
              <a:pPr>
                <a:defRPr/>
              </a:pPr>
              <a:r>
                <a:rPr lang="ru-RU" sz="2800">
                  <a:solidFill>
                    <a:srgbClr val="0033CC"/>
                  </a:solidFill>
                </a:rPr>
                <a:t>угол 6 равен 30</a:t>
              </a:r>
              <a:r>
                <a:rPr lang="ru-RU" sz="2800" baseline="30000">
                  <a:solidFill>
                    <a:srgbClr val="0033CC"/>
                  </a:solidFill>
                </a:rPr>
                <a:t>0</a:t>
              </a:r>
              <a:r>
                <a:rPr lang="ru-RU" sz="2800">
                  <a:solidFill>
                    <a:srgbClr val="0033CC"/>
                  </a:solidFill>
                </a:rPr>
                <a:t>.</a:t>
              </a:r>
            </a:p>
            <a:p>
              <a:pPr>
                <a:defRPr/>
              </a:pPr>
              <a:endParaRPr lang="ru-RU" sz="2800">
                <a:solidFill>
                  <a:srgbClr val="0033CC"/>
                </a:solidFill>
              </a:endParaRPr>
            </a:p>
            <a:p>
              <a:pPr>
                <a:defRPr/>
              </a:pPr>
              <a:r>
                <a:rPr lang="ru-RU" sz="2800">
                  <a:solidFill>
                    <a:srgbClr val="0033CC"/>
                  </a:solidFill>
                </a:rPr>
                <a:t>Какие еще углы равны 30</a:t>
              </a:r>
              <a:r>
                <a:rPr lang="ru-RU" sz="2800" baseline="30000">
                  <a:solidFill>
                    <a:srgbClr val="0033CC"/>
                  </a:solidFill>
                </a:rPr>
                <a:t>0</a:t>
              </a:r>
              <a:r>
                <a:rPr lang="ru-RU" sz="2800">
                  <a:solidFill>
                    <a:srgbClr val="0033CC"/>
                  </a:solidFill>
                </a:rPr>
                <a:t>?</a:t>
              </a:r>
              <a:endParaRPr lang="ru-RU" sz="28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3671" name="Line 7"/>
            <p:cNvSpPr>
              <a:spLocks noChangeShapeType="1"/>
            </p:cNvSpPr>
            <p:nvPr/>
          </p:nvSpPr>
          <p:spPr bwMode="auto">
            <a:xfrm flipV="1">
              <a:off x="3086" y="1363"/>
              <a:ext cx="3248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3672" name="Line 8"/>
            <p:cNvSpPr>
              <a:spLocks noChangeShapeType="1"/>
            </p:cNvSpPr>
            <p:nvPr/>
          </p:nvSpPr>
          <p:spPr bwMode="auto">
            <a:xfrm flipV="1">
              <a:off x="3369" y="2617"/>
              <a:ext cx="3106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3673" name="Text Box 9"/>
            <p:cNvSpPr txBox="1">
              <a:spLocks noChangeArrowheads="1"/>
            </p:cNvSpPr>
            <p:nvPr/>
          </p:nvSpPr>
          <p:spPr bwMode="auto">
            <a:xfrm>
              <a:off x="5487" y="1223"/>
              <a:ext cx="281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а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74" name="Text Box 10"/>
            <p:cNvSpPr txBox="1">
              <a:spLocks noChangeArrowheads="1"/>
            </p:cNvSpPr>
            <p:nvPr/>
          </p:nvSpPr>
          <p:spPr bwMode="auto">
            <a:xfrm>
              <a:off x="3652" y="1920"/>
              <a:ext cx="42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8</a:t>
              </a:r>
            </a:p>
            <a:p>
              <a:pPr>
                <a:defRPr/>
              </a:pP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75" name="Text Box 11"/>
            <p:cNvSpPr txBox="1">
              <a:spLocks noChangeArrowheads="1"/>
            </p:cNvSpPr>
            <p:nvPr/>
          </p:nvSpPr>
          <p:spPr bwMode="auto">
            <a:xfrm>
              <a:off x="4780" y="2060"/>
              <a:ext cx="42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6</a:t>
              </a:r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76" name="Text Box 12"/>
            <p:cNvSpPr txBox="1">
              <a:spLocks noChangeArrowheads="1"/>
            </p:cNvSpPr>
            <p:nvPr/>
          </p:nvSpPr>
          <p:spPr bwMode="auto">
            <a:xfrm>
              <a:off x="4358" y="1641"/>
              <a:ext cx="281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7</a:t>
              </a:r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77" name="Text Box 13"/>
            <p:cNvSpPr txBox="1">
              <a:spLocks noChangeArrowheads="1"/>
            </p:cNvSpPr>
            <p:nvPr/>
          </p:nvSpPr>
          <p:spPr bwMode="auto">
            <a:xfrm>
              <a:off x="4075" y="2199"/>
              <a:ext cx="424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5</a:t>
              </a:r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78" name="Text Box 14"/>
            <p:cNvSpPr txBox="1">
              <a:spLocks noChangeArrowheads="1"/>
            </p:cNvSpPr>
            <p:nvPr/>
          </p:nvSpPr>
          <p:spPr bwMode="auto">
            <a:xfrm>
              <a:off x="5346" y="2478"/>
              <a:ext cx="283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3</a:t>
              </a:r>
            </a:p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79" name="Text Box 15"/>
            <p:cNvSpPr txBox="1">
              <a:spLocks noChangeArrowheads="1"/>
            </p:cNvSpPr>
            <p:nvPr/>
          </p:nvSpPr>
          <p:spPr bwMode="auto">
            <a:xfrm>
              <a:off x="4780" y="2756"/>
              <a:ext cx="424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 4</a:t>
              </a:r>
            </a:p>
            <a:p>
              <a:pPr>
                <a:defRPr/>
              </a:pP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80" name="Text Box 16"/>
            <p:cNvSpPr txBox="1">
              <a:spLocks noChangeArrowheads="1"/>
            </p:cNvSpPr>
            <p:nvPr/>
          </p:nvSpPr>
          <p:spPr bwMode="auto">
            <a:xfrm>
              <a:off x="5346" y="3035"/>
              <a:ext cx="423" cy="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1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81" name="Text Box 17"/>
            <p:cNvSpPr txBox="1">
              <a:spLocks noChangeArrowheads="1"/>
            </p:cNvSpPr>
            <p:nvPr/>
          </p:nvSpPr>
          <p:spPr bwMode="auto">
            <a:xfrm>
              <a:off x="4499" y="945"/>
              <a:ext cx="281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82" name="Text Box 18"/>
            <p:cNvSpPr txBox="1">
              <a:spLocks noChangeArrowheads="1"/>
            </p:cNvSpPr>
            <p:nvPr/>
          </p:nvSpPr>
          <p:spPr bwMode="auto">
            <a:xfrm>
              <a:off x="6051" y="2199"/>
              <a:ext cx="42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b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83" name="Text Box 19"/>
            <p:cNvSpPr txBox="1">
              <a:spLocks noChangeArrowheads="1"/>
            </p:cNvSpPr>
            <p:nvPr/>
          </p:nvSpPr>
          <p:spPr bwMode="auto">
            <a:xfrm>
              <a:off x="5769" y="2896"/>
              <a:ext cx="42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2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684" name="Line 20"/>
            <p:cNvSpPr>
              <a:spLocks noChangeShapeType="1"/>
            </p:cNvSpPr>
            <p:nvPr/>
          </p:nvSpPr>
          <p:spPr bwMode="auto">
            <a:xfrm>
              <a:off x="3369" y="1502"/>
              <a:ext cx="3529" cy="23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3685" name="Text Box 21"/>
            <p:cNvSpPr txBox="1">
              <a:spLocks noChangeArrowheads="1"/>
            </p:cNvSpPr>
            <p:nvPr/>
          </p:nvSpPr>
          <p:spPr bwMode="auto">
            <a:xfrm>
              <a:off x="6476" y="3314"/>
              <a:ext cx="56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/>
                <a:t>c</a:t>
              </a:r>
              <a:endParaRPr lang="ru-RU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438</TotalTime>
  <Words>649</Words>
  <Application>Microsoft Office PowerPoint</Application>
  <PresentationFormat>Экран (4:3)</PresentationFormat>
  <Paragraphs>282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Трава</vt:lpstr>
      <vt:lpstr>Тема урока: «Параллельные прямые»</vt:lpstr>
      <vt:lpstr>Презентация PowerPoint</vt:lpstr>
      <vt:lpstr>План урока:</vt:lpstr>
      <vt:lpstr>Устный опрос</vt:lpstr>
      <vt:lpstr>Презентация PowerPoint</vt:lpstr>
      <vt:lpstr>Решите устно: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Решите письменно:</vt:lpstr>
      <vt:lpstr>Решите письменно:</vt:lpstr>
      <vt:lpstr>ТЕСТ</vt:lpstr>
      <vt:lpstr>Презентация PowerPoint</vt:lpstr>
      <vt:lpstr> Две прямые на плоскости называются параллельными, если:   1. они имеют одну общую точку;  2. не имеют общих точек.</vt:lpstr>
      <vt:lpstr> Две прямые на плоскости могут иметь:  1. две общие точки; 2. три общие точки; 3. одну общую точку; 4. бесчисленное множество точек.</vt:lpstr>
      <vt:lpstr> a ║ b  и c ┴ a, то   1) с ║ b,  2) c ┴ b.  </vt:lpstr>
      <vt:lpstr>Презентация PowerPoint</vt:lpstr>
      <vt:lpstr>Презентация PowerPoint</vt:lpstr>
      <vt:lpstr> Через точку М, не лежащую на прямой а можно провести:  1. две прямые, параллельные а;  2. бесчисленное множество прямых, параллельных а;  3. одну прямую, параллельную а.</vt:lpstr>
      <vt:lpstr> Если а ║b,  b ║c, то:  1. а пересекает прямую с,  2. а перпендикулярна с (а┴с),  3. а ║с.</vt:lpstr>
      <vt:lpstr>Правильные ответы:  1. 3   8. 3 2. 3   9. 3 3. 2    4. 3 5. 2 6. 3 7. 1</vt:lpstr>
      <vt:lpstr> ОЦЕНКА </vt:lpstr>
      <vt:lpstr>Презентация PowerPoint</vt:lpstr>
    </vt:vector>
  </TitlesOfParts>
  <Company>Лицей №31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«Параллельные прямые»</dc:title>
  <dc:creator>Певцова О.В.</dc:creator>
  <cp:lastModifiedBy>Гость</cp:lastModifiedBy>
  <cp:revision>45</cp:revision>
  <cp:lastPrinted>1601-01-01T00:00:00Z</cp:lastPrinted>
  <dcterms:created xsi:type="dcterms:W3CDTF">2005-02-01T09:42:16Z</dcterms:created>
  <dcterms:modified xsi:type="dcterms:W3CDTF">2015-02-10T05:22:21Z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