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0" r:id="rId4"/>
    <p:sldId id="261" r:id="rId5"/>
    <p:sldId id="257" r:id="rId6"/>
    <p:sldId id="258" r:id="rId7"/>
    <p:sldId id="283" r:id="rId8"/>
    <p:sldId id="263" r:id="rId9"/>
    <p:sldId id="266" r:id="rId10"/>
    <p:sldId id="267" r:id="rId11"/>
    <p:sldId id="268" r:id="rId12"/>
    <p:sldId id="270" r:id="rId13"/>
    <p:sldId id="269" r:id="rId14"/>
    <p:sldId id="293" r:id="rId15"/>
    <p:sldId id="292" r:id="rId16"/>
    <p:sldId id="291" r:id="rId17"/>
    <p:sldId id="290" r:id="rId18"/>
    <p:sldId id="289" r:id="rId19"/>
    <p:sldId id="288" r:id="rId20"/>
    <p:sldId id="286" r:id="rId21"/>
    <p:sldId id="287" r:id="rId22"/>
    <p:sldId id="285" r:id="rId23"/>
    <p:sldId id="284" r:id="rId24"/>
    <p:sldId id="262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1375" autoAdjust="0"/>
  </p:normalViewPr>
  <p:slideViewPr>
    <p:cSldViewPr snapToGrid="0">
      <p:cViewPr varScale="1">
        <p:scale>
          <a:sx n="38" d="100"/>
          <a:sy n="38" d="100"/>
        </p:scale>
        <p:origin x="11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75CF5-90D7-446D-BC0A-C11626430F59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6558E-1C7C-41B6-8B59-4D4BCBC6D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2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6558E-1C7C-41B6-8B59-4D4BCBC6DB2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3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8B87-411A-470B-9054-5CAE51DCCA6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163-E6A0-49D2-8CE1-2681CBEA7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9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8B87-411A-470B-9054-5CAE51DCCA6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163-E6A0-49D2-8CE1-2681CBEA7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1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8B87-411A-470B-9054-5CAE51DCCA6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163-E6A0-49D2-8CE1-2681CBEA7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0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8B87-411A-470B-9054-5CAE51DCCA6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163-E6A0-49D2-8CE1-2681CBEA7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9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8B87-411A-470B-9054-5CAE51DCCA6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163-E6A0-49D2-8CE1-2681CBEA7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2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8B87-411A-470B-9054-5CAE51DCCA6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163-E6A0-49D2-8CE1-2681CBEA7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5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8B87-411A-470B-9054-5CAE51DCCA6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163-E6A0-49D2-8CE1-2681CBEA7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5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8B87-411A-470B-9054-5CAE51DCCA6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163-E6A0-49D2-8CE1-2681CBEA7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6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8B87-411A-470B-9054-5CAE51DCCA6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163-E6A0-49D2-8CE1-2681CBEA7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1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8B87-411A-470B-9054-5CAE51DCCA6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163-E6A0-49D2-8CE1-2681CBEA7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8B87-411A-470B-9054-5CAE51DCCA6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163-E6A0-49D2-8CE1-2681CBEA7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7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8B87-411A-470B-9054-5CAE51DCCA6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3163-E6A0-49D2-8CE1-2681CBEA7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2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62545"/>
          </a:xfrm>
        </p:spPr>
        <p:txBody>
          <a:bodyPr/>
          <a:lstStyle/>
          <a:p>
            <a:r>
              <a:rPr lang="ru-RU" dirty="0" smtClean="0"/>
              <a:t>Тема урока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16238"/>
            <a:ext cx="9144000" cy="136481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Площадь поверхности конуса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613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311892"/>
              </p:ext>
            </p:extLst>
          </p:nvPr>
        </p:nvGraphicFramePr>
        <p:xfrm>
          <a:off x="0" y="62349"/>
          <a:ext cx="12192001" cy="712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193"/>
                <a:gridCol w="3611592"/>
                <a:gridCol w="2714446"/>
                <a:gridCol w="1403230"/>
                <a:gridCol w="3289540"/>
              </a:tblGrid>
              <a:tr h="49939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Формулы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Вычисления</a:t>
                      </a:r>
                      <a:endParaRPr lang="ru-RU" sz="2800" dirty="0"/>
                    </a:p>
                  </a:txBody>
                  <a:tcPr/>
                </a:tc>
              </a:tr>
              <a:tr h="9106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Высота конуса - </a:t>
                      </a:r>
                      <a:r>
                        <a:rPr lang="en-US" sz="2800" dirty="0" smtClean="0"/>
                        <a:t>h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Длина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окр-ти</a:t>
                      </a:r>
                      <a:r>
                        <a:rPr lang="ru-RU" sz="2800" baseline="0" dirty="0" smtClean="0"/>
                        <a:t> -  С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4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538992"/>
              </p:ext>
            </p:extLst>
          </p:nvPr>
        </p:nvGraphicFramePr>
        <p:xfrm>
          <a:off x="0" y="62349"/>
          <a:ext cx="12192001" cy="712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193"/>
                <a:gridCol w="3611592"/>
                <a:gridCol w="2714446"/>
                <a:gridCol w="1403230"/>
                <a:gridCol w="3289540"/>
              </a:tblGrid>
              <a:tr h="49939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Формулы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Вычисления</a:t>
                      </a:r>
                      <a:endParaRPr lang="ru-RU" sz="2800" dirty="0"/>
                    </a:p>
                  </a:txBody>
                  <a:tcPr/>
                </a:tc>
              </a:tr>
              <a:tr h="9106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Высота конуса - </a:t>
                      </a:r>
                      <a:r>
                        <a:rPr lang="en-US" sz="2800" dirty="0" smtClean="0"/>
                        <a:t>h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Длина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окр-ти</a:t>
                      </a:r>
                      <a:r>
                        <a:rPr lang="ru-RU" sz="2800" baseline="0" dirty="0" smtClean="0"/>
                        <a:t> -  С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48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9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11145"/>
              </p:ext>
            </p:extLst>
          </p:nvPr>
        </p:nvGraphicFramePr>
        <p:xfrm>
          <a:off x="0" y="62349"/>
          <a:ext cx="12192001" cy="712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193"/>
                <a:gridCol w="3611592"/>
                <a:gridCol w="2714446"/>
                <a:gridCol w="1403230"/>
                <a:gridCol w="3289540"/>
              </a:tblGrid>
              <a:tr h="49939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Формулы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Вычисления</a:t>
                      </a:r>
                      <a:endParaRPr lang="ru-RU" sz="2800" dirty="0"/>
                    </a:p>
                  </a:txBody>
                  <a:tcPr/>
                </a:tc>
              </a:tr>
              <a:tr h="9106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Высота конуса - </a:t>
                      </a:r>
                      <a:r>
                        <a:rPr lang="en-US" sz="2800" dirty="0" smtClean="0"/>
                        <a:t>h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Длина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окр-ти</a:t>
                      </a:r>
                      <a:r>
                        <a:rPr lang="ru-RU" sz="2800" baseline="0" dirty="0" smtClean="0"/>
                        <a:t> -  С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 = 2</a:t>
                      </a:r>
                      <a:r>
                        <a:rPr lang="el-GR" sz="2800" dirty="0" smtClean="0"/>
                        <a:t>π</a:t>
                      </a:r>
                      <a:r>
                        <a:rPr lang="en-US" sz="2800" dirty="0" smtClean="0"/>
                        <a:t>r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48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104469"/>
              </p:ext>
            </p:extLst>
          </p:nvPr>
        </p:nvGraphicFramePr>
        <p:xfrm>
          <a:off x="0" y="62349"/>
          <a:ext cx="12192001" cy="712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193"/>
                <a:gridCol w="3611592"/>
                <a:gridCol w="2714446"/>
                <a:gridCol w="1403230"/>
                <a:gridCol w="3289540"/>
              </a:tblGrid>
              <a:tr h="49939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Формулы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Вычисления</a:t>
                      </a:r>
                      <a:endParaRPr lang="ru-RU" sz="2800" dirty="0"/>
                    </a:p>
                  </a:txBody>
                  <a:tcPr/>
                </a:tc>
              </a:tr>
              <a:tr h="9106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Высота конуса - </a:t>
                      </a:r>
                      <a:r>
                        <a:rPr lang="en-US" sz="2800" dirty="0" smtClean="0"/>
                        <a:t>h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Длина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окр-ти</a:t>
                      </a:r>
                      <a:r>
                        <a:rPr lang="ru-RU" sz="2800" baseline="0" dirty="0" smtClean="0"/>
                        <a:t> -  С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 = 2</a:t>
                      </a:r>
                      <a:r>
                        <a:rPr lang="el-GR" sz="2800" dirty="0" smtClean="0"/>
                        <a:t>π</a:t>
                      </a:r>
                      <a:r>
                        <a:rPr lang="en-US" sz="2800" dirty="0" smtClean="0"/>
                        <a:t>r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48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Радиус </a:t>
                      </a:r>
                      <a:r>
                        <a:rPr lang="ru-RU" sz="2800" dirty="0" err="1" smtClean="0"/>
                        <a:t>окр-ти</a:t>
                      </a:r>
                      <a:r>
                        <a:rPr lang="ru-RU" sz="2800" dirty="0" smtClean="0"/>
                        <a:t> - </a:t>
                      </a:r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2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972190"/>
              </p:ext>
            </p:extLst>
          </p:nvPr>
        </p:nvGraphicFramePr>
        <p:xfrm>
          <a:off x="20781" y="-1"/>
          <a:ext cx="12171217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79"/>
                <a:gridCol w="3421470"/>
                <a:gridCol w="3395769"/>
                <a:gridCol w="1109969"/>
                <a:gridCol w="3766830"/>
              </a:tblGrid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Формулы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Вычисления</a:t>
                      </a:r>
                      <a:endParaRPr lang="ru-RU" sz="28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Высота конуса - </a:t>
                      </a:r>
                      <a:r>
                        <a:rPr lang="en-US" sz="2800" dirty="0" smtClean="0"/>
                        <a:t>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Длина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окр-ти</a:t>
                      </a:r>
                      <a:r>
                        <a:rPr lang="ru-RU" sz="2800" baseline="0" dirty="0" smtClean="0"/>
                        <a:t> -  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 = 2</a:t>
                      </a:r>
                      <a:r>
                        <a:rPr lang="el-GR" sz="2800" dirty="0" smtClean="0"/>
                        <a:t>π</a:t>
                      </a:r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Радиус </a:t>
                      </a:r>
                      <a:r>
                        <a:rPr lang="ru-RU" sz="2800" dirty="0" err="1" smtClean="0"/>
                        <a:t>окр-ти</a:t>
                      </a:r>
                      <a:r>
                        <a:rPr lang="ru-RU" sz="2800" dirty="0" smtClean="0"/>
                        <a:t> - </a:t>
                      </a:r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Образующая - </a:t>
                      </a:r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67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99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1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584251"/>
              </p:ext>
            </p:extLst>
          </p:nvPr>
        </p:nvGraphicFramePr>
        <p:xfrm>
          <a:off x="20781" y="-1"/>
          <a:ext cx="12171217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79"/>
                <a:gridCol w="3421470"/>
                <a:gridCol w="3395769"/>
                <a:gridCol w="1109969"/>
                <a:gridCol w="3766830"/>
              </a:tblGrid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Формулы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Вычисления</a:t>
                      </a:r>
                      <a:endParaRPr lang="ru-RU" sz="28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Высота конуса - </a:t>
                      </a:r>
                      <a:r>
                        <a:rPr lang="en-US" sz="2800" dirty="0" smtClean="0"/>
                        <a:t>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Длина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окр-ти</a:t>
                      </a:r>
                      <a:r>
                        <a:rPr lang="ru-RU" sz="2800" baseline="0" dirty="0" smtClean="0"/>
                        <a:t> -  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 = 2</a:t>
                      </a:r>
                      <a:r>
                        <a:rPr lang="el-GR" sz="2800" dirty="0" smtClean="0"/>
                        <a:t>π</a:t>
                      </a:r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Радиус </a:t>
                      </a:r>
                      <a:r>
                        <a:rPr lang="ru-RU" sz="2800" dirty="0" err="1" smtClean="0"/>
                        <a:t>окр-ти</a:t>
                      </a:r>
                      <a:r>
                        <a:rPr lang="ru-RU" sz="2800" dirty="0" smtClean="0"/>
                        <a:t> - </a:t>
                      </a:r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Образующая - </a:t>
                      </a:r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бок</a:t>
                      </a:r>
                      <a:r>
                        <a:rPr lang="ru-RU" baseline="0" dirty="0" smtClean="0"/>
                        <a:t> поверхности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67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99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3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903058"/>
              </p:ext>
            </p:extLst>
          </p:nvPr>
        </p:nvGraphicFramePr>
        <p:xfrm>
          <a:off x="20781" y="-1"/>
          <a:ext cx="12171217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79"/>
                <a:gridCol w="3421470"/>
                <a:gridCol w="3395769"/>
                <a:gridCol w="1109969"/>
                <a:gridCol w="3766830"/>
              </a:tblGrid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Формулы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Вычисления</a:t>
                      </a:r>
                      <a:endParaRPr lang="ru-RU" sz="28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Высота конуса - </a:t>
                      </a:r>
                      <a:r>
                        <a:rPr lang="en-US" sz="2800" dirty="0" smtClean="0"/>
                        <a:t>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Длина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окр-ти</a:t>
                      </a:r>
                      <a:r>
                        <a:rPr lang="ru-RU" sz="2800" baseline="0" dirty="0" smtClean="0"/>
                        <a:t> -  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 = 2</a:t>
                      </a:r>
                      <a:r>
                        <a:rPr lang="el-GR" sz="2800" dirty="0" smtClean="0"/>
                        <a:t>π</a:t>
                      </a:r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Радиус </a:t>
                      </a:r>
                      <a:r>
                        <a:rPr lang="ru-RU" sz="2800" dirty="0" err="1" smtClean="0"/>
                        <a:t>окр-ти</a:t>
                      </a:r>
                      <a:r>
                        <a:rPr lang="ru-RU" sz="2800" dirty="0" smtClean="0"/>
                        <a:t> - </a:t>
                      </a:r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Образующая - </a:t>
                      </a:r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бок</a:t>
                      </a:r>
                      <a:r>
                        <a:rPr lang="ru-RU" baseline="0" dirty="0" smtClean="0"/>
                        <a:t> поверхности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 = </a:t>
                      </a:r>
                      <a:r>
                        <a:rPr lang="el-GR" sz="2800" dirty="0" smtClean="0"/>
                        <a:t>π</a:t>
                      </a:r>
                      <a:r>
                        <a:rPr lang="en-US" sz="2800" dirty="0" err="1" smtClean="0"/>
                        <a:t>rl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67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99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4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52100"/>
              </p:ext>
            </p:extLst>
          </p:nvPr>
        </p:nvGraphicFramePr>
        <p:xfrm>
          <a:off x="20781" y="-1"/>
          <a:ext cx="12171217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79"/>
                <a:gridCol w="3421470"/>
                <a:gridCol w="3395769"/>
                <a:gridCol w="1109969"/>
                <a:gridCol w="3766830"/>
              </a:tblGrid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Формулы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Вычисления</a:t>
                      </a:r>
                      <a:endParaRPr lang="ru-RU" sz="28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Высота конуса - </a:t>
                      </a:r>
                      <a:r>
                        <a:rPr lang="en-US" sz="2800" dirty="0" smtClean="0"/>
                        <a:t>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Длина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окр-ти</a:t>
                      </a:r>
                      <a:r>
                        <a:rPr lang="ru-RU" sz="2800" baseline="0" dirty="0" smtClean="0"/>
                        <a:t> -  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 = 2</a:t>
                      </a:r>
                      <a:r>
                        <a:rPr lang="el-GR" sz="2800" dirty="0" smtClean="0"/>
                        <a:t>π</a:t>
                      </a:r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Радиус </a:t>
                      </a:r>
                      <a:r>
                        <a:rPr lang="ru-RU" sz="2800" dirty="0" err="1" smtClean="0"/>
                        <a:t>окр-ти</a:t>
                      </a:r>
                      <a:r>
                        <a:rPr lang="ru-RU" sz="2800" dirty="0" smtClean="0"/>
                        <a:t> - </a:t>
                      </a:r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Образующая - </a:t>
                      </a:r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бок</a:t>
                      </a:r>
                      <a:r>
                        <a:rPr lang="ru-RU" baseline="0" dirty="0" smtClean="0"/>
                        <a:t> поверхности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 = </a:t>
                      </a:r>
                      <a:r>
                        <a:rPr lang="el-GR" sz="2800" dirty="0" smtClean="0"/>
                        <a:t>π</a:t>
                      </a:r>
                      <a:r>
                        <a:rPr lang="en-US" sz="2800" dirty="0" err="1" smtClean="0"/>
                        <a:t>rl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67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пол</a:t>
                      </a:r>
                      <a:r>
                        <a:rPr lang="ru-RU" baseline="0" dirty="0" smtClean="0"/>
                        <a:t> поверхности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99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7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73119781"/>
                  </p:ext>
                </p:extLst>
              </p:nvPr>
            </p:nvGraphicFramePr>
            <p:xfrm>
              <a:off x="20781" y="-1"/>
              <a:ext cx="12171217" cy="679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73119781"/>
                  </p:ext>
                </p:extLst>
              </p:nvPr>
            </p:nvGraphicFramePr>
            <p:xfrm>
              <a:off x="20781" y="-1"/>
              <a:ext cx="12171217" cy="679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4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07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34563838"/>
                  </p:ext>
                </p:extLst>
              </p:nvPr>
            </p:nvGraphicFramePr>
            <p:xfrm>
              <a:off x="20781" y="-1"/>
              <a:ext cx="12171217" cy="679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34563838"/>
                  </p:ext>
                </p:extLst>
              </p:nvPr>
            </p:nvGraphicFramePr>
            <p:xfrm>
              <a:off x="20781" y="-1"/>
              <a:ext cx="12171217" cy="679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4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77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Сигнальные конуса</a:t>
            </a:r>
            <a:endParaRPr lang="ru-RU" dirty="0"/>
          </a:p>
        </p:txBody>
      </p:sp>
      <p:pic>
        <p:nvPicPr>
          <p:cNvPr id="2050" name="Picture 2" descr="http://im1-tub-ru.yandex.net/i?id=0a50095da8b6010aeeecfc446b4af451-138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5" y="1690687"/>
            <a:ext cx="8783783" cy="49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3-tub-ru.yandex.net/i?id=b91fad620eea95a5071330135878fc9a-06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81" y="6384263"/>
            <a:ext cx="2437723" cy="297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1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40245834"/>
                  </p:ext>
                </p:extLst>
              </p:nvPr>
            </p:nvGraphicFramePr>
            <p:xfrm>
              <a:off x="20781" y="-1"/>
              <a:ext cx="12171217" cy="69728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40245834"/>
                  </p:ext>
                </p:extLst>
              </p:nvPr>
            </p:nvGraphicFramePr>
            <p:xfrm>
              <a:off x="20781" y="-1"/>
              <a:ext cx="12171217" cy="69728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199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61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14198936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14198936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73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9363989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9363989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072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7174238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7174238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61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52619749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52619749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588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06357883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06357883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30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50831924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50831924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03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41995762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l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41995762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301" t="-409821" r="-809" b="-524107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085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46152117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l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46152117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301" t="-409821" r="-809" b="-524107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06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6834187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l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6834187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301" t="-409821" r="-809" b="-524107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471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900" y="373288"/>
            <a:ext cx="7188200" cy="1325563"/>
          </a:xfrm>
        </p:spPr>
        <p:txBody>
          <a:bodyPr/>
          <a:lstStyle/>
          <a:p>
            <a:r>
              <a:rPr lang="ru-RU" dirty="0" smtClean="0"/>
              <a:t>Ракушки, конической 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3-tub-ru.yandex.net/i?id=3c3a596228a200073b92987e55a68a52-4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91" y="1768263"/>
            <a:ext cx="5881254" cy="44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31910909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l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31910909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301" t="-409821" r="-809" b="-524107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43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14143364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l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14143364"/>
                  </p:ext>
                </p:extLst>
              </p:nvPr>
            </p:nvGraphicFramePr>
            <p:xfrm>
              <a:off x="20781" y="-1"/>
              <a:ext cx="12171217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0"/>
                    <a:gridCol w="3395769"/>
                    <a:gridCol w="1109969"/>
                    <a:gridCol w="376683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301" t="-409821" r="-809" b="-524107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89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1934658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l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1934658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463" t="-409821" r="-647" b="-524107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248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223359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l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30•8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223359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463" t="-409821" r="-647" b="-524107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30•8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933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54864693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l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240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30•8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54864693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463" t="-409821" r="-647" b="-524107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240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30•8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09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56585183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l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240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30•8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tg</a:t>
                          </a:r>
                          <a:r>
                            <a:rPr lang="el-GR" sz="2800" dirty="0" smtClean="0"/>
                            <a:t>α</a:t>
                          </a:r>
                          <a:r>
                            <a:rPr lang="en-US" sz="28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/>
                            <a:t> = 0,2667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56585183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463" t="-409821" r="-647" b="-524107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240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30•8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463" t="-806957" r="-647" b="-100000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15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3477459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l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240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30•8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15</a:t>
                          </a:r>
                          <a:r>
                            <a:rPr lang="en-US" sz="2800" baseline="0" dirty="0" smtClean="0"/>
                            <a:t> ̊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tg</a:t>
                          </a:r>
                          <a:r>
                            <a:rPr lang="el-GR" sz="2800" dirty="0" smtClean="0"/>
                            <a:t>α</a:t>
                          </a:r>
                          <a:r>
                            <a:rPr lang="en-US" sz="28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/>
                            <a:t> = 0,2667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3477459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463" t="-409821" r="-647" b="-524107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240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30•8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15</a:t>
                          </a:r>
                          <a:r>
                            <a:rPr lang="en-US" sz="2800" baseline="0" dirty="0" smtClean="0"/>
                            <a:t> ̊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463" t="-806957" r="-647" b="-100000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95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41093108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l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240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30•8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15</a:t>
                          </a:r>
                          <a:r>
                            <a:rPr lang="en-US" sz="2800" baseline="0" dirty="0" smtClean="0"/>
                            <a:t> ̊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tg</a:t>
                          </a:r>
                          <a:r>
                            <a:rPr lang="el-GR" sz="2800" dirty="0" smtClean="0"/>
                            <a:t>α</a:t>
                          </a:r>
                          <a:r>
                            <a:rPr lang="en-US" sz="28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/>
                            <a:t> = 0,2667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360•8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:31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41093108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463" t="-409821" r="-647" b="-524107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240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30•8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15</a:t>
                          </a:r>
                          <a:r>
                            <a:rPr lang="en-US" sz="2800" baseline="0" dirty="0" smtClean="0"/>
                            <a:t> ̊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463" t="-806957" r="-647" b="-100000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360•8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:31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13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5647171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l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28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026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r>
                            <a:rPr lang="en-US" sz="2800" dirty="0" smtClean="0"/>
                            <a:t> </a:t>
                          </a:r>
                          <a:r>
                            <a:rPr lang="ru-RU" sz="2800" dirty="0" smtClean="0"/>
                            <a:t>+ </a:t>
                          </a:r>
                          <a14:m>
                            <m:oMath xmlns:m="http://schemas.openxmlformats.org/officeDocument/2006/math">
                              <m:r>
                                <a:rPr lang="el-GR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800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49599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•2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240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30•8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Sin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  cos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 smtClean="0"/>
                            <a:t>  </a:t>
                          </a:r>
                          <a:r>
                            <a:rPr lang="en-US" sz="2400" dirty="0" err="1" smtClean="0"/>
                            <a:t>tg</a:t>
                          </a:r>
                          <a:r>
                            <a:rPr lang="el-GR" sz="2400" dirty="0" smtClean="0"/>
                            <a:t>α</a:t>
                          </a:r>
                          <a:r>
                            <a:rPr lang="en-US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15</a:t>
                          </a:r>
                          <a:r>
                            <a:rPr lang="en-US" sz="2800" baseline="0" dirty="0" smtClean="0"/>
                            <a:t> ̊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tg</a:t>
                          </a:r>
                          <a:r>
                            <a:rPr lang="el-GR" sz="2800" dirty="0" smtClean="0"/>
                            <a:t>α</a:t>
                          </a:r>
                          <a:r>
                            <a:rPr lang="en-US" sz="28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 smtClean="0"/>
                            <a:t> = 0,2667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93 ̊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360•8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:31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5647171"/>
                  </p:ext>
                </p:extLst>
              </p:nvPr>
            </p:nvGraphicFramePr>
            <p:xfrm>
              <a:off x="20781" y="-1"/>
              <a:ext cx="12171220" cy="69880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179"/>
                    <a:gridCol w="3421471"/>
                    <a:gridCol w="3395770"/>
                    <a:gridCol w="1109969"/>
                    <a:gridCol w="3766831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Параметры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Формулы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Числа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Вычисления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Высота конуса - </a:t>
                          </a:r>
                          <a:r>
                            <a:rPr lang="en-US" sz="2800" dirty="0" smtClean="0"/>
                            <a:t>h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2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Длина</a:t>
                          </a:r>
                          <a:r>
                            <a:rPr lang="ru-RU" sz="2800" baseline="0" dirty="0" smtClean="0"/>
                            <a:t> </a:t>
                          </a:r>
                          <a:r>
                            <a:rPr lang="ru-RU" sz="2800" baseline="0" dirty="0" err="1" smtClean="0"/>
                            <a:t>окр-ти</a:t>
                          </a:r>
                          <a:r>
                            <a:rPr lang="ru-RU" sz="2800" baseline="0" dirty="0" smtClean="0"/>
                            <a:t> -  С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С = 2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3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Радиус </a:t>
                          </a:r>
                          <a:r>
                            <a:rPr lang="ru-RU" sz="2800" dirty="0" err="1" smtClean="0"/>
                            <a:t>окр-ти</a:t>
                          </a:r>
                          <a:r>
                            <a:rPr lang="ru-RU" sz="2800" dirty="0" smtClean="0"/>
                            <a:t> - </a:t>
                          </a:r>
                          <a:r>
                            <a:rPr lang="en-US" sz="2800" dirty="0" smtClean="0"/>
                            <a:t>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 = </a:t>
                          </a:r>
                          <a:r>
                            <a:rPr lang="ru-RU" sz="2400" dirty="0" smtClean="0"/>
                            <a:t>С :</a:t>
                          </a:r>
                          <a:r>
                            <a:rPr lang="ru-RU" sz="2400" dirty="0" smtClean="0"/>
                            <a:t>2</a:t>
                          </a:r>
                          <a:r>
                            <a:rPr lang="el-GR" sz="2400" dirty="0" smtClean="0"/>
                            <a:t>π</a:t>
                          </a:r>
                          <a:r>
                            <a:rPr lang="ru-RU" sz="2400" dirty="0" smtClean="0"/>
                            <a:t> =</a:t>
                          </a:r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48 </a:t>
                          </a:r>
                          <a:r>
                            <a:rPr lang="ru-RU" sz="2400" dirty="0" smtClean="0"/>
                            <a:t>: 6 = 8</a:t>
                          </a:r>
                          <a:r>
                            <a:rPr lang="en-US" sz="2400" dirty="0" smtClean="0"/>
                            <a:t> 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Образующая - </a:t>
                          </a:r>
                          <a:r>
                            <a:rPr lang="en-US" sz="2800" dirty="0" smtClean="0"/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31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463" t="-409821" r="-647" b="-524107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бок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</a:t>
                          </a:r>
                          <a:r>
                            <a:rPr lang="el-GR" sz="2800" dirty="0" smtClean="0"/>
                            <a:t>π</a:t>
                          </a:r>
                          <a:r>
                            <a:rPr lang="en-US" sz="2800" dirty="0" err="1" smtClean="0"/>
                            <a:t>rl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744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3•8•31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924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пол</a:t>
                          </a:r>
                          <a:r>
                            <a:rPr lang="ru-RU" baseline="0" dirty="0" smtClean="0"/>
                            <a:t> поверхности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526154" r="-144524" b="-2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936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744 + 3•64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93928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7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ru-RU" dirty="0" smtClean="0"/>
                            <a:t>осевого сечения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714035" r="-144524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240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 = 30•8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8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Угол</a:t>
                          </a:r>
                          <a:r>
                            <a:rPr lang="ru-RU" sz="2000" baseline="0" dirty="0" smtClean="0"/>
                            <a:t> м</a:t>
                          </a:r>
                          <a:r>
                            <a:rPr lang="en-US" sz="2000" baseline="0" dirty="0" smtClean="0"/>
                            <a:t>/</a:t>
                          </a:r>
                          <a:r>
                            <a:rPr lang="ru-RU" sz="2000" baseline="0" dirty="0" smtClean="0"/>
                            <a:t>д </a:t>
                          </a:r>
                          <a:r>
                            <a:rPr lang="ru-RU" sz="2000" baseline="0" dirty="0" err="1" smtClean="0"/>
                            <a:t>образущей</a:t>
                          </a:r>
                          <a:r>
                            <a:rPr lang="ru-RU" sz="2000" baseline="0" dirty="0" smtClean="0"/>
                            <a:t> и осью - </a:t>
                          </a:r>
                          <a:r>
                            <a:rPr lang="ru-RU" sz="20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n-US" sz="2000" baseline="0" dirty="0" smtClean="0"/>
                            <a:t>α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081" t="-806957" r="-1445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15</a:t>
                          </a:r>
                          <a:r>
                            <a:rPr lang="en-US" sz="2800" baseline="0" dirty="0" smtClean="0"/>
                            <a:t> ̊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3463" t="-806957" r="-647" b="-100000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Угол развёртки - </a:t>
                          </a:r>
                          <a:r>
                            <a:rPr lang="ru-RU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∠</a:t>
                          </a: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360r 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93 ̊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β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360•8</a:t>
                          </a:r>
                          <a:r>
                            <a:rPr lang="ru-RU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:31</a:t>
                          </a:r>
                          <a:r>
                            <a:rPr lang="en-US" sz="280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935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2-tub-ru.yandex.net/i?id=27a8f731c34c8cfb4ba2ceea222474ef-103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82" y="473580"/>
            <a:ext cx="7348778" cy="55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из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На родительском собрании в детском саду родителям было предложено сделать детям на новогодний утренник головные уборы – колпачки гномиков.</a:t>
            </a:r>
          </a:p>
          <a:p>
            <a:pPr marL="0" indent="0">
              <a:buNone/>
            </a:pPr>
            <a:r>
              <a:rPr lang="ru-RU" sz="4800" dirty="0" smtClean="0"/>
              <a:t>Ваши действия?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477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0-tub-ru.yandex.net/i?id=8d6878349c55b36af7aed3858efb5de5-77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6" y="1318851"/>
            <a:ext cx="4165456" cy="43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1-tub-ru.yandex.net/i?id=3f2b3873bbf8f927a0c0ece725c43700-59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694"/>
            <a:ext cx="4675476" cy="56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per, Netherdrake - Страница 2 - GoHa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808" y="887860"/>
            <a:ext cx="1924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009579"/>
              </p:ext>
            </p:extLst>
          </p:nvPr>
        </p:nvGraphicFramePr>
        <p:xfrm>
          <a:off x="0" y="62349"/>
          <a:ext cx="12192001" cy="68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193"/>
                <a:gridCol w="3611592"/>
                <a:gridCol w="2714446"/>
                <a:gridCol w="1403230"/>
                <a:gridCol w="3289540"/>
              </a:tblGrid>
              <a:tr h="49939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Формулы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Вычисления</a:t>
                      </a:r>
                      <a:endParaRPr lang="ru-RU" sz="2800" dirty="0"/>
                    </a:p>
                  </a:txBody>
                  <a:tcPr/>
                </a:tc>
              </a:tr>
              <a:tr h="9106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3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4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74013"/>
              </p:ext>
            </p:extLst>
          </p:nvPr>
        </p:nvGraphicFramePr>
        <p:xfrm>
          <a:off x="0" y="-1"/>
          <a:ext cx="12192000" cy="710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873"/>
                <a:gridCol w="3262745"/>
                <a:gridCol w="2452255"/>
                <a:gridCol w="1267691"/>
                <a:gridCol w="4149436"/>
              </a:tblGrid>
              <a:tr h="57149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Формулы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Вычисления</a:t>
                      </a:r>
                      <a:endParaRPr lang="ru-RU" sz="2800" dirty="0"/>
                    </a:p>
                  </a:txBody>
                  <a:tcPr/>
                </a:tc>
              </a:tr>
              <a:tr h="65463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Высота конуса - </a:t>
                      </a:r>
                      <a:r>
                        <a:rPr lang="en-US" sz="2800" dirty="0" smtClean="0"/>
                        <a:t>h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850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850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850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850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850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850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850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850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6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166553"/>
              </p:ext>
            </p:extLst>
          </p:nvPr>
        </p:nvGraphicFramePr>
        <p:xfrm>
          <a:off x="1" y="-3"/>
          <a:ext cx="12192000" cy="671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873"/>
                <a:gridCol w="3262745"/>
                <a:gridCol w="2452255"/>
                <a:gridCol w="1267691"/>
                <a:gridCol w="4149436"/>
              </a:tblGrid>
              <a:tr h="62017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Формулы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Числа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Вычисления</a:t>
                      </a:r>
                      <a:endParaRPr lang="ru-RU" sz="2800" dirty="0"/>
                    </a:p>
                  </a:txBody>
                  <a:tcPr/>
                </a:tc>
              </a:tr>
              <a:tr h="113091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Высота конуса - </a:t>
                      </a:r>
                      <a:r>
                        <a:rPr lang="en-US" sz="2800" dirty="0" smtClean="0"/>
                        <a:t>h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017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017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017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017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017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017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017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017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3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2293</Words>
  <Application>Microsoft Office PowerPoint</Application>
  <PresentationFormat>Широкоэкранный</PresentationFormat>
  <Paragraphs>953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Тема Office</vt:lpstr>
      <vt:lpstr>Тема урока         </vt:lpstr>
      <vt:lpstr>                   Сигнальные конуса</vt:lpstr>
      <vt:lpstr>Ракушки, конической формы</vt:lpstr>
      <vt:lpstr>Презентация PowerPoint</vt:lpstr>
      <vt:lpstr>Ситуация из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Екатерина Фролова</dc:creator>
  <cp:lastModifiedBy>Екатерина Фролова</cp:lastModifiedBy>
  <cp:revision>23</cp:revision>
  <dcterms:created xsi:type="dcterms:W3CDTF">2014-11-15T13:23:34Z</dcterms:created>
  <dcterms:modified xsi:type="dcterms:W3CDTF">2014-11-16T15:16:53Z</dcterms:modified>
</cp:coreProperties>
</file>