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344FE-EA0A-44E7-8886-8A5C7A594FB5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F3AFC-134A-4664-AF13-64A0A058D0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32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3AFC-134A-4664-AF13-64A0A058D03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08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30213" y="333375"/>
            <a:ext cx="8713787" cy="251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Полиязычие как один из </a:t>
            </a:r>
            <a:r>
              <a:rPr lang="ru-RU" sz="3600" dirty="0" smtClean="0"/>
              <a:t>приоритетов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 smtClean="0"/>
              <a:t>современного </a:t>
            </a:r>
            <a:r>
              <a:rPr lang="ru-RU" sz="3600" dirty="0"/>
              <a:t>образования: состояние перспективы.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Рисунок 3" descr="http://www.onlinetambov.ru/upload/images/271612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5040560" cy="4365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3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Исходным при этом является идея о том, что изучение любого языка должно сопровождаться изучением культуры носителей этого языка.</a:t>
            </a:r>
          </a:p>
        </p:txBody>
      </p:sp>
      <p:pic>
        <p:nvPicPr>
          <p:cNvPr id="1026" name="Picture 2" descr="C:\Users\Владелец\Pictures\LONDON\5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" y="1954692"/>
            <a:ext cx="1934252" cy="150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ладелец\Pictures\LONDON\londo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0" y="3456161"/>
            <a:ext cx="2831647" cy="340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ладелец\Pictures\LONDON\london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3" y="337114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ладелец\Pictures\LONDON\Tower of Lon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" y="4914977"/>
            <a:ext cx="25400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Владелец\Pictures\LONDON\london2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064" y="1954692"/>
            <a:ext cx="3458936" cy="266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Владелец\Pictures\LONDON\londoneye2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1826"/>
            <a:ext cx="3168350" cy="262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Владелец\Pictures\LONDON\lqueen_elizabeth_oscar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954692"/>
            <a:ext cx="1627650" cy="23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Владелец\Pictures\LONDON\london2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95" y="1954692"/>
            <a:ext cx="2120050" cy="14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6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324036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Главной целью обучения студентов английскому языку  это развитие поликультурной личности, способной на социальное и профессиональное самоопределение, знающей историю и традиции своего народа, владеющей несколькими языками, способной осуществлять коммуникативно-деятельностные операции на трех языках во всех ситуациях, стремящейся к саморазвитию и самосовершенствованию.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http://happiness-you.ru/wp-content/uploads/2012/05/1232351342_train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7657"/>
            <a:ext cx="4048125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5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5462"/>
              </p:ext>
            </p:extLst>
          </p:nvPr>
        </p:nvGraphicFramePr>
        <p:xfrm>
          <a:off x="107504" y="116639"/>
          <a:ext cx="8928992" cy="674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017"/>
                <a:gridCol w="5535975"/>
              </a:tblGrid>
              <a:tr h="636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языки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количество говорящих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китайский 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1,075,000,000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английский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514,000,000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испанский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425,000,000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русский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275,000,000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хинди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258,000,000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арабский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256,000,000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бенгальский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215,000,000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португальский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194,000,000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малайско-индонезийский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176,000,000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5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французский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129,000,000</a:t>
                      </a:r>
                      <a:endParaRPr lang="ru-RU" sz="20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207424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диаграмме слева показано распределение языков по регионам мира. На другой диаграмме показано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какие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языки применяются в Всемирной паутине.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each-learn.narod.ru/dg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42493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1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96144"/>
          </a:xfrm>
        </p:spPr>
        <p:txBody>
          <a:bodyPr>
            <a:noAutofit/>
          </a:bodyPr>
          <a:lstStyle/>
          <a:p>
            <a:r>
              <a:rPr lang="ru-RU" sz="3200" dirty="0"/>
              <a:t>В наше время английский язык играет чрезвычайно важную роль в таких сферах человеческой деятельности, как </a:t>
            </a:r>
          </a:p>
        </p:txBody>
      </p:sp>
      <p:pic>
        <p:nvPicPr>
          <p:cNvPr id="15" name="Picture 2" descr="http://nic-nauka.ru/UserFiles/Image-18/NIC_LOGO_2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700808"/>
            <a:ext cx="2907554" cy="277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24336" y="2967335"/>
            <a:ext cx="9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dirty="0" smtClean="0"/>
              <a:t>Наука</a:t>
            </a:r>
          </a:p>
        </p:txBody>
      </p:sp>
      <p:pic>
        <p:nvPicPr>
          <p:cNvPr id="17" name="Picture 6" descr="http://berichnow.ru/wp-content/uploads/2012/02/79939316_1320958984_1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71" y="1815229"/>
            <a:ext cx="2321933" cy="21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flipH="1">
            <a:off x="7578659" y="3244334"/>
            <a:ext cx="14578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Бытовая техника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Спорт  и     </a:t>
            </a:r>
          </a:p>
          <a:p>
            <a:r>
              <a:rPr lang="ru-RU" dirty="0"/>
              <a:t> </a:t>
            </a:r>
            <a:r>
              <a:rPr lang="ru-RU" dirty="0" smtClean="0"/>
              <a:t>   туризм</a:t>
            </a:r>
          </a:p>
          <a:p>
            <a:endParaRPr lang="ru-RU" dirty="0"/>
          </a:p>
        </p:txBody>
      </p:sp>
      <p:pic>
        <p:nvPicPr>
          <p:cNvPr id="20" name="Picture 16" descr="http://t3.gstatic.com/images?q=tbn:ANd9GcTRN5SCZPXXhT-pHpWu76BiQOy_8evnkBIRUgedLvv5AiIxXD5cB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" y="4438005"/>
            <a:ext cx="3131840" cy="238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3244334"/>
            <a:ext cx="18186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Экономика и торговля</a:t>
            </a:r>
          </a:p>
          <a:p>
            <a:endParaRPr lang="ru-RU" dirty="0"/>
          </a:p>
        </p:txBody>
      </p:sp>
      <p:pic>
        <p:nvPicPr>
          <p:cNvPr id="25" name="Picture 24" descr="http://turizm-people.ru/images/megdunarodniy_turizm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933056"/>
            <a:ext cx="3168351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2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РОЛЬ ОБУЧЕНИЯ АНГЛИЙСКОГО ЯЗЫКА В ПРОФЕССИОНАЛЬНО-ТРУДОВОЙ СОЦИАЛИЗАЦИИ СПЕЦИАЛИСТОВ ВТШ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6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Таблица 1. Критерии и показатели полилингвальной картины мира у студентов ВТШ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00825"/>
              </p:ext>
            </p:extLst>
          </p:nvPr>
        </p:nvGraphicFramePr>
        <p:xfrm>
          <a:off x="179512" y="188640"/>
          <a:ext cx="8784978" cy="687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8815"/>
                <a:gridCol w="4466163"/>
              </a:tblGrid>
              <a:tr h="61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29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32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Аксиологичность</a:t>
                      </a: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Понимание студентами ценностей и смыслов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современного  мирового профессионального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пространства, ценности профессиональных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коммуникаций на государственном, родном, русском и иностранных языках. 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2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32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32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Семиотичность</a:t>
                      </a: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Знание терминологии на русском  и иностранных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языках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выступающей  точками опоры в мире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профессии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Представления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 деловом и культурно-личностном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общении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разных языках. 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Соотнесение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словоформ и сферы их употребления.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Способность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 использованию языков в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международном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профессиональном общении. 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94208"/>
              </p:ext>
            </p:extLst>
          </p:nvPr>
        </p:nvGraphicFramePr>
        <p:xfrm>
          <a:off x="251520" y="188640"/>
          <a:ext cx="8496944" cy="6432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037"/>
                <a:gridCol w="4212907"/>
              </a:tblGrid>
              <a:tr h="4679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Перспективность: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о необходимости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постоянного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самосовершенствования в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языках,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выступающих средством  ориентации в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достижениях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относящихся к сфере будущей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профессиональной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деятельности.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Карьерные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устремления и отсутствие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психологических барьеров в изучении иностранных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языков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8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32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Рефлексивность</a:t>
                      </a: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Отношение к себе как субъекту  международного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профессионального взаимодействия.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9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Основным </a:t>
            </a:r>
            <a:r>
              <a:rPr lang="ru-RU" dirty="0"/>
              <a:t>фактором успешного обучения является мотивация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448175" y="1700808"/>
            <a:ext cx="484188" cy="1224136"/>
          </a:xfrm>
          <a:prstGeom prst="downArrow">
            <a:avLst>
              <a:gd name="adj1" fmla="val 50000"/>
              <a:gd name="adj2" fmla="val 49926"/>
            </a:avLst>
          </a:prstGeom>
          <a:solidFill>
            <a:srgbClr val="108BB4"/>
          </a:solidFill>
          <a:ln w="38160">
            <a:solidFill>
              <a:srgbClr val="FFFFFF"/>
            </a:solidFill>
            <a:miter lim="800000"/>
            <a:headEnd/>
            <a:tailEnd/>
          </a:ln>
          <a:effectLst>
            <a:outerShdw dist="12600" dir="5400000" algn="ctr" rotWithShape="0">
              <a:srgbClr val="000000">
                <a:alpha val="55"/>
              </a:srgbClr>
            </a:outerShdw>
          </a:effectLst>
        </p:spPr>
        <p:txBody>
          <a:bodyPr wrap="none" anchor="ctr"/>
          <a:lstStyle/>
          <a:p>
            <a:endParaRPr 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85900" y="3284538"/>
            <a:ext cx="6624638" cy="3714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B0F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b="1" dirty="0" smtClean="0">
                <a:solidFill>
                  <a:srgbClr val="031B5A"/>
                </a:solidFill>
                <a:latin typeface="Arial Narrow" pitchFamily="34" charset="0"/>
              </a:rPr>
              <a:t>                                                МОТИВАЦИЯ</a:t>
            </a:r>
            <a:endParaRPr lang="ru-RU" b="1" dirty="0">
              <a:solidFill>
                <a:srgbClr val="031B5A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539552" y="4132340"/>
            <a:ext cx="1800200" cy="246501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оложительное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студентов к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учебной дисциплине </a:t>
            </a: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2699793" y="4132339"/>
            <a:ext cx="1748382" cy="246501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сознанная потреб -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овладения знаниями в этой области</a:t>
            </a:r>
          </a:p>
        </p:txBody>
      </p:sp>
      <p:sp>
        <p:nvSpPr>
          <p:cNvPr id="13" name="Прямоугольник с двумя вырезанными соседними углами 12"/>
          <p:cNvSpPr/>
          <p:nvPr/>
        </p:nvSpPr>
        <p:spPr>
          <a:xfrm>
            <a:off x="4975512" y="4140040"/>
            <a:ext cx="1800200" cy="246501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рофессионально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значимый предмет</a:t>
            </a:r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7236296" y="4132341"/>
            <a:ext cx="1728192" cy="246501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нтеграция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специальными дисциплинами</a:t>
            </a:r>
            <a:r>
              <a:rPr lang="ru-RU" dirty="0"/>
              <a:t>.</a:t>
            </a:r>
          </a:p>
        </p:txBody>
      </p:sp>
      <p:sp>
        <p:nvSpPr>
          <p:cNvPr id="16" name="Freeform 21"/>
          <p:cNvSpPr>
            <a:spLocks noChangeArrowheads="1"/>
          </p:cNvSpPr>
          <p:nvPr/>
        </p:nvSpPr>
        <p:spPr bwMode="auto">
          <a:xfrm>
            <a:off x="2339752" y="5188726"/>
            <a:ext cx="431800" cy="428625"/>
          </a:xfrm>
          <a:custGeom>
            <a:avLst/>
            <a:gdLst>
              <a:gd name="T0" fmla="*/ 115763 w 500066"/>
              <a:gd name="T1" fmla="*/ 214305 h 428628"/>
              <a:gd name="T2" fmla="*/ 66726 w 500066"/>
              <a:gd name="T3" fmla="*/ 371786 h 428628"/>
              <a:gd name="T4" fmla="*/ 17689 w 500066"/>
              <a:gd name="T5" fmla="*/ 214305 h 428628"/>
              <a:gd name="T6" fmla="*/ 66726 w 500066"/>
              <a:gd name="T7" fmla="*/ 56815 h 428628"/>
              <a:gd name="T8" fmla="*/ 0 60000 65536"/>
              <a:gd name="T9" fmla="*/ 0 60000 65536"/>
              <a:gd name="T10" fmla="*/ 0 60000 65536"/>
              <a:gd name="T11" fmla="*/ 0 60000 65536"/>
              <a:gd name="T12" fmla="*/ 66284 w 500066"/>
              <a:gd name="T13" fmla="*/ 163907 h 428628"/>
              <a:gd name="T14" fmla="*/ 433782 w 500066"/>
              <a:gd name="T15" fmla="*/ 264721 h 4286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0066" h="428628">
                <a:moveTo>
                  <a:pt x="66284" y="163907"/>
                </a:moveTo>
                <a:lnTo>
                  <a:pt x="199626" y="163907"/>
                </a:lnTo>
                <a:lnTo>
                  <a:pt x="199626" y="56815"/>
                </a:lnTo>
                <a:lnTo>
                  <a:pt x="300440" y="56815"/>
                </a:lnTo>
                <a:lnTo>
                  <a:pt x="300440" y="163907"/>
                </a:lnTo>
                <a:lnTo>
                  <a:pt x="433782" y="163907"/>
                </a:lnTo>
                <a:lnTo>
                  <a:pt x="433782" y="264721"/>
                </a:lnTo>
                <a:lnTo>
                  <a:pt x="300440" y="264721"/>
                </a:lnTo>
                <a:lnTo>
                  <a:pt x="300440" y="371813"/>
                </a:lnTo>
                <a:lnTo>
                  <a:pt x="199626" y="371813"/>
                </a:lnTo>
                <a:lnTo>
                  <a:pt x="199626" y="264721"/>
                </a:lnTo>
                <a:lnTo>
                  <a:pt x="66284" y="264721"/>
                </a:lnTo>
                <a:lnTo>
                  <a:pt x="66284" y="163907"/>
                </a:lnTo>
                <a:close/>
              </a:path>
            </a:pathLst>
          </a:custGeom>
          <a:solidFill>
            <a:srgbClr val="3F9EE4"/>
          </a:solidFill>
          <a:ln w="38160">
            <a:solidFill>
              <a:srgbClr val="FFFFFF"/>
            </a:solidFill>
            <a:round/>
            <a:headEnd/>
            <a:tailEnd/>
          </a:ln>
          <a:effectLst>
            <a:outerShdw dist="25560" dir="5400000" algn="ctr" rotWithShape="0">
              <a:srgbClr val="000000">
                <a:alpha val="55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Freeform 21"/>
          <p:cNvSpPr>
            <a:spLocks noChangeArrowheads="1"/>
          </p:cNvSpPr>
          <p:nvPr/>
        </p:nvSpPr>
        <p:spPr bwMode="auto">
          <a:xfrm>
            <a:off x="6813121" y="5188726"/>
            <a:ext cx="431800" cy="428625"/>
          </a:xfrm>
          <a:custGeom>
            <a:avLst/>
            <a:gdLst>
              <a:gd name="T0" fmla="*/ 115763 w 500066"/>
              <a:gd name="T1" fmla="*/ 214305 h 428628"/>
              <a:gd name="T2" fmla="*/ 66726 w 500066"/>
              <a:gd name="T3" fmla="*/ 371786 h 428628"/>
              <a:gd name="T4" fmla="*/ 17689 w 500066"/>
              <a:gd name="T5" fmla="*/ 214305 h 428628"/>
              <a:gd name="T6" fmla="*/ 66726 w 500066"/>
              <a:gd name="T7" fmla="*/ 56815 h 428628"/>
              <a:gd name="T8" fmla="*/ 0 60000 65536"/>
              <a:gd name="T9" fmla="*/ 0 60000 65536"/>
              <a:gd name="T10" fmla="*/ 0 60000 65536"/>
              <a:gd name="T11" fmla="*/ 0 60000 65536"/>
              <a:gd name="T12" fmla="*/ 66284 w 500066"/>
              <a:gd name="T13" fmla="*/ 163907 h 428628"/>
              <a:gd name="T14" fmla="*/ 433782 w 500066"/>
              <a:gd name="T15" fmla="*/ 264721 h 4286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0066" h="428628">
                <a:moveTo>
                  <a:pt x="66284" y="163907"/>
                </a:moveTo>
                <a:lnTo>
                  <a:pt x="199626" y="163907"/>
                </a:lnTo>
                <a:lnTo>
                  <a:pt x="199626" y="56815"/>
                </a:lnTo>
                <a:lnTo>
                  <a:pt x="300440" y="56815"/>
                </a:lnTo>
                <a:lnTo>
                  <a:pt x="300440" y="163907"/>
                </a:lnTo>
                <a:lnTo>
                  <a:pt x="433782" y="163907"/>
                </a:lnTo>
                <a:lnTo>
                  <a:pt x="433782" y="264721"/>
                </a:lnTo>
                <a:lnTo>
                  <a:pt x="300440" y="264721"/>
                </a:lnTo>
                <a:lnTo>
                  <a:pt x="300440" y="371813"/>
                </a:lnTo>
                <a:lnTo>
                  <a:pt x="199626" y="371813"/>
                </a:lnTo>
                <a:lnTo>
                  <a:pt x="199626" y="264721"/>
                </a:lnTo>
                <a:lnTo>
                  <a:pt x="66284" y="264721"/>
                </a:lnTo>
                <a:lnTo>
                  <a:pt x="66284" y="163907"/>
                </a:lnTo>
                <a:close/>
              </a:path>
            </a:pathLst>
          </a:custGeom>
          <a:solidFill>
            <a:srgbClr val="3F9EE4"/>
          </a:solidFill>
          <a:ln w="38160">
            <a:solidFill>
              <a:srgbClr val="FFFFFF"/>
            </a:solidFill>
            <a:round/>
            <a:headEnd/>
            <a:tailEnd/>
          </a:ln>
          <a:effectLst>
            <a:outerShdw dist="25560" dir="5400000" algn="ctr" rotWithShape="0">
              <a:srgbClr val="000000">
                <a:alpha val="55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Freeform 21"/>
          <p:cNvSpPr>
            <a:spLocks noChangeArrowheads="1"/>
          </p:cNvSpPr>
          <p:nvPr/>
        </p:nvSpPr>
        <p:spPr bwMode="auto">
          <a:xfrm>
            <a:off x="4474369" y="5188726"/>
            <a:ext cx="431800" cy="428625"/>
          </a:xfrm>
          <a:custGeom>
            <a:avLst/>
            <a:gdLst>
              <a:gd name="T0" fmla="*/ 115763 w 500066"/>
              <a:gd name="T1" fmla="*/ 214305 h 428628"/>
              <a:gd name="T2" fmla="*/ 66726 w 500066"/>
              <a:gd name="T3" fmla="*/ 371786 h 428628"/>
              <a:gd name="T4" fmla="*/ 17689 w 500066"/>
              <a:gd name="T5" fmla="*/ 214305 h 428628"/>
              <a:gd name="T6" fmla="*/ 66726 w 500066"/>
              <a:gd name="T7" fmla="*/ 56815 h 428628"/>
              <a:gd name="T8" fmla="*/ 0 60000 65536"/>
              <a:gd name="T9" fmla="*/ 0 60000 65536"/>
              <a:gd name="T10" fmla="*/ 0 60000 65536"/>
              <a:gd name="T11" fmla="*/ 0 60000 65536"/>
              <a:gd name="T12" fmla="*/ 66284 w 500066"/>
              <a:gd name="T13" fmla="*/ 163907 h 428628"/>
              <a:gd name="T14" fmla="*/ 433782 w 500066"/>
              <a:gd name="T15" fmla="*/ 264721 h 4286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0066" h="428628">
                <a:moveTo>
                  <a:pt x="66284" y="163907"/>
                </a:moveTo>
                <a:lnTo>
                  <a:pt x="199626" y="163907"/>
                </a:lnTo>
                <a:lnTo>
                  <a:pt x="199626" y="56815"/>
                </a:lnTo>
                <a:lnTo>
                  <a:pt x="300440" y="56815"/>
                </a:lnTo>
                <a:lnTo>
                  <a:pt x="300440" y="163907"/>
                </a:lnTo>
                <a:lnTo>
                  <a:pt x="433782" y="163907"/>
                </a:lnTo>
                <a:lnTo>
                  <a:pt x="433782" y="264721"/>
                </a:lnTo>
                <a:lnTo>
                  <a:pt x="300440" y="264721"/>
                </a:lnTo>
                <a:lnTo>
                  <a:pt x="300440" y="371813"/>
                </a:lnTo>
                <a:lnTo>
                  <a:pt x="199626" y="371813"/>
                </a:lnTo>
                <a:lnTo>
                  <a:pt x="199626" y="264721"/>
                </a:lnTo>
                <a:lnTo>
                  <a:pt x="66284" y="264721"/>
                </a:lnTo>
                <a:lnTo>
                  <a:pt x="66284" y="163907"/>
                </a:lnTo>
                <a:close/>
              </a:path>
            </a:pathLst>
          </a:custGeom>
          <a:solidFill>
            <a:srgbClr val="3F9EE4"/>
          </a:solidFill>
          <a:ln w="38160">
            <a:solidFill>
              <a:srgbClr val="FFFFFF"/>
            </a:solidFill>
            <a:round/>
            <a:headEnd/>
            <a:tailEnd/>
          </a:ln>
          <a:effectLst>
            <a:outerShdw dist="25560" dir="5400000" algn="ctr" rotWithShape="0">
              <a:srgbClr val="000000">
                <a:alpha val="55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9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Одна из целей </a:t>
            </a:r>
            <a:r>
              <a:rPr lang="ru-RU" i="1" dirty="0"/>
              <a:t>курса “Английский язык” - обучение деловому языку специальности для активного применения, как в повседневной жизни, так и в профессиональной деятельности.</a:t>
            </a:r>
            <a:br>
              <a:rPr lang="ru-RU" i="1" dirty="0"/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This work presents information about </a:t>
            </a:r>
            <a:r>
              <a:rPr lang="en-US" i="1" dirty="0" smtClean="0"/>
              <a:t>poly</a:t>
            </a:r>
            <a:r>
              <a:rPr lang="ru-RU" i="1" dirty="0" smtClean="0"/>
              <a:t> </a:t>
            </a:r>
            <a:r>
              <a:rPr lang="en-US" i="1" dirty="0" smtClean="0"/>
              <a:t>language </a:t>
            </a:r>
            <a:r>
              <a:rPr lang="en-US" i="1" dirty="0"/>
              <a:t>education which is the foundation of the </a:t>
            </a:r>
            <a:r>
              <a:rPr lang="en-US" i="1" dirty="0" smtClean="0"/>
              <a:t>poly</a:t>
            </a:r>
            <a:r>
              <a:rPr lang="ru-RU" i="1" dirty="0" smtClean="0"/>
              <a:t> </a:t>
            </a:r>
            <a:r>
              <a:rPr lang="en-US" i="1" dirty="0" smtClean="0"/>
              <a:t>cultural </a:t>
            </a:r>
            <a:r>
              <a:rPr lang="en-US" i="1" dirty="0"/>
              <a:t>person. Author’s aim is to show this fact in Higher Technical School of Schuchinsk.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8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4413" y="1400326"/>
            <a:ext cx="3768738" cy="5457673"/>
          </a:xfrm>
        </p:spPr>
        <p:txBody>
          <a:bodyPr>
            <a:normAutofit/>
          </a:bodyPr>
          <a:lstStyle/>
          <a:p>
            <a:r>
              <a:rPr lang="ru-RU" dirty="0"/>
              <a:t>- проект обзора по странам изучаемого языка,</a:t>
            </a:r>
          </a:p>
          <a:p>
            <a:r>
              <a:rPr lang="ru-RU" dirty="0"/>
              <a:t>- обзор разных сайтов по нахождению аутентичных текстов на разнообразные профессиональные темы для практики их перевода,</a:t>
            </a:r>
          </a:p>
          <a:p>
            <a:r>
              <a:rPr lang="ru-RU" dirty="0"/>
              <a:t>- реферирование докладов при создании групп по интересам при изучении тем, связанных с культурой, искусством, охраной окружающей среды в странах изучаемого языка.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53193" y="1197161"/>
            <a:ext cx="4041775" cy="64766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1708126"/>
            <a:ext cx="4536503" cy="5033242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- для самостоятельной работы студентов с целью поиска информации в рамках заданной темы,</a:t>
            </a:r>
          </a:p>
          <a:p>
            <a:r>
              <a:rPr lang="ru-RU" sz="1600" dirty="0"/>
              <a:t>- для использования он лайн </a:t>
            </a:r>
            <a:r>
              <a:rPr lang="ru-RU" sz="1600" dirty="0" smtClean="0"/>
              <a:t>диалогов</a:t>
            </a:r>
          </a:p>
          <a:p>
            <a:pPr marL="0" indent="0">
              <a:buNone/>
            </a:pPr>
            <a:r>
              <a:rPr lang="ru-RU" sz="1600" b="1" i="1" u="sng" dirty="0"/>
              <a:t>И</a:t>
            </a:r>
            <a:r>
              <a:rPr lang="ru-RU" sz="1600" b="1" i="1" u="sng" dirty="0" smtClean="0"/>
              <a:t>спользованием </a:t>
            </a:r>
            <a:r>
              <a:rPr lang="ru-RU" sz="1600" b="1" i="1" u="sng" dirty="0"/>
              <a:t>Интернета решаются следующие дидактические задачи в учебном процессе</a:t>
            </a:r>
            <a:r>
              <a:rPr lang="ru-RU" sz="1600" b="1" i="1" u="sng" dirty="0" smtClean="0"/>
              <a:t>:</a:t>
            </a:r>
          </a:p>
          <a:p>
            <a:r>
              <a:rPr lang="ru-RU" sz="1600" dirty="0"/>
              <a:t>- формируются навыки, умения чтения аутентичных текстов разной сложности,</a:t>
            </a:r>
          </a:p>
          <a:p>
            <a:r>
              <a:rPr lang="ru-RU" sz="1600" dirty="0"/>
              <a:t>- развиваются навыки неподготовленной устной речи при проблемном обсуждении материалов </a:t>
            </a:r>
            <a:r>
              <a:rPr lang="ru-RU" sz="1600" dirty="0" smtClean="0"/>
              <a:t>сети….</a:t>
            </a:r>
          </a:p>
          <a:p>
            <a:endParaRPr lang="ru-RU" sz="1600" dirty="0" smtClean="0"/>
          </a:p>
          <a:p>
            <a:r>
              <a:rPr lang="ru-RU" sz="1600" b="1" i="1" u="sng" dirty="0"/>
              <a:t>В результате проведения описанных занятий у студентов формируются профессиональные знания, умения, навыки, а именно:</a:t>
            </a:r>
          </a:p>
          <a:p>
            <a:r>
              <a:rPr lang="ru-RU" sz="1600" dirty="0"/>
              <a:t>- умения работать с деловой документацией,</a:t>
            </a:r>
          </a:p>
          <a:p>
            <a:r>
              <a:rPr lang="ru-RU" sz="1600" dirty="0"/>
              <a:t>- умения анализировать производственные ситуации,</a:t>
            </a:r>
          </a:p>
          <a:p>
            <a:r>
              <a:rPr lang="ru-RU" sz="1600" dirty="0"/>
              <a:t>- умения работать с профессиональной </a:t>
            </a:r>
            <a:r>
              <a:rPr lang="ru-RU" sz="1600" dirty="0" smtClean="0"/>
              <a:t>литературой…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pPr marL="0" indent="0">
              <a:buNone/>
            </a:pPr>
            <a:endParaRPr lang="ru-RU" sz="1600" b="1" dirty="0" smtClean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851104" cy="634081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Интерне  ресурсов на уроках ИЯ</a:t>
            </a:r>
            <a:endParaRPr lang="ru-RU" sz="3200" dirty="0"/>
          </a:p>
        </p:txBody>
      </p:sp>
      <p:pic>
        <p:nvPicPr>
          <p:cNvPr id="7" name="Picture 68" descr="D:\Graphika\IconShock SuperVista Education\png\whiteboard_25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3" y="404664"/>
            <a:ext cx="10874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2" descr="화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8680"/>
          <a:stretch>
            <a:fillRect/>
          </a:stretch>
        </p:blipFill>
        <p:spPr bwMode="gray">
          <a:xfrm rot="5400000">
            <a:off x="-274107" y="1989246"/>
            <a:ext cx="1152942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2" descr="화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8680"/>
          <a:stretch>
            <a:fillRect/>
          </a:stretch>
        </p:blipFill>
        <p:spPr bwMode="gray">
          <a:xfrm rot="5400000">
            <a:off x="-274107" y="2863269"/>
            <a:ext cx="1152942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32" descr="화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8680"/>
          <a:stretch>
            <a:fillRect/>
          </a:stretch>
        </p:blipFill>
        <p:spPr bwMode="gray">
          <a:xfrm rot="5400000">
            <a:off x="-274107" y="4221493"/>
            <a:ext cx="1152942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68" descr="D:\Graphika\IconShock SuperVista Education\png\whiteboard_25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82738"/>
            <a:ext cx="10874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2" descr="화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8680"/>
          <a:stretch>
            <a:fillRect/>
          </a:stretch>
        </p:blipFill>
        <p:spPr bwMode="gray">
          <a:xfrm rot="5400000">
            <a:off x="3347457" y="5661655"/>
            <a:ext cx="1152942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2" descr="화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8680"/>
          <a:stretch>
            <a:fillRect/>
          </a:stretch>
        </p:blipFill>
        <p:spPr bwMode="gray">
          <a:xfrm rot="5400000">
            <a:off x="3491473" y="1486114"/>
            <a:ext cx="1152942" cy="864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6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</a:t>
            </a:r>
            <a:br>
              <a:rPr lang="ru-RU" dirty="0" smtClean="0"/>
            </a:br>
            <a:r>
              <a:rPr lang="ru-RU" dirty="0" smtClean="0"/>
              <a:t>на уроках 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</a:t>
            </a:r>
            <a:r>
              <a:rPr lang="ru-RU" sz="2800" dirty="0"/>
              <a:t>умения работать с деловой документацией,</a:t>
            </a:r>
          </a:p>
          <a:p>
            <a:r>
              <a:rPr lang="ru-RU" sz="2800" dirty="0"/>
              <a:t>- умения анализировать производственные ситуации,</a:t>
            </a:r>
          </a:p>
          <a:p>
            <a:r>
              <a:rPr lang="ru-RU" sz="2800" dirty="0"/>
              <a:t>- умения работать с профессиональной литературой,</a:t>
            </a:r>
          </a:p>
          <a:p>
            <a:r>
              <a:rPr lang="ru-RU" sz="2800" dirty="0"/>
              <a:t>- навыки иноязычной профессиональной культуры,</a:t>
            </a:r>
          </a:p>
          <a:p>
            <a:r>
              <a:rPr lang="ru-RU" sz="2800" dirty="0"/>
              <a:t>- навыки ответственно трудиться,</a:t>
            </a:r>
          </a:p>
          <a:p>
            <a:r>
              <a:rPr lang="ru-RU" sz="2800" dirty="0"/>
              <a:t>- навыки работать в межнациональной команде,</a:t>
            </a:r>
          </a:p>
          <a:p>
            <a:r>
              <a:rPr lang="ru-RU" sz="2800" dirty="0"/>
              <a:t>- навыки инновационно, интегративно, теоретически мыслить на профессиональные темы, опираясь на фундаментальную систему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4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2743200" y="6248400"/>
            <a:ext cx="3581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Sufficient use of the minority language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8382000" cy="2743200"/>
          </a:xfrm>
        </p:spPr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 least 50% of instruction should be in the minority language to provide English speaking students optimal input and to give the language minority students opportunity to develop academic proficiency in their language.</a:t>
            </a:r>
          </a:p>
        </p:txBody>
      </p:sp>
    </p:spTree>
    <p:extLst>
      <p:ext uri="{BB962C8B-B14F-4D97-AF65-F5344CB8AC3E}">
        <p14:creationId xmlns:p14="http://schemas.microsoft.com/office/powerpoint/2010/main" val="27456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2771800" y="6309320"/>
            <a:ext cx="3581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final thought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628800"/>
            <a:ext cx="6400800" cy="4248472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if, Perhaps, </a:t>
            </a:r>
            <a:r>
              <a:rPr lang="en-US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day, to become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English-speakers </a:t>
            </a:r>
            <a:r>
              <a:rPr lang="en-US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proud </a:t>
            </a:r>
            <a:r>
              <a:rPr lang="en-US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become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Polylingual.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5866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gymnazy-balkhash.ggc.kz/images/stories/11042011/image01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3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Differing opinions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371600"/>
            <a:ext cx="35052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Only by preserving our commonality--English--can we ensure that we will continue to live and work together as one Nation, one people.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43400" y="1371600"/>
            <a:ext cx="4495800" cy="5029200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Proficiency in two or more languages should be promoted for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students. Bilingualism enhances cognitive and social growth, competitiveness in a global marketplace, national security, and understanding of diverse peoples and cultures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74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5144"/>
          </a:xfrm>
        </p:spPr>
        <p:txBody>
          <a:bodyPr>
            <a:noAutofit/>
          </a:bodyPr>
          <a:lstStyle/>
          <a:p>
            <a:r>
              <a:rPr lang="ru-RU" sz="2400" i="1" dirty="0"/>
              <a:t>"...</a:t>
            </a:r>
            <a:r>
              <a:rPr lang="ru-RU" sz="2400" b="1" i="1" dirty="0"/>
              <a:t>Казахстан уникален и силен своей многонациональностью. На его земле сформировалось уникальное поликультурное пространство… Поликультурность Казахстана - это прогрессивный фактор развития общества. Евразийские корни народов Казахстана позволяют соединить восточные, азиатские, западные, европейские потоки и создать уникальный казахстанский вариант развития поликультурности".</a:t>
            </a:r>
            <a:br>
              <a:rPr lang="ru-RU" sz="2400" b="1" i="1" dirty="0"/>
            </a:br>
            <a:endParaRPr lang="ru-RU" sz="2400" b="1" i="1" dirty="0"/>
          </a:p>
        </p:txBody>
      </p:sp>
      <p:pic>
        <p:nvPicPr>
          <p:cNvPr id="1026" name="Picture 2" descr="C:\Users\Владелец\Pictures\Pastime\151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93" y="3736935"/>
            <a:ext cx="3679035" cy="300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Для решения этой задачи необходимо: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Способствовать формированию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общегражданских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ценностей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личности, активной гражданской позиции, возрождения и сохранения духовно-нравственных традиций.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Воспитывать чувства уважения и патриотизма, гордости за свою Родину, учебное заведение.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Воспитывать чувство толерантности, позитивной установки личности.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Развивать положительное отношение к культурным ценностям казахстанского общества на основе изучения мировой художественной литературы.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Формировать представление о здоровом образе жизни, привлекать к участию в культурно-спортивных мероприятиях.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Полилингвальное обучение мы понимаем как целенаправленный процесс приобщения к мировой культуре средствами нескольких языков, когда изучаемые языки выступают в качестве способа постижения сферы специальных знаний, усвоения культурно-исторического и социального опыта различных стран и народов.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H:\Documents and Settings\Aida\Рабочий стол\Рисунок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3816424" cy="3212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7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Goals of a dual language program: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686800" cy="487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Students will develop high levels of proficiency in their first language and in a second language.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Students will perform at or above grade        level in academic areas in both languages.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Students will demonstrate positive cross- cultural attitudes and behaviors and high levels of self-esteem.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2018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 Концепции развития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системы образования РК до 2015 года: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13338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«Знание родного, государственного, русского и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иностранного языков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 расширяет кругозор человека, содействует его всестороннему развитию, способствует формированию установки на толерантность и объемное видение мира»</a:t>
            </a:r>
          </a:p>
        </p:txBody>
      </p:sp>
    </p:spTree>
    <p:extLst>
      <p:ext uri="{BB962C8B-B14F-4D97-AF65-F5344CB8AC3E}">
        <p14:creationId xmlns:p14="http://schemas.microsoft.com/office/powerpoint/2010/main" val="36962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314</TotalTime>
  <Words>811</Words>
  <Application>Microsoft Office PowerPoint</Application>
  <PresentationFormat>Экран (4:3)</PresentationFormat>
  <Paragraphs>131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Полиязычие как один из приоритетов современного образования: состояние перспективы. </vt:lpstr>
      <vt:lpstr>This work presents information about poly language education which is the foundation of the poly cultural person. Author’s aim is to show this fact in Higher Technical School of Schuchinsk. </vt:lpstr>
      <vt:lpstr>Презентация PowerPoint</vt:lpstr>
      <vt:lpstr>Differing opinions</vt:lpstr>
      <vt:lpstr>"...Казахстан уникален и силен своей многонациональностью. На его земле сформировалось уникальное поликультурное пространство… Поликультурность Казахстана - это прогрессивный фактор развития общества. Евразийские корни народов Казахстана позволяют соединить восточные, азиатские, западные, европейские потоки и создать уникальный казахстанский вариант развития поликультурности". </vt:lpstr>
      <vt:lpstr>Для решения этой задачи необходимо: 1. Способствовать формированию общегражданских ценностей личности, активной гражданской позиции, возрождения и сохранения духовно-нравственных традиций. 2. Воспитывать чувства уважения и патриотизма, гордости за свою Родину, учебное заведение. 3. Воспитывать чувство толерантности, позитивной установки личности. 4. Развивать положительное отношение к культурным ценностям казахстанского общества на основе изучения мировой художественной литературы. 5. Формировать представление о здоровом образе жизни, привлекать к участию в культурно-спортивных мероприятиях. </vt:lpstr>
      <vt:lpstr>Полилингвальное обучение мы понимаем как целенаправленный процесс приобщения к мировой культуре средствами нескольких языков, когда изучаемые языки выступают в качестве способа постижения сферы специальных знаний, усвоения культурно-исторического и социального опыта различных стран и народов. </vt:lpstr>
      <vt:lpstr>Goals of a dual language program:</vt:lpstr>
      <vt:lpstr>Из Концепции развития системы образования РК до 2015 года: </vt:lpstr>
      <vt:lpstr>Исходным при этом является идея о том, что изучение любого языка должно сопровождаться изучением культуры носителей этого языка.</vt:lpstr>
      <vt:lpstr>Главной целью обучения студентов английскому языку  это развитие поликультурной личности, способной на социальное и профессиональное самоопределение, знающей историю и традиции своего народа, владеющей несколькими языками, способной осуществлять коммуникативно-деятельностные операции на трех языках во всех ситуациях, стремящейся к саморазвитию и самосовершенствованию.  </vt:lpstr>
      <vt:lpstr>Презентация PowerPoint</vt:lpstr>
      <vt:lpstr>На диаграмме слева показано распределение языков по регионам мира. На другой диаграмме показано, какие языки применяются в Всемирной паутине. </vt:lpstr>
      <vt:lpstr>В наше время английский язык играет чрезвычайно важную роль в таких сферах человеческой деятельности, как </vt:lpstr>
      <vt:lpstr>РОЛЬ ОБУЧЕНИЯ АНГЛИЙСКОГО ЯЗЫКА В ПРОФЕССИОНАЛЬНО-ТРУДОВОЙ СОЦИАЛИЗАЦИИ СПЕЦИАЛИСТОВ ВТШ </vt:lpstr>
      <vt:lpstr>Таблица 1. Критерии и показатели полилингвальной картины мира у студентов ВТШ </vt:lpstr>
      <vt:lpstr>Презентация PowerPoint</vt:lpstr>
      <vt:lpstr>Основным фактором успешного обучения является мотивация</vt:lpstr>
      <vt:lpstr>Одна из целей курса “Английский язык” - обучение деловому языку специальности для активного применения, как в повседневной жизни, так и в профессиональной деятельности. </vt:lpstr>
      <vt:lpstr>Использование Интерне  ресурсов на уроках ИЯ</vt:lpstr>
      <vt:lpstr>Проектная деятельность  на уроках ИЯ </vt:lpstr>
      <vt:lpstr>Sufficient use of the minority language</vt:lpstr>
      <vt:lpstr>A final thought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Полиязычие как один из приоритетов современного образования: состояние перспективы. </dc:title>
  <dc:creator>Владелец</dc:creator>
  <cp:lastModifiedBy>Владелец</cp:lastModifiedBy>
  <cp:revision>31</cp:revision>
  <dcterms:created xsi:type="dcterms:W3CDTF">2012-10-19T17:40:34Z</dcterms:created>
  <dcterms:modified xsi:type="dcterms:W3CDTF">2012-11-25T06:15:58Z</dcterms:modified>
</cp:coreProperties>
</file>