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315-F65C-4064-AC20-BFF34A9D6323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F2F6-44CE-48B5-9E89-836DD4C1E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903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315-F65C-4064-AC20-BFF34A9D6323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F2F6-44CE-48B5-9E89-836DD4C1E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89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315-F65C-4064-AC20-BFF34A9D6323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F2F6-44CE-48B5-9E89-836DD4C1E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63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315-F65C-4064-AC20-BFF34A9D6323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F2F6-44CE-48B5-9E89-836DD4C1EC6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6443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315-F65C-4064-AC20-BFF34A9D6323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F2F6-44CE-48B5-9E89-836DD4C1E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806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315-F65C-4064-AC20-BFF34A9D6323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F2F6-44CE-48B5-9E89-836DD4C1E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974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315-F65C-4064-AC20-BFF34A9D6323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F2F6-44CE-48B5-9E89-836DD4C1E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20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315-F65C-4064-AC20-BFF34A9D6323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F2F6-44CE-48B5-9E89-836DD4C1E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740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315-F65C-4064-AC20-BFF34A9D6323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F2F6-44CE-48B5-9E89-836DD4C1E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88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315-F65C-4064-AC20-BFF34A9D6323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F2F6-44CE-48B5-9E89-836DD4C1E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25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315-F65C-4064-AC20-BFF34A9D6323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F2F6-44CE-48B5-9E89-836DD4C1E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3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315-F65C-4064-AC20-BFF34A9D6323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F2F6-44CE-48B5-9E89-836DD4C1E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67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315-F65C-4064-AC20-BFF34A9D6323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F2F6-44CE-48B5-9E89-836DD4C1E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05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315-F65C-4064-AC20-BFF34A9D6323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F2F6-44CE-48B5-9E89-836DD4C1E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74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315-F65C-4064-AC20-BFF34A9D6323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F2F6-44CE-48B5-9E89-836DD4C1E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31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315-F65C-4064-AC20-BFF34A9D6323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F2F6-44CE-48B5-9E89-836DD4C1E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794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315-F65C-4064-AC20-BFF34A9D6323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F2F6-44CE-48B5-9E89-836DD4C1E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63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B9315-F65C-4064-AC20-BFF34A9D6323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8F2F6-44CE-48B5-9E89-836DD4C1E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6509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ukrmap.su/ru-wh11/1330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4058" y="2101157"/>
            <a:ext cx="9001462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Международные отношения </a:t>
            </a:r>
            <a:r>
              <a:rPr lang="ru-RU" dirty="0" smtClean="0"/>
              <a:t>конец XX </a:t>
            </a:r>
            <a:r>
              <a:rPr lang="ru-RU" dirty="0"/>
              <a:t>века - начало XXI </a:t>
            </a:r>
            <a:r>
              <a:rPr lang="ru-RU" dirty="0" smtClean="0"/>
              <a:t>века.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155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2377" y="990324"/>
            <a:ext cx="192324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</a:rPr>
              <a:t>Миротворческие усилия </a:t>
            </a:r>
            <a:r>
              <a:rPr lang="ru-RU" dirty="0">
                <a:latin typeface="Arial" panose="020B0604020202020204" pitchFamily="34" charset="0"/>
              </a:rPr>
              <a:t>ООН, ЕС, НАТО и других международных структур не всегда являются эффективными </a:t>
            </a:r>
            <a:r>
              <a:rPr lang="ru-RU" dirty="0" smtClean="0">
                <a:latin typeface="Arial" panose="020B0604020202020204" pitchFamily="34" charset="0"/>
              </a:rPr>
              <a:t>и адекватными. </a:t>
            </a:r>
            <a:r>
              <a:rPr lang="ru-RU" dirty="0">
                <a:latin typeface="Arial" panose="020B0604020202020204" pitchFamily="34" charset="0"/>
              </a:rPr>
              <a:t>Вместо опасности глобального столкновения в мире усилилась </a:t>
            </a:r>
            <a:r>
              <a:rPr lang="ru-RU" dirty="0" smtClean="0">
                <a:latin typeface="Arial" panose="020B0604020202020204" pitchFamily="34" charset="0"/>
              </a:rPr>
              <a:t>угроза локальных </a:t>
            </a:r>
            <a:r>
              <a:rPr lang="ru-RU" dirty="0">
                <a:latin typeface="Arial" panose="020B0604020202020204" pitchFamily="34" charset="0"/>
              </a:rPr>
              <a:t>войн.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410164" y="990323"/>
            <a:ext cx="227097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Arial" panose="020B0604020202020204" pitchFamily="34" charset="0"/>
              </a:rPr>
              <a:t>Кардинальные изменения в мире </a:t>
            </a:r>
            <a:r>
              <a:rPr lang="ru-RU" dirty="0" smtClean="0">
                <a:latin typeface="Arial" panose="020B0604020202020204" pitchFamily="34" charset="0"/>
              </a:rPr>
              <a:t>сделали актуальной </a:t>
            </a:r>
            <a:r>
              <a:rPr lang="ru-RU" dirty="0">
                <a:latin typeface="Arial" panose="020B0604020202020204" pitchFamily="34" charset="0"/>
              </a:rPr>
              <a:t>задачу становления новой системы европейской безопасности. </a:t>
            </a:r>
            <a:r>
              <a:rPr lang="ru-RU" dirty="0" smtClean="0">
                <a:latin typeface="Arial" panose="020B0604020202020204" pitchFamily="34" charset="0"/>
              </a:rPr>
              <a:t>Решению этой </a:t>
            </a:r>
            <a:r>
              <a:rPr lang="ru-RU" dirty="0">
                <a:latin typeface="Arial" panose="020B0604020202020204" pitchFamily="34" charset="0"/>
              </a:rPr>
              <a:t>задачи способствовали как различные многосторонние встречи, так </a:t>
            </a:r>
            <a:r>
              <a:rPr lang="ru-RU" dirty="0" smtClean="0">
                <a:latin typeface="Arial" panose="020B0604020202020204" pitchFamily="34" charset="0"/>
              </a:rPr>
              <a:t>и двусторонние </a:t>
            </a:r>
            <a:r>
              <a:rPr lang="ru-RU" dirty="0">
                <a:latin typeface="Arial" panose="020B0604020202020204" pitchFamily="34" charset="0"/>
              </a:rPr>
              <a:t>контакты между государствами Европы.</a:t>
            </a:r>
            <a:endParaRPr lang="ru-RU" dirty="0"/>
          </a:p>
        </p:txBody>
      </p:sp>
      <p:pic>
        <p:nvPicPr>
          <p:cNvPr id="7170" name="Picture 2" descr="http://www.securitylab.ru/upload/iblock/1c9/1c95e8b40f9f328288dd22bc13cded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893" y="611411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pload.wikimedia.org/wikipedia/commons/thumb/3/37/Flag_of_NATO.svg/280px-Flag_of_NAT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076" y="4035106"/>
            <a:ext cx="2667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rosmu.ru/activity/attach/events/379/_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10" y="4068385"/>
            <a:ext cx="2667000" cy="204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631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8497" y="2187649"/>
            <a:ext cx="94530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   Важным шагом к </a:t>
            </a:r>
            <a:r>
              <a:rPr lang="ru-RU" dirty="0" smtClean="0">
                <a:latin typeface="Arial" panose="020B0604020202020204" pitchFamily="34" charset="0"/>
              </a:rPr>
              <a:t>установлению новой </a:t>
            </a:r>
            <a:r>
              <a:rPr lang="ru-RU" dirty="0">
                <a:latin typeface="Arial" panose="020B0604020202020204" pitchFamily="34" charset="0"/>
              </a:rPr>
              <a:t>системы безопасности в Европе стало подписание в марте 1995 г. </a:t>
            </a:r>
            <a:r>
              <a:rPr lang="ru-RU" dirty="0" smtClean="0">
                <a:latin typeface="Arial" panose="020B0604020202020204" pitchFamily="34" charset="0"/>
              </a:rPr>
              <a:t>52 странами </a:t>
            </a:r>
            <a:r>
              <a:rPr lang="ru-RU" dirty="0">
                <a:latin typeface="Arial" panose="020B0604020202020204" pitchFamily="34" charset="0"/>
              </a:rPr>
              <a:t>ОБСЕ "Пакта стабильности в Европе". Страны, </a:t>
            </a:r>
            <a:r>
              <a:rPr lang="ru-RU" dirty="0" smtClean="0">
                <a:latin typeface="Arial" panose="020B0604020202020204" pitchFamily="34" charset="0"/>
              </a:rPr>
              <a:t>подписавшие пакт, </a:t>
            </a:r>
            <a:r>
              <a:rPr lang="ru-RU" dirty="0">
                <a:latin typeface="Arial" panose="020B0604020202020204" pitchFamily="34" charset="0"/>
              </a:rPr>
              <a:t>обязались развивать добрососедские отношения на </a:t>
            </a:r>
            <a:r>
              <a:rPr lang="ru-RU" dirty="0" smtClean="0">
                <a:latin typeface="Arial" panose="020B0604020202020204" pitchFamily="34" charset="0"/>
              </a:rPr>
              <a:t>основе главных </a:t>
            </a:r>
            <a:r>
              <a:rPr lang="ru-RU" dirty="0">
                <a:latin typeface="Arial" panose="020B0604020202020204" pitchFamily="34" charset="0"/>
              </a:rPr>
              <a:t>документов ООН, ОБСЕ и Совета Европы, согласно принципам </a:t>
            </a:r>
            <a:r>
              <a:rPr lang="ru-RU" dirty="0" smtClean="0">
                <a:latin typeface="Arial" panose="020B0604020202020204" pitchFamily="34" charset="0"/>
              </a:rPr>
              <a:t>суверенного равенства, </a:t>
            </a:r>
            <a:r>
              <a:rPr lang="ru-RU" dirty="0">
                <a:latin typeface="Arial" panose="020B0604020202020204" pitchFamily="34" charset="0"/>
              </a:rPr>
              <a:t>уважения прав, присущих суверенитету, нерушимости </a:t>
            </a:r>
            <a:r>
              <a:rPr lang="ru-RU" dirty="0" smtClean="0">
                <a:latin typeface="Arial" panose="020B0604020202020204" pitchFamily="34" charset="0"/>
              </a:rPr>
              <a:t>границ, территориальной </a:t>
            </a:r>
            <a:r>
              <a:rPr lang="ru-RU" dirty="0">
                <a:latin typeface="Arial" panose="020B0604020202020204" pitchFamily="34" charset="0"/>
              </a:rPr>
              <a:t>целостности государств, уважения </a:t>
            </a:r>
            <a:r>
              <a:rPr lang="ru-RU" dirty="0" err="1">
                <a:latin typeface="Arial" panose="020B0604020202020204" pitchFamily="34" charset="0"/>
              </a:rPr>
              <a:t>международно</a:t>
            </a:r>
            <a:r>
              <a:rPr lang="ru-RU" dirty="0">
                <a:latin typeface="Arial" panose="020B0604020202020204" pitchFamily="34" charset="0"/>
              </a:rPr>
              <a:t> признанных </a:t>
            </a:r>
            <a:r>
              <a:rPr lang="ru-RU" dirty="0" smtClean="0">
                <a:latin typeface="Arial" panose="020B0604020202020204" pitchFamily="34" charset="0"/>
              </a:rPr>
              <a:t>границ, невмешательства </a:t>
            </a:r>
            <a:r>
              <a:rPr lang="ru-RU" dirty="0">
                <a:latin typeface="Arial" panose="020B0604020202020204" pitchFamily="34" charset="0"/>
              </a:rPr>
              <a:t>во внутренние дела, соблюдения прав человека, особенно </a:t>
            </a:r>
            <a:r>
              <a:rPr lang="ru-RU" dirty="0" smtClean="0">
                <a:latin typeface="Arial" panose="020B0604020202020204" pitchFamily="34" charset="0"/>
              </a:rPr>
              <a:t>лиц, Представители </a:t>
            </a:r>
            <a:r>
              <a:rPr lang="ru-RU" dirty="0">
                <a:latin typeface="Arial" panose="020B0604020202020204" pitchFamily="34" charset="0"/>
              </a:rPr>
              <a:t>национальных меньшинств.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000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4173" y="180305"/>
            <a:ext cx="96076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      В 1993-1995 </a:t>
            </a:r>
            <a:r>
              <a:rPr lang="ru-RU" dirty="0" err="1">
                <a:latin typeface="Arial" panose="020B0604020202020204" pitchFamily="34" charset="0"/>
              </a:rPr>
              <a:t>гг</a:t>
            </a:r>
            <a:r>
              <a:rPr lang="ru-RU" dirty="0">
                <a:latin typeface="Arial" panose="020B0604020202020204" pitchFamily="34" charset="0"/>
              </a:rPr>
              <a:t> центр </a:t>
            </a:r>
            <a:r>
              <a:rPr lang="ru-RU" dirty="0" smtClean="0">
                <a:latin typeface="Arial" panose="020B0604020202020204" pitchFamily="34" charset="0"/>
              </a:rPr>
              <a:t>этнического противостояния </a:t>
            </a:r>
            <a:r>
              <a:rPr lang="ru-RU" dirty="0">
                <a:latin typeface="Arial" panose="020B0604020202020204" pitchFamily="34" charset="0"/>
              </a:rPr>
              <a:t>на территории бывшей Югославии переместился из Хорватии </a:t>
            </a:r>
            <a:r>
              <a:rPr lang="ru-RU" dirty="0" smtClean="0">
                <a:latin typeface="Arial" panose="020B0604020202020204" pitchFamily="34" charset="0"/>
              </a:rPr>
              <a:t>в Боснию, </a:t>
            </a:r>
            <a:r>
              <a:rPr lang="ru-RU" dirty="0">
                <a:latin typeface="Arial" panose="020B0604020202020204" pitchFamily="34" charset="0"/>
              </a:rPr>
              <a:t>где вели между собой борьбу три общины: сербский, хорватский </a:t>
            </a:r>
            <a:r>
              <a:rPr lang="ru-RU" dirty="0" smtClean="0">
                <a:latin typeface="Arial" panose="020B0604020202020204" pitchFamily="34" charset="0"/>
              </a:rPr>
              <a:t>и мусульманская. </a:t>
            </a:r>
            <a:r>
              <a:rPr lang="ru-RU" dirty="0">
                <a:latin typeface="Arial" panose="020B0604020202020204" pitchFamily="34" charset="0"/>
              </a:rPr>
              <a:t>Мировое сообщество всю вину за развязывание конфликта </a:t>
            </a:r>
            <a:r>
              <a:rPr lang="ru-RU" dirty="0" smtClean="0">
                <a:latin typeface="Arial" panose="020B0604020202020204" pitchFamily="34" charset="0"/>
              </a:rPr>
              <a:t>положило на </a:t>
            </a:r>
            <a:r>
              <a:rPr lang="ru-RU" dirty="0">
                <a:latin typeface="Arial" panose="020B0604020202020204" pitchFamily="34" charset="0"/>
              </a:rPr>
              <a:t>Сербию и 25 апреля 1993 установило экономическую блокаду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04175" y="5375479"/>
            <a:ext cx="9607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После четырех лет войны в </a:t>
            </a:r>
            <a:r>
              <a:rPr lang="ru-RU" dirty="0" smtClean="0">
                <a:latin typeface="Arial" panose="020B0604020202020204" pitchFamily="34" charset="0"/>
              </a:rPr>
              <a:t>Боснии под </a:t>
            </a:r>
            <a:r>
              <a:rPr lang="ru-RU" dirty="0">
                <a:latin typeface="Arial" panose="020B0604020202020204" pitchFamily="34" charset="0"/>
              </a:rPr>
              <a:t>давлением мирового сообщества конфликтующие стороны наконец серьезно </a:t>
            </a:r>
            <a:r>
              <a:rPr lang="ru-RU" dirty="0" smtClean="0">
                <a:latin typeface="Arial" panose="020B0604020202020204" pitchFamily="34" charset="0"/>
              </a:rPr>
              <a:t>сели за </a:t>
            </a:r>
            <a:r>
              <a:rPr lang="ru-RU" dirty="0">
                <a:latin typeface="Arial" panose="020B0604020202020204" pitchFamily="34" charset="0"/>
              </a:rPr>
              <a:t>стол переговоров и 15 декабря 1995 было заключено мирное соглашение. С </a:t>
            </a:r>
            <a:r>
              <a:rPr lang="ru-RU" dirty="0" smtClean="0">
                <a:latin typeface="Arial" panose="020B0604020202020204" pitchFamily="34" charset="0"/>
              </a:rPr>
              <a:t>целью выполнение </a:t>
            </a:r>
            <a:r>
              <a:rPr lang="ru-RU" dirty="0">
                <a:latin typeface="Arial" panose="020B0604020202020204" pitchFamily="34" charset="0"/>
              </a:rPr>
              <a:t>соглашения на территорию Боснии были введены войска НАТО численностью 60тыс. человек.</a:t>
            </a:r>
            <a:endParaRPr lang="ru-RU" dirty="0"/>
          </a:p>
        </p:txBody>
      </p:sp>
      <p:pic>
        <p:nvPicPr>
          <p:cNvPr id="8194" name="Picture 2" descr="http://gdb.rferl.org/742641D0-D618-4B93-A2D6-487AA82FA546_mw1024_n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940" y="1870745"/>
            <a:ext cx="5221024" cy="332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180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9860" y="2003970"/>
            <a:ext cx="924702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Албанское меньшинство, проживающее на территории Сербии </a:t>
            </a:r>
            <a:r>
              <a:rPr lang="ru-RU" dirty="0" smtClean="0">
                <a:latin typeface="Arial" panose="020B0604020202020204" pitchFamily="34" charset="0"/>
              </a:rPr>
              <a:t>в районе </a:t>
            </a:r>
            <a:r>
              <a:rPr lang="ru-RU" dirty="0">
                <a:latin typeface="Arial" panose="020B0604020202020204" pitchFamily="34" charset="0"/>
              </a:rPr>
              <a:t>Косово, взялась за оружие с целью добиться присоединения края к </a:t>
            </a:r>
            <a:r>
              <a:rPr lang="ru-RU" dirty="0" smtClean="0">
                <a:latin typeface="Arial" panose="020B0604020202020204" pitchFamily="34" charset="0"/>
              </a:rPr>
              <a:t>Албании. Сербская </a:t>
            </a:r>
            <a:r>
              <a:rPr lang="ru-RU" dirty="0">
                <a:latin typeface="Arial" panose="020B0604020202020204" pitchFamily="34" charset="0"/>
              </a:rPr>
              <a:t>армия, имея опыт </a:t>
            </a:r>
            <a:r>
              <a:rPr lang="ru-RU" dirty="0" smtClean="0">
                <a:latin typeface="Arial" panose="020B0604020202020204" pitchFamily="34" charset="0"/>
              </a:rPr>
              <a:t>анти партизанской </a:t>
            </a:r>
            <a:r>
              <a:rPr lang="ru-RU" dirty="0">
                <a:latin typeface="Arial" panose="020B0604020202020204" pitchFamily="34" charset="0"/>
              </a:rPr>
              <a:t>борьбы, жестокими </a:t>
            </a:r>
            <a:r>
              <a:rPr lang="ru-RU" dirty="0" smtClean="0">
                <a:latin typeface="Arial" panose="020B0604020202020204" pitchFamily="34" charset="0"/>
              </a:rPr>
              <a:t>средствами стала </a:t>
            </a:r>
            <a:r>
              <a:rPr lang="ru-RU" dirty="0">
                <a:latin typeface="Arial" panose="020B0604020202020204" pitchFamily="34" charset="0"/>
              </a:rPr>
              <a:t>подавлять партизанское движение албанцев. Чтобы потушить новую пожар </a:t>
            </a:r>
            <a:r>
              <a:rPr lang="ru-RU" dirty="0" smtClean="0">
                <a:latin typeface="Arial" panose="020B0604020202020204" pitchFamily="34" charset="0"/>
              </a:rPr>
              <a:t>на Балканах, </a:t>
            </a:r>
            <a:r>
              <a:rPr lang="ru-RU" dirty="0">
                <a:latin typeface="Arial" panose="020B0604020202020204" pitchFamily="34" charset="0"/>
              </a:rPr>
              <a:t>в конфликт вмешались ООН, НАТО, ОБСЕ и другие организации. </a:t>
            </a:r>
            <a:r>
              <a:rPr lang="ru-RU" dirty="0" smtClean="0">
                <a:latin typeface="Arial" panose="020B0604020202020204" pitchFamily="34" charset="0"/>
              </a:rPr>
              <a:t>Они заставили </a:t>
            </a:r>
            <a:r>
              <a:rPr lang="ru-RU" dirty="0">
                <a:latin typeface="Arial" panose="020B0604020202020204" pitchFamily="34" charset="0"/>
              </a:rPr>
              <a:t>враждующие стороны сесть за стол переговоров и заключить соглашение(1998 г.). Но выполнение соглашения все время подвергается сопротивление ее </a:t>
            </a:r>
            <a:r>
              <a:rPr lang="ru-RU" dirty="0" smtClean="0">
                <a:latin typeface="Arial" panose="020B0604020202020204" pitchFamily="34" charset="0"/>
              </a:rPr>
              <a:t>противников как </a:t>
            </a:r>
            <a:r>
              <a:rPr lang="ru-RU" dirty="0">
                <a:latin typeface="Arial" panose="020B0604020202020204" pitchFamily="34" charset="0"/>
              </a:rPr>
              <a:t>с одной, так и с другой стороны, что выливается в вспышки насилия. </a:t>
            </a:r>
            <a:r>
              <a:rPr lang="ru-RU" dirty="0" smtClean="0">
                <a:latin typeface="Arial" panose="020B0604020202020204" pitchFamily="34" charset="0"/>
              </a:rPr>
              <a:t>Чтобы положить </a:t>
            </a:r>
            <a:r>
              <a:rPr lang="ru-RU" dirty="0">
                <a:latin typeface="Arial" panose="020B0604020202020204" pitchFamily="34" charset="0"/>
              </a:rPr>
              <a:t>конец кровопролитию, в феврале 1999 г. под угрозой </a:t>
            </a:r>
            <a:r>
              <a:rPr lang="ru-RU" dirty="0" smtClean="0">
                <a:latin typeface="Arial" panose="020B0604020202020204" pitchFamily="34" charset="0"/>
              </a:rPr>
              <a:t>применения силы </a:t>
            </a:r>
            <a:r>
              <a:rPr lang="ru-RU" dirty="0">
                <a:latin typeface="Arial" panose="020B0604020202020204" pitchFamily="34" charset="0"/>
              </a:rPr>
              <a:t>со стороны НАТО обе враждующие стороны сели за стол переговоров.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910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8744" y="761673"/>
            <a:ext cx="221945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Война в Косово </a:t>
            </a:r>
            <a:r>
              <a:rPr lang="ru-RU" dirty="0" smtClean="0">
                <a:latin typeface="Arial" panose="020B0604020202020204" pitchFamily="34" charset="0"/>
              </a:rPr>
              <a:t>не стала </a:t>
            </a:r>
            <a:r>
              <a:rPr lang="ru-RU" dirty="0">
                <a:latin typeface="Arial" panose="020B0604020202020204" pitchFamily="34" charset="0"/>
              </a:rPr>
              <a:t>последней в регионе. В следующем году вспыхнула война в Македонии, </a:t>
            </a:r>
            <a:r>
              <a:rPr lang="ru-RU" dirty="0" smtClean="0">
                <a:latin typeface="Arial" panose="020B0604020202020204" pitchFamily="34" charset="0"/>
              </a:rPr>
              <a:t>где албанское </a:t>
            </a:r>
            <a:r>
              <a:rPr lang="ru-RU" dirty="0">
                <a:latin typeface="Arial" panose="020B0604020202020204" pitchFamily="34" charset="0"/>
              </a:rPr>
              <a:t>меньшинство поддержана извне развернула войну против центрального </a:t>
            </a:r>
            <a:r>
              <a:rPr lang="ru-RU" dirty="0" smtClean="0">
                <a:latin typeface="Arial" panose="020B0604020202020204" pitchFamily="34" charset="0"/>
              </a:rPr>
              <a:t>правительства. Наконец, </a:t>
            </a:r>
            <a:r>
              <a:rPr lang="ru-RU" dirty="0">
                <a:latin typeface="Arial" panose="020B0604020202020204" pitchFamily="34" charset="0"/>
              </a:rPr>
              <a:t>благодаря усилиям ООН, НАТО, ЕС, ОБСЕ конфликт удалось погасить.</a:t>
            </a:r>
            <a:endParaRPr lang="ru-RU" dirty="0"/>
          </a:p>
        </p:txBody>
      </p:sp>
      <p:pic>
        <p:nvPicPr>
          <p:cNvPr id="9218" name="Picture 2" descr="http://newzz.in.ua/uploads/posts/2012-08/1345027429_53a3bc2390b1aa467c96bf362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345" y="1497606"/>
            <a:ext cx="4854307" cy="388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newprophecy.net/Macedonian_forces_fire_on_suspected_ethnic_Albanian_rebe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656" y="1832591"/>
            <a:ext cx="3362325" cy="321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804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2884" y="568284"/>
            <a:ext cx="102000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575757"/>
                </a:solidFill>
                <a:latin typeface="Arial" panose="020B0604020202020204" pitchFamily="34" charset="0"/>
              </a:rPr>
              <a:t> </a:t>
            </a:r>
            <a:r>
              <a:rPr lang="ru-RU" dirty="0">
                <a:latin typeface="Arial" panose="020B0604020202020204" pitchFamily="34" charset="0"/>
              </a:rPr>
              <a:t>Недоразумения между Россией и </a:t>
            </a:r>
            <a:r>
              <a:rPr lang="ru-RU" dirty="0" smtClean="0">
                <a:latin typeface="Arial" panose="020B0604020202020204" pitchFamily="34" charset="0"/>
              </a:rPr>
              <a:t>США поставили </a:t>
            </a:r>
            <a:r>
              <a:rPr lang="ru-RU" dirty="0">
                <a:latin typeface="Arial" panose="020B0604020202020204" pitchFamily="34" charset="0"/>
              </a:rPr>
              <a:t>под угрозу развитие общеевропейского процесса и процесса </a:t>
            </a:r>
            <a:r>
              <a:rPr lang="ru-RU" dirty="0" smtClean="0">
                <a:latin typeface="Arial" panose="020B0604020202020204" pitchFamily="34" charset="0"/>
              </a:rPr>
              <a:t>ядерного разоружения. </a:t>
            </a:r>
            <a:r>
              <a:rPr lang="ru-RU" dirty="0">
                <a:latin typeface="Arial" panose="020B0604020202020204" pitchFamily="34" charset="0"/>
              </a:rPr>
              <a:t>Разногласия возникли из разные позиции сторон в </a:t>
            </a:r>
            <a:r>
              <a:rPr lang="ru-RU" dirty="0" smtClean="0">
                <a:latin typeface="Arial" panose="020B0604020202020204" pitchFamily="34" charset="0"/>
              </a:rPr>
              <a:t>вопросах расширение </a:t>
            </a:r>
            <a:r>
              <a:rPr lang="ru-RU" dirty="0">
                <a:latin typeface="Arial" panose="020B0604020202020204" pitchFamily="34" charset="0"/>
              </a:rPr>
              <a:t>НАТО на Восток, в урегулировании ближневосточного и </a:t>
            </a:r>
            <a:r>
              <a:rPr lang="ru-RU" dirty="0" smtClean="0">
                <a:latin typeface="Arial" panose="020B0604020202020204" pitchFamily="34" charset="0"/>
              </a:rPr>
              <a:t>югославского конфликтов. </a:t>
            </a:r>
            <a:r>
              <a:rPr lang="ru-RU" dirty="0">
                <a:latin typeface="Arial" panose="020B0604020202020204" pitchFamily="34" charset="0"/>
              </a:rPr>
              <a:t>Россия стремится играть доминирующую роль на территории </a:t>
            </a:r>
            <a:r>
              <a:rPr lang="ru-RU" dirty="0" smtClean="0">
                <a:latin typeface="Arial" panose="020B0604020202020204" pitchFamily="34" charset="0"/>
              </a:rPr>
              <a:t>бывшего Советского </a:t>
            </a:r>
            <a:r>
              <a:rPr lang="ru-RU" dirty="0">
                <a:latin typeface="Arial" panose="020B0604020202020204" pitchFamily="34" charset="0"/>
              </a:rPr>
              <a:t>Союза. С такими проблемами мир вступил в третье тысячелетие.</a:t>
            </a:r>
            <a:endParaRPr lang="ru-RU" dirty="0">
              <a:latin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</a:rPr>
              <a:t> </a:t>
            </a:r>
            <a:endParaRPr lang="ru-RU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0242" name="Picture 2" descr="http://vsimferopole.ru/uploads/posts/2013-06/thumbs/1372145374_1372143324_1370943897_usa_rus_fla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89" y="2554431"/>
            <a:ext cx="10019762" cy="388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352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1826" y="2861137"/>
            <a:ext cx="97621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>
                <a:latin typeface="Arial" panose="020B0604020202020204" pitchFamily="34" charset="0"/>
              </a:rPr>
              <a:t> Международные отношения в </a:t>
            </a:r>
            <a:r>
              <a:rPr lang="uk-UA" sz="4400" b="1" i="1" dirty="0" err="1">
                <a:latin typeface="Arial" panose="020B0604020202020204" pitchFamily="34" charset="0"/>
              </a:rPr>
              <a:t>начале</a:t>
            </a:r>
            <a:r>
              <a:rPr lang="uk-UA" sz="4400" b="1" i="1" dirty="0">
                <a:latin typeface="Arial" panose="020B0604020202020204" pitchFamily="34" charset="0"/>
              </a:rPr>
              <a:t> XXI </a:t>
            </a:r>
            <a:r>
              <a:rPr lang="uk-UA" sz="4400" b="1" i="1" dirty="0" err="1" smtClean="0">
                <a:latin typeface="Arial" panose="020B0604020202020204" pitchFamily="34" charset="0"/>
              </a:rPr>
              <a:t>века</a:t>
            </a:r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val="2903609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6373" y="407608"/>
            <a:ext cx="9736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575757"/>
                </a:solidFill>
                <a:latin typeface="Arial" panose="020B0604020202020204" pitchFamily="34" charset="0"/>
              </a:rPr>
              <a:t>  </a:t>
            </a:r>
            <a:r>
              <a:rPr lang="ru-RU" dirty="0">
                <a:latin typeface="Arial" panose="020B0604020202020204" pitchFamily="34" charset="0"/>
              </a:rPr>
              <a:t>Начало XXI века не принес </a:t>
            </a:r>
            <a:r>
              <a:rPr lang="ru-RU" dirty="0" smtClean="0">
                <a:latin typeface="Arial" panose="020B0604020202020204" pitchFamily="34" charset="0"/>
              </a:rPr>
              <a:t>мира на </a:t>
            </a:r>
            <a:r>
              <a:rPr lang="ru-RU" dirty="0">
                <a:latin typeface="Arial" panose="020B0604020202020204" pitchFamily="34" charset="0"/>
              </a:rPr>
              <a:t>Земле. Из всех проблем, которые были унаследованы из предыдущего века </a:t>
            </a:r>
            <a:r>
              <a:rPr lang="ru-RU" dirty="0" smtClean="0">
                <a:latin typeface="Arial" panose="020B0604020202020204" pitchFamily="34" charset="0"/>
              </a:rPr>
              <a:t>наиболее опасной </a:t>
            </a:r>
            <a:r>
              <a:rPr lang="ru-RU" dirty="0">
                <a:latin typeface="Arial" panose="020B0604020202020204" pitchFamily="34" charset="0"/>
              </a:rPr>
              <a:t>стала проблема международного терроризма</a:t>
            </a:r>
            <a:endParaRPr lang="ru-RU" dirty="0"/>
          </a:p>
        </p:txBody>
      </p:sp>
      <p:pic>
        <p:nvPicPr>
          <p:cNvPr id="11266" name="Picture 2" descr="http://static.newsland.com/news_images/515/big_5152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96" y="1487150"/>
            <a:ext cx="6702782" cy="504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921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6671" y="223310"/>
            <a:ext cx="110114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575757"/>
                </a:solidFill>
                <a:latin typeface="Arial" panose="020B0604020202020204" pitchFamily="34" charset="0"/>
              </a:rPr>
              <a:t>    </a:t>
            </a:r>
            <a:r>
              <a:rPr lang="ru-RU" dirty="0">
                <a:latin typeface="Arial" panose="020B0604020202020204" pitchFamily="34" charset="0"/>
              </a:rPr>
              <a:t>  Террористический акт 11 сентября2001 в Нью-Йорке и Вашингтоне (захваченные </a:t>
            </a:r>
            <a:r>
              <a:rPr lang="ru-RU" dirty="0" smtClean="0">
                <a:latin typeface="Arial" panose="020B0604020202020204" pitchFamily="34" charset="0"/>
              </a:rPr>
              <a:t>террористами-смертниками пассажирские </a:t>
            </a:r>
            <a:r>
              <a:rPr lang="ru-RU" dirty="0">
                <a:latin typeface="Arial" panose="020B0604020202020204" pitchFamily="34" charset="0"/>
              </a:rPr>
              <a:t>самолеты врезались в небоскребы Всемирного торгового центра издание Пентагона) побудил мировую общественность к объединению в борьбе </a:t>
            </a:r>
            <a:r>
              <a:rPr lang="ru-RU" dirty="0" smtClean="0">
                <a:latin typeface="Arial" panose="020B0604020202020204" pitchFamily="34" charset="0"/>
              </a:rPr>
              <a:t>с терроризмом</a:t>
            </a:r>
            <a:r>
              <a:rPr lang="ru-RU" dirty="0">
                <a:latin typeface="Arial" panose="020B0604020202020204" pitchFamily="34" charset="0"/>
              </a:rPr>
              <a:t>. Была создана широкая антитеррористическая коалиция государств во главе </a:t>
            </a:r>
            <a:r>
              <a:rPr lang="ru-RU" dirty="0" smtClean="0">
                <a:latin typeface="Arial" panose="020B0604020202020204" pitchFamily="34" charset="0"/>
              </a:rPr>
              <a:t>с США</a:t>
            </a:r>
            <a:r>
              <a:rPr lang="ru-RU" dirty="0">
                <a:latin typeface="Arial" panose="020B0604020202020204" pitchFamily="34" charset="0"/>
              </a:rPr>
              <a:t>, развернула широкомасштабную борьбу с сетью </a:t>
            </a:r>
            <a:r>
              <a:rPr lang="ru-RU" dirty="0" smtClean="0">
                <a:latin typeface="Arial" panose="020B0604020202020204" pitchFamily="34" charset="0"/>
              </a:rPr>
              <a:t>террористических организаций</a:t>
            </a:r>
            <a:r>
              <a:rPr lang="ru-RU" dirty="0">
                <a:latin typeface="Arial" panose="020B0604020202020204" pitchFamily="34" charset="0"/>
              </a:rPr>
              <a:t>. Эта борьба ведется в экономической сфере (ликвидация источников</a:t>
            </a:r>
            <a:r>
              <a:rPr lang="ru-RU" dirty="0" smtClean="0">
                <a:latin typeface="Arial" panose="020B0604020202020204" pitchFamily="34" charset="0"/>
              </a:rPr>
              <a:t>, каналов </a:t>
            </a:r>
            <a:r>
              <a:rPr lang="ru-RU" dirty="0">
                <a:latin typeface="Arial" panose="020B0604020202020204" pitchFamily="34" charset="0"/>
              </a:rPr>
              <a:t>финансирования террористических структур);  военной (осуществление антитеррористических операций по уничтожению обнаруженных </a:t>
            </a:r>
            <a:r>
              <a:rPr lang="ru-RU" dirty="0" smtClean="0">
                <a:latin typeface="Arial" panose="020B0604020202020204" pitchFamily="34" charset="0"/>
              </a:rPr>
              <a:t>баз террористов</a:t>
            </a:r>
            <a:r>
              <a:rPr lang="ru-RU" dirty="0">
                <a:latin typeface="Arial" panose="020B0604020202020204" pitchFamily="34" charset="0"/>
              </a:rPr>
              <a:t>); политической и др. Важным  на пути борьбы с терроризмом ликвидации регионов </a:t>
            </a:r>
            <a:r>
              <a:rPr lang="ru-RU" dirty="0" smtClean="0">
                <a:latin typeface="Arial" panose="020B0604020202020204" pitchFamily="34" charset="0"/>
              </a:rPr>
              <a:t>международной нестабильности</a:t>
            </a:r>
            <a:r>
              <a:rPr lang="ru-RU" dirty="0">
                <a:latin typeface="Arial" panose="020B0604020202020204" pitchFamily="34" charset="0"/>
              </a:rPr>
              <a:t>, свержения в некоторых странах тех режимов, которые способствуют </a:t>
            </a:r>
            <a:r>
              <a:rPr lang="ru-RU" dirty="0" smtClean="0">
                <a:latin typeface="Arial" panose="020B0604020202020204" pitchFamily="34" charset="0"/>
              </a:rPr>
              <a:t>деятельности террористов</a:t>
            </a:r>
            <a:r>
              <a:rPr lang="ru-RU" dirty="0">
                <a:latin typeface="Arial" panose="020B0604020202020204" pitchFamily="34" charset="0"/>
              </a:rPr>
              <a:t>, урегулированию конфликтов в горячих точках.</a:t>
            </a:r>
            <a:endParaRPr lang="ru-RU" dirty="0"/>
          </a:p>
        </p:txBody>
      </p:sp>
      <p:pic>
        <p:nvPicPr>
          <p:cNvPr id="12290" name="Picture 2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726" y="3183876"/>
            <a:ext cx="526732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879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3340" y="455749"/>
            <a:ext cx="96205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  Помимо борьбы непосредственно </a:t>
            </a:r>
            <a:r>
              <a:rPr lang="ru-RU" dirty="0" smtClean="0">
                <a:latin typeface="Arial" panose="020B0604020202020204" pitchFamily="34" charset="0"/>
              </a:rPr>
              <a:t>с террористами </a:t>
            </a:r>
            <a:r>
              <a:rPr lang="ru-RU" dirty="0">
                <a:latin typeface="Arial" panose="020B0604020202020204" pitchFamily="34" charset="0"/>
              </a:rPr>
              <a:t>США развернули борьбу против режимов обвиняемых в </a:t>
            </a:r>
            <a:r>
              <a:rPr lang="ru-RU" dirty="0" smtClean="0">
                <a:latin typeface="Arial" panose="020B0604020202020204" pitchFamily="34" charset="0"/>
              </a:rPr>
              <a:t>поддержке терроризма. </a:t>
            </a:r>
            <a:r>
              <a:rPr lang="ru-RU" dirty="0">
                <a:latin typeface="Arial" panose="020B0604020202020204" pitchFamily="34" charset="0"/>
              </a:rPr>
              <a:t>30 января 2002 президент США Дж. Буш-младший заявил </a:t>
            </a:r>
            <a:r>
              <a:rPr lang="ru-RU" dirty="0" smtClean="0">
                <a:latin typeface="Arial" panose="020B0604020202020204" pitchFamily="34" charset="0"/>
              </a:rPr>
              <a:t>о существование </a:t>
            </a:r>
            <a:r>
              <a:rPr lang="ru-RU" dirty="0">
                <a:latin typeface="Arial" panose="020B0604020202020204" pitchFamily="34" charset="0"/>
              </a:rPr>
              <a:t>«Оси зла» КНДР-Иран-Ирак. Режимы названных государств, </a:t>
            </a:r>
            <a:r>
              <a:rPr lang="ru-RU" dirty="0" smtClean="0">
                <a:latin typeface="Arial" panose="020B0604020202020204" pitchFamily="34" charset="0"/>
              </a:rPr>
              <a:t>имеющих оружие </a:t>
            </a:r>
            <a:r>
              <a:rPr lang="ru-RU" dirty="0">
                <a:latin typeface="Arial" panose="020B0604020202020204" pitchFamily="34" charset="0"/>
              </a:rPr>
              <a:t>массового поражения, представляют угрозу миру.</a:t>
            </a:r>
            <a:endParaRPr lang="ru-RU" dirty="0"/>
          </a:p>
        </p:txBody>
      </p:sp>
      <p:pic>
        <p:nvPicPr>
          <p:cNvPr id="13314" name="Picture 2" descr="http://news4k.com/uploads/posts/2009-02/1234329128_09_01_2008_14_01_06_ap06122001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70" y="2201382"/>
            <a:ext cx="5930857" cy="419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208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6069" y="2783863"/>
            <a:ext cx="100197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>
                <a:solidFill>
                  <a:srgbClr val="575757"/>
                </a:solidFill>
                <a:latin typeface="Arial" panose="020B0604020202020204" pitchFamily="34" charset="0"/>
              </a:rPr>
              <a:t> </a:t>
            </a:r>
            <a:r>
              <a:rPr lang="uk-UA" sz="3600" b="1" i="1" dirty="0">
                <a:latin typeface="Arial" panose="020B0604020202020204" pitchFamily="34" charset="0"/>
              </a:rPr>
              <a:t>Международные отношения в </a:t>
            </a:r>
            <a:r>
              <a:rPr lang="uk-UA" sz="3600" b="1" i="1" dirty="0" err="1">
                <a:latin typeface="Arial" panose="020B0604020202020204" pitchFamily="34" charset="0"/>
              </a:rPr>
              <a:t>конце</a:t>
            </a:r>
            <a:r>
              <a:rPr lang="uk-UA" sz="3600" b="1" i="1" dirty="0">
                <a:latin typeface="Arial" panose="020B0604020202020204" pitchFamily="34" charset="0"/>
              </a:rPr>
              <a:t> 90-х </a:t>
            </a:r>
            <a:r>
              <a:rPr lang="uk-UA" sz="3600" b="1" i="1" dirty="0" err="1">
                <a:latin typeface="Arial" panose="020B0604020202020204" pitchFamily="34" charset="0"/>
              </a:rPr>
              <a:t>годов</a:t>
            </a:r>
            <a:r>
              <a:rPr lang="uk-UA" sz="3600" b="1" i="1" dirty="0">
                <a:latin typeface="Arial" panose="020B0604020202020204" pitchFamily="34" charset="0"/>
              </a:rPr>
              <a:t> ХХ в.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4192529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1066" y="526479"/>
            <a:ext cx="280759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</a:rPr>
              <a:t>  Осенью 2002 г. </a:t>
            </a:r>
            <a:r>
              <a:rPr lang="ru-RU" dirty="0" smtClean="0">
                <a:latin typeface="Arial" panose="020B0604020202020204" pitchFamily="34" charset="0"/>
              </a:rPr>
              <a:t>обострилось положение </a:t>
            </a:r>
            <a:r>
              <a:rPr lang="ru-RU" dirty="0">
                <a:latin typeface="Arial" panose="020B0604020202020204" pitchFamily="34" charset="0"/>
              </a:rPr>
              <a:t>вокруг Ирака. США и Великобритания утверждали, что Ирак </a:t>
            </a:r>
            <a:r>
              <a:rPr lang="ru-RU" dirty="0" smtClean="0">
                <a:latin typeface="Arial" panose="020B0604020202020204" pitchFamily="34" charset="0"/>
              </a:rPr>
              <a:t>вопреки резолюции </a:t>
            </a:r>
            <a:r>
              <a:rPr lang="ru-RU" dirty="0">
                <a:latin typeface="Arial" panose="020B0604020202020204" pitchFamily="34" charset="0"/>
              </a:rPr>
              <a:t>ООН 1991 так и не разоружился (всего до 2003 г. </a:t>
            </a:r>
            <a:r>
              <a:rPr lang="ru-RU" dirty="0" smtClean="0">
                <a:latin typeface="Arial" panose="020B0604020202020204" pitchFamily="34" charset="0"/>
              </a:rPr>
              <a:t>было принято </a:t>
            </a:r>
            <a:r>
              <a:rPr lang="ru-RU" dirty="0">
                <a:latin typeface="Arial" panose="020B0604020202020204" pitchFamily="34" charset="0"/>
              </a:rPr>
              <a:t>12 резолюций): у него есть химическое, бактериологическое оружие и его </a:t>
            </a:r>
            <a:r>
              <a:rPr lang="ru-RU" dirty="0" smtClean="0">
                <a:latin typeface="Arial" panose="020B0604020202020204" pitchFamily="34" charset="0"/>
              </a:rPr>
              <a:t>носители. Также </a:t>
            </a:r>
            <a:r>
              <a:rPr lang="ru-RU" dirty="0">
                <a:latin typeface="Arial" panose="020B0604020202020204" pitchFamily="34" charset="0"/>
              </a:rPr>
              <a:t>Саддаму Хусейну забрасывались связи с международными </a:t>
            </a:r>
            <a:r>
              <a:rPr lang="ru-RU" dirty="0" smtClean="0">
                <a:latin typeface="Arial" panose="020B0604020202020204" pitchFamily="34" charset="0"/>
              </a:rPr>
              <a:t>террористическими организациями, </a:t>
            </a:r>
            <a:r>
              <a:rPr lang="ru-RU" dirty="0">
                <a:latin typeface="Arial" panose="020B0604020202020204" pitchFamily="34" charset="0"/>
              </a:rPr>
              <a:t>преступления против собственного народа.</a:t>
            </a:r>
            <a:endParaRPr lang="ru-RU" dirty="0"/>
          </a:p>
        </p:txBody>
      </p:sp>
      <p:pic>
        <p:nvPicPr>
          <p:cNvPr id="14338" name="Picture 2" descr="http://anti-nato.com/media/internal/saddam-huse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965" y="489087"/>
            <a:ext cx="7133868" cy="570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462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4274"/>
            <a:ext cx="12363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575757"/>
                </a:solidFill>
                <a:latin typeface="Arial" panose="020B0604020202020204" pitchFamily="34" charset="0"/>
              </a:rPr>
              <a:t> </a:t>
            </a:r>
            <a:r>
              <a:rPr lang="ru-RU" dirty="0">
                <a:latin typeface="Arial" panose="020B0604020202020204" pitchFamily="34" charset="0"/>
              </a:rPr>
              <a:t>Также не утихает конфликт </a:t>
            </a:r>
            <a:r>
              <a:rPr lang="ru-RU" dirty="0" smtClean="0">
                <a:latin typeface="Arial" panose="020B0604020202020204" pitchFamily="34" charset="0"/>
              </a:rPr>
              <a:t>на Ближнем </a:t>
            </a:r>
            <a:r>
              <a:rPr lang="ru-RU" dirty="0">
                <a:latin typeface="Arial" panose="020B0604020202020204" pitchFamily="34" charset="0"/>
              </a:rPr>
              <a:t>Востоке. Невозможно выработать приемлемую формулу </a:t>
            </a:r>
            <a:r>
              <a:rPr lang="ru-RU" dirty="0" smtClean="0">
                <a:latin typeface="Arial" panose="020B0604020202020204" pitchFamily="34" charset="0"/>
              </a:rPr>
              <a:t>урегулирования израильско-палестинского </a:t>
            </a:r>
            <a:r>
              <a:rPr lang="ru-RU" dirty="0">
                <a:latin typeface="Arial" panose="020B0604020202020204" pitchFamily="34" charset="0"/>
              </a:rPr>
              <a:t>конфликта. Реализация плана «Дорожная карта» пробуксовывает</a:t>
            </a:r>
            <a:r>
              <a:rPr lang="ru-RU" dirty="0">
                <a:solidFill>
                  <a:srgbClr val="575757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15362" name="Picture 2" descr="http://www.vestikavkaza.ru/upload/iblock/030/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648" y="987286"/>
            <a:ext cx="8474298" cy="572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419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5481" y="321971"/>
            <a:ext cx="329699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/>
              <a:t>Источники</a:t>
            </a:r>
            <a:r>
              <a:rPr lang="en-US" sz="4400" dirty="0" smtClean="0"/>
              <a:t>: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96364" y="1724627"/>
            <a:ext cx="4095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http://ukrmap.su/ru-wh11/1330.html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287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7278" y="314081"/>
            <a:ext cx="100326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effectLst/>
                <a:latin typeface="Arial" panose="020B0604020202020204" pitchFamily="34" charset="0"/>
              </a:rPr>
              <a:t>Разрядка международной </a:t>
            </a:r>
            <a:r>
              <a:rPr lang="ru-RU" sz="2000" b="1" i="0" dirty="0" smtClean="0">
                <a:effectLst/>
                <a:latin typeface="Arial" panose="020B0604020202020204" pitchFamily="34" charset="0"/>
              </a:rPr>
              <a:t>напряжённости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(в 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средствах массовой информации</a:t>
            </a:r>
            <a:r>
              <a:rPr lang="ru-RU" sz="2000" dirty="0">
                <a:latin typeface="Arial" panose="020B0604020202020204" pitchFamily="34" charset="0"/>
              </a:rPr>
              <a:t> 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часто просто </a:t>
            </a:r>
            <a:r>
              <a:rPr lang="ru-RU" sz="2000" b="1" i="0" dirty="0" smtClean="0">
                <a:effectLst/>
                <a:latin typeface="Arial" panose="020B0604020202020204" pitchFamily="34" charset="0"/>
              </a:rPr>
              <a:t>разрядка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) — политика, направленная на снижение агрессивности противостояния стран 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социалистического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и 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капиталистического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лагерей.</a:t>
            </a:r>
            <a:endParaRPr lang="ru-RU" sz="2000" dirty="0"/>
          </a:p>
        </p:txBody>
      </p:sp>
      <p:pic>
        <p:nvPicPr>
          <p:cNvPr id="1026" name="Picture 2" descr="http://upload.wikimedia.org/wikipedia/commons/d/d6/Carter_Brezhnev_sign_SALT_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571" y="1519707"/>
            <a:ext cx="7664055" cy="517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392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5161" y="2055485"/>
            <a:ext cx="99296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 В результате реального </a:t>
            </a:r>
            <a:r>
              <a:rPr lang="ru-RU" dirty="0" smtClean="0">
                <a:latin typeface="Arial" panose="020B0604020202020204" pitchFamily="34" charset="0"/>
              </a:rPr>
              <a:t>ослабления глобального </a:t>
            </a:r>
            <a:r>
              <a:rPr lang="ru-RU" dirty="0">
                <a:latin typeface="Arial" panose="020B0604020202020204" pitchFamily="34" charset="0"/>
              </a:rPr>
              <a:t>военно-политического противостояния между двумя блоками с одной </a:t>
            </a:r>
            <a:r>
              <a:rPr lang="ru-RU" dirty="0" smtClean="0">
                <a:latin typeface="Arial" panose="020B0604020202020204" pitchFamily="34" charset="0"/>
              </a:rPr>
              <a:t>стороны, и </a:t>
            </a:r>
            <a:r>
              <a:rPr lang="ru-RU" dirty="0">
                <a:latin typeface="Arial" panose="020B0604020202020204" pitchFamily="34" charset="0"/>
              </a:rPr>
              <a:t>одновременного обострения региональных конфликтных ситуаций и угрозы </a:t>
            </a:r>
            <a:r>
              <a:rPr lang="ru-RU" dirty="0" smtClean="0">
                <a:latin typeface="Arial" panose="020B0604020202020204" pitchFamily="34" charset="0"/>
              </a:rPr>
              <a:t>«малых войн </a:t>
            </a:r>
            <a:r>
              <a:rPr lang="ru-RU" dirty="0">
                <a:latin typeface="Arial" panose="020B0604020202020204" pitchFamily="34" charset="0"/>
              </a:rPr>
              <a:t>»- с другой стороны, на первый план мировой политики вышли </a:t>
            </a:r>
            <a:r>
              <a:rPr lang="ru-RU" dirty="0" smtClean="0">
                <a:latin typeface="Arial" panose="020B0604020202020204" pitchFamily="34" charset="0"/>
              </a:rPr>
              <a:t>проблемы защиты </a:t>
            </a:r>
            <a:r>
              <a:rPr lang="ru-RU" dirty="0">
                <a:latin typeface="Arial" panose="020B0604020202020204" pitchFamily="34" charset="0"/>
              </a:rPr>
              <a:t>прав и безопасности личности и народов, гуманитарно-правовые, </a:t>
            </a:r>
            <a:r>
              <a:rPr lang="ru-RU" dirty="0" smtClean="0">
                <a:latin typeface="Arial" panose="020B0604020202020204" pitchFamily="34" charset="0"/>
              </a:rPr>
              <a:t>культурные контакты, </a:t>
            </a:r>
            <a:r>
              <a:rPr lang="ru-RU" dirty="0">
                <a:latin typeface="Arial" panose="020B0604020202020204" pitchFamily="34" charset="0"/>
              </a:rPr>
              <a:t>распространение объективной информации. Совокупность этих </a:t>
            </a:r>
            <a:r>
              <a:rPr lang="ru-RU" dirty="0" smtClean="0">
                <a:latin typeface="Arial" panose="020B0604020202020204" pitchFamily="34" charset="0"/>
              </a:rPr>
              <a:t>характеристик получила </a:t>
            </a:r>
            <a:r>
              <a:rPr lang="ru-RU" dirty="0">
                <a:latin typeface="Arial" panose="020B0604020202020204" pitchFamily="34" charset="0"/>
              </a:rPr>
              <a:t>название "человеческое измерение". Конкретные люди творят </a:t>
            </a:r>
            <a:r>
              <a:rPr lang="ru-RU" dirty="0" smtClean="0">
                <a:latin typeface="Arial" panose="020B0604020202020204" pitchFamily="34" charset="0"/>
              </a:rPr>
              <a:t>предпосылки доверия </a:t>
            </a:r>
            <a:r>
              <a:rPr lang="ru-RU" dirty="0">
                <a:latin typeface="Arial" panose="020B0604020202020204" pitchFamily="34" charset="0"/>
              </a:rPr>
              <a:t>или недоверия между народами и государствами, от которых зависит </a:t>
            </a:r>
            <a:r>
              <a:rPr lang="ru-RU" dirty="0" smtClean="0">
                <a:latin typeface="Arial" panose="020B0604020202020204" pitchFamily="34" charset="0"/>
              </a:rPr>
              <a:t>решение военно-политических </a:t>
            </a:r>
            <a:r>
              <a:rPr lang="ru-RU" dirty="0">
                <a:latin typeface="Arial" panose="020B0604020202020204" pitchFamily="34" charset="0"/>
              </a:rPr>
              <a:t>проблем, проблем охраны и улучшения состояния </a:t>
            </a:r>
            <a:r>
              <a:rPr lang="ru-RU" dirty="0" smtClean="0">
                <a:latin typeface="Arial" panose="020B0604020202020204" pitchFamily="34" charset="0"/>
              </a:rPr>
              <a:t>природной среды, </a:t>
            </a:r>
            <a:r>
              <a:rPr lang="ru-RU" dirty="0">
                <a:latin typeface="Arial" panose="020B0604020202020204" pitchFamily="34" charset="0"/>
              </a:rPr>
              <a:t>развитие торгово-экономических и научно-технических связей и т.п.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56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795" y="578201"/>
            <a:ext cx="91182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Концепция «человеческого измерения» </a:t>
            </a:r>
            <a:r>
              <a:rPr lang="ru-RU" dirty="0" smtClean="0">
                <a:latin typeface="Arial" panose="020B0604020202020204" pitchFamily="34" charset="0"/>
              </a:rPr>
              <a:t>и механизм </a:t>
            </a:r>
            <a:r>
              <a:rPr lang="ru-RU" dirty="0">
                <a:latin typeface="Arial" panose="020B0604020202020204" pitchFamily="34" charset="0"/>
              </a:rPr>
              <a:t>сотрудничества государств по гуманитарно-правовым вопросам были </a:t>
            </a:r>
            <a:r>
              <a:rPr lang="ru-RU" dirty="0" smtClean="0">
                <a:latin typeface="Arial" panose="020B0604020202020204" pitchFamily="34" charset="0"/>
              </a:rPr>
              <a:t>обоснованы в </a:t>
            </a:r>
            <a:r>
              <a:rPr lang="ru-RU" dirty="0">
                <a:latin typeface="Arial" panose="020B0604020202020204" pitchFamily="34" charset="0"/>
              </a:rPr>
              <a:t>специальном разделе итогового документа Венской встречи </a:t>
            </a:r>
            <a:r>
              <a:rPr lang="ru-RU" dirty="0" smtClean="0">
                <a:latin typeface="Arial" panose="020B0604020202020204" pitchFamily="34" charset="0"/>
              </a:rPr>
              <a:t>участников СБСЕ </a:t>
            </a:r>
            <a:r>
              <a:rPr lang="ru-RU" dirty="0">
                <a:latin typeface="Arial" panose="020B0604020202020204" pitchFamily="34" charset="0"/>
              </a:rPr>
              <a:t>в январе 1989 г.</a:t>
            </a:r>
            <a:endParaRPr lang="ru-RU" dirty="0"/>
          </a:p>
        </p:txBody>
      </p:sp>
      <p:pic>
        <p:nvPicPr>
          <p:cNvPr id="2050" name="Picture 2" descr="http://www.agitclub.ru/front/frontsov/sovfoto/baltass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519" y="1823504"/>
            <a:ext cx="8370795" cy="490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244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0614" y="5272447"/>
            <a:ext cx="96591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75757"/>
                </a:solidFill>
                <a:latin typeface="Arial" panose="020B0604020202020204" pitchFamily="34" charset="0"/>
              </a:rPr>
              <a:t>     </a:t>
            </a:r>
            <a:r>
              <a:rPr lang="ru-RU" dirty="0">
                <a:latin typeface="Arial" panose="020B0604020202020204" pitchFamily="34" charset="0"/>
              </a:rPr>
              <a:t>Важными органами, которые </a:t>
            </a:r>
            <a:r>
              <a:rPr lang="ru-RU" dirty="0" smtClean="0">
                <a:latin typeface="Arial" panose="020B0604020202020204" pitchFamily="34" charset="0"/>
              </a:rPr>
              <a:t>призваны заниматься </a:t>
            </a:r>
            <a:r>
              <a:rPr lang="ru-RU" dirty="0">
                <a:latin typeface="Arial" panose="020B0604020202020204" pitchFamily="34" charset="0"/>
              </a:rPr>
              <a:t>гуманитарными проблемами, вопросами обеспечения основных прав </a:t>
            </a:r>
            <a:r>
              <a:rPr lang="ru-RU" dirty="0" smtClean="0">
                <a:latin typeface="Arial" panose="020B0604020202020204" pitchFamily="34" charset="0"/>
              </a:rPr>
              <a:t>и свобод </a:t>
            </a:r>
            <a:r>
              <a:rPr lang="ru-RU" dirty="0">
                <a:latin typeface="Arial" panose="020B0604020202020204" pitchFamily="34" charset="0"/>
              </a:rPr>
              <a:t>людей есть СБСЕ (с 1994 г. называется ОБСЕ - Организация </a:t>
            </a:r>
            <a:r>
              <a:rPr lang="ru-RU" dirty="0" smtClean="0">
                <a:latin typeface="Arial" panose="020B0604020202020204" pitchFamily="34" charset="0"/>
              </a:rPr>
              <a:t>по безопасности </a:t>
            </a:r>
            <a:r>
              <a:rPr lang="ru-RU" dirty="0">
                <a:latin typeface="Arial" panose="020B0604020202020204" pitchFamily="34" charset="0"/>
              </a:rPr>
              <a:t>и сотрудничеству в Европе) и Совет Европы - региональная </a:t>
            </a:r>
            <a:r>
              <a:rPr lang="ru-RU" dirty="0" smtClean="0">
                <a:latin typeface="Arial" panose="020B0604020202020204" pitchFamily="34" charset="0"/>
              </a:rPr>
              <a:t>межправительственная организация, </a:t>
            </a:r>
            <a:r>
              <a:rPr lang="ru-RU" dirty="0">
                <a:latin typeface="Arial" panose="020B0604020202020204" pitchFamily="34" charset="0"/>
              </a:rPr>
              <a:t>созданная в 1949 г.</a:t>
            </a:r>
            <a:endParaRPr lang="ru-RU" dirty="0"/>
          </a:p>
        </p:txBody>
      </p:sp>
      <p:pic>
        <p:nvPicPr>
          <p:cNvPr id="3074" name="Picture 2" descr="http://cv01.twirpx.net/0439/0439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071" y="528033"/>
            <a:ext cx="8859638" cy="434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856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277" y="481505"/>
            <a:ext cx="229243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Распад СССР и Югославии, образование </a:t>
            </a:r>
            <a:r>
              <a:rPr lang="ru-RU" dirty="0" smtClean="0">
                <a:latin typeface="Arial" panose="020B0604020202020204" pitchFamily="34" charset="0"/>
              </a:rPr>
              <a:t>новых независимых </a:t>
            </a:r>
            <a:r>
              <a:rPr lang="ru-RU" dirty="0">
                <a:latin typeface="Arial" panose="020B0604020202020204" pitchFamily="34" charset="0"/>
              </a:rPr>
              <a:t>государств, трудности стран бывшего социалистического лагеря, </a:t>
            </a:r>
            <a:r>
              <a:rPr lang="ru-RU" dirty="0" smtClean="0">
                <a:latin typeface="Arial" panose="020B0604020202020204" pitchFamily="34" charset="0"/>
              </a:rPr>
              <a:t>объединение Германии </a:t>
            </a:r>
            <a:r>
              <a:rPr lang="ru-RU" dirty="0">
                <a:latin typeface="Arial" panose="020B0604020202020204" pitchFamily="34" charset="0"/>
              </a:rPr>
              <a:t>и интеграция западных стран стали важными факторами </a:t>
            </a:r>
            <a:r>
              <a:rPr lang="ru-RU" dirty="0" smtClean="0">
                <a:latin typeface="Arial" panose="020B0604020202020204" pitchFamily="34" charset="0"/>
              </a:rPr>
              <a:t>построения общеевропейского </a:t>
            </a:r>
            <a:r>
              <a:rPr lang="ru-RU" dirty="0">
                <a:latin typeface="Arial" panose="020B0604020202020204" pitchFamily="34" charset="0"/>
              </a:rPr>
              <a:t>дома и развитию международных отношений 90-х годов.</a:t>
            </a:r>
            <a:endParaRPr lang="ru-RU" dirty="0"/>
          </a:p>
        </p:txBody>
      </p:sp>
      <p:pic>
        <p:nvPicPr>
          <p:cNvPr id="4098" name="Picture 2" descr="http://vybor.md/_20/wp-content/uploads/2013/12/5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569" y="452878"/>
            <a:ext cx="7974432" cy="596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458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40215" y="812889"/>
            <a:ext cx="19447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</a:rPr>
              <a:t>Рухнула прежняя </a:t>
            </a:r>
            <a:r>
              <a:rPr lang="ru-RU" dirty="0" smtClean="0">
                <a:latin typeface="Arial" panose="020B0604020202020204" pitchFamily="34" charset="0"/>
              </a:rPr>
              <a:t>стабильность, опирающейся </a:t>
            </a:r>
            <a:r>
              <a:rPr lang="ru-RU" dirty="0">
                <a:latin typeface="Arial" panose="020B0604020202020204" pitchFamily="34" charset="0"/>
              </a:rPr>
              <a:t>на быструю реакцию сверхдержав на нарушение равновесия и </a:t>
            </a:r>
            <a:r>
              <a:rPr lang="ru-RU" dirty="0" smtClean="0">
                <a:latin typeface="Arial" panose="020B0604020202020204" pitchFamily="34" charset="0"/>
              </a:rPr>
              <a:t>на сопоставление </a:t>
            </a:r>
            <a:r>
              <a:rPr lang="ru-RU" dirty="0">
                <a:latin typeface="Arial" panose="020B0604020202020204" pitchFamily="34" charset="0"/>
              </a:rPr>
              <a:t>своих шагов с реакцией возможного врага, равно как и с </a:t>
            </a:r>
            <a:r>
              <a:rPr lang="ru-RU" dirty="0" smtClean="0">
                <a:latin typeface="Arial" panose="020B0604020202020204" pitchFamily="34" charset="0"/>
              </a:rPr>
              <a:t>собственной возможностью </a:t>
            </a:r>
            <a:r>
              <a:rPr lang="ru-RU" dirty="0">
                <a:latin typeface="Arial" panose="020B0604020202020204" pitchFamily="34" charset="0"/>
              </a:rPr>
              <a:t>его нейтрализовать.</a:t>
            </a:r>
            <a:endParaRPr lang="ru-RU" dirty="0"/>
          </a:p>
        </p:txBody>
      </p:sp>
      <p:pic>
        <p:nvPicPr>
          <p:cNvPr id="5122" name="Picture 2" descr="http://www.rus-obr.ru/files/002q23wz_2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8" y="655473"/>
            <a:ext cx="8268235" cy="539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799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7431" y="285155"/>
            <a:ext cx="101227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75757"/>
                </a:solidFill>
                <a:latin typeface="Arial" panose="020B0604020202020204" pitchFamily="34" charset="0"/>
              </a:rPr>
              <a:t>  </a:t>
            </a:r>
            <a:r>
              <a:rPr lang="ru-RU" dirty="0">
                <a:latin typeface="Arial" panose="020B0604020202020204" pitchFamily="34" charset="0"/>
              </a:rPr>
              <a:t>Вместе с тем распад </a:t>
            </a:r>
            <a:r>
              <a:rPr lang="ru-RU" dirty="0" smtClean="0">
                <a:latin typeface="Arial" panose="020B0604020202020204" pitchFamily="34" charset="0"/>
              </a:rPr>
              <a:t>двухполюсной системы </a:t>
            </a:r>
            <a:r>
              <a:rPr lang="ru-RU" dirty="0">
                <a:latin typeface="Arial" panose="020B0604020202020204" pitchFamily="34" charset="0"/>
              </a:rPr>
              <a:t>вызвал потерю политических ориентиров в отдельных государств, крах </a:t>
            </a:r>
            <a:r>
              <a:rPr lang="ru-RU" dirty="0" smtClean="0">
                <a:latin typeface="Arial" panose="020B0604020202020204" pitchFamily="34" charset="0"/>
              </a:rPr>
              <a:t>идеологии тоталитаризма </a:t>
            </a:r>
            <a:r>
              <a:rPr lang="ru-RU" dirty="0">
                <a:latin typeface="Arial" panose="020B0604020202020204" pitchFamily="34" charset="0"/>
              </a:rPr>
              <a:t>там, где она царила, хаос в мышлении многих людей. В </a:t>
            </a:r>
            <a:r>
              <a:rPr lang="ru-RU" dirty="0" smtClean="0">
                <a:latin typeface="Arial" panose="020B0604020202020204" pitchFamily="34" charset="0"/>
              </a:rPr>
              <a:t>образованную полость </a:t>
            </a:r>
            <a:r>
              <a:rPr lang="ru-RU" dirty="0">
                <a:latin typeface="Arial" panose="020B0604020202020204" pitchFamily="34" charset="0"/>
              </a:rPr>
              <a:t>врывается национализм, вражда, безудержная агрессивность.</a:t>
            </a:r>
            <a:endParaRPr lang="ru-RU" dirty="0"/>
          </a:p>
        </p:txBody>
      </p:sp>
      <p:pic>
        <p:nvPicPr>
          <p:cNvPr id="6146" name="Picture 2" descr="http://www.sdelanounih.ru/wp-content/uploads/2013/02/GCSE-History-Revision-Cold-W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195" y="1800487"/>
            <a:ext cx="8075053" cy="482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584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TC104033921[[fn=Дамаск]]</Template>
  <TotalTime>65</TotalTime>
  <Words>378</Words>
  <Application>Microsoft Office PowerPoint</Application>
  <PresentationFormat>Широкоэкранный</PresentationFormat>
  <Paragraphs>26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Arial</vt:lpstr>
      <vt:lpstr>Bookman Old Style</vt:lpstr>
      <vt:lpstr>Rockwell</vt:lpstr>
      <vt:lpstr>Damask</vt:lpstr>
      <vt:lpstr>Международные отношения конец XX века - начало XXI века.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Международные отношения конец XX века - начало XXI века.</dc:title>
  <dc:creator>Колди</dc:creator>
  <cp:lastModifiedBy>Колди</cp:lastModifiedBy>
  <cp:revision>8</cp:revision>
  <dcterms:created xsi:type="dcterms:W3CDTF">2013-12-04T15:54:35Z</dcterms:created>
  <dcterms:modified xsi:type="dcterms:W3CDTF">2013-12-24T13:51:11Z</dcterms:modified>
</cp:coreProperties>
</file>