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3" r:id="rId3"/>
    <p:sldId id="267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5" r:id="rId13"/>
    <p:sldId id="268" r:id="rId14"/>
    <p:sldId id="269" r:id="rId15"/>
    <p:sldId id="270" r:id="rId16"/>
    <p:sldId id="264" r:id="rId17"/>
    <p:sldId id="266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05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43813-14D6-48EB-B8C8-3A3C8A6BBCC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412AA-01EE-4C0B-B9D1-D7419A8D68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471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49253-B0C1-4F55-B900-430AABE2900B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78A04-3E9E-4210-B115-D166F22D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5320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966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92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84976" cy="4392488"/>
          </a:xfrm>
        </p:spPr>
        <p:txBody>
          <a:bodyPr/>
          <a:lstStyle/>
          <a:p>
            <a:r>
              <a:rPr lang="ru-RU" sz="6000" b="1" dirty="0" smtClean="0"/>
              <a:t>Внутренний угол треугольника. Теорема о внешнем угле треугольника.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5013176"/>
            <a:ext cx="5688632" cy="1656184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rgbClr val="A50021"/>
                </a:solidFill>
              </a:rPr>
              <a:t>Урок по </a:t>
            </a:r>
            <a:r>
              <a:rPr lang="ru-RU" sz="2000" b="1" dirty="0" smtClean="0">
                <a:solidFill>
                  <a:srgbClr val="A50021"/>
                </a:solidFill>
              </a:rPr>
              <a:t>геометрии</a:t>
            </a:r>
          </a:p>
          <a:p>
            <a:pPr algn="r"/>
            <a:r>
              <a:rPr lang="ru-RU" sz="2000" b="1" dirty="0" smtClean="0">
                <a:solidFill>
                  <a:srgbClr val="A50021"/>
                </a:solidFill>
              </a:rPr>
              <a:t>7 класс</a:t>
            </a:r>
            <a:r>
              <a:rPr lang="en-US" sz="2000" b="1" dirty="0" smtClean="0">
                <a:solidFill>
                  <a:srgbClr val="A50021"/>
                </a:solidFill>
              </a:rPr>
              <a:t> </a:t>
            </a:r>
            <a:r>
              <a:rPr lang="ru-RU" sz="2000" b="1" dirty="0" smtClean="0">
                <a:solidFill>
                  <a:srgbClr val="A50021"/>
                </a:solidFill>
              </a:rPr>
              <a:t>МАОУ «СОШ № 7»</a:t>
            </a:r>
            <a:endParaRPr lang="ru-RU" sz="2000" b="1" dirty="0" smtClean="0">
              <a:solidFill>
                <a:srgbClr val="A50021"/>
              </a:solidFill>
            </a:endParaRPr>
          </a:p>
          <a:p>
            <a:pPr algn="r"/>
            <a:r>
              <a:rPr lang="ru-RU" sz="2000" b="1" dirty="0" smtClean="0">
                <a:solidFill>
                  <a:srgbClr val="A50021"/>
                </a:solidFill>
              </a:rPr>
              <a:t>Учитель математики Чупрова </a:t>
            </a:r>
            <a:r>
              <a:rPr lang="ru-RU" sz="2000" b="1" dirty="0" smtClean="0">
                <a:solidFill>
                  <a:srgbClr val="A50021"/>
                </a:solidFill>
              </a:rPr>
              <a:t>Е.М.</a:t>
            </a:r>
            <a:endParaRPr lang="ru-RU" sz="20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Теорема о внешнем угле треугольника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Внешний угол треугольника равен сумме двух углов треугольника, не смежных с ним.</a:t>
            </a:r>
            <a:endParaRPr lang="ru-RU" sz="2800" b="1" dirty="0">
              <a:solidFill>
                <a:srgbClr val="A5002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00044"/>
            <a:ext cx="5184576" cy="278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40889" y="3855978"/>
            <a:ext cx="3526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Доказательство: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71971" y="4394979"/>
            <a:ext cx="3495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4 – внешний угол, смежный с 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3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4+3=180</a:t>
            </a:r>
            <a:r>
              <a:rPr lang="ru-RU" sz="2400" b="1" dirty="0">
                <a:solidFill>
                  <a:srgbClr val="A50021"/>
                </a:solidFill>
                <a:sym typeface="Symbol"/>
              </a:rPr>
              <a:t></a:t>
            </a:r>
            <a:endParaRPr lang="ru-RU" sz="2400" b="1" dirty="0">
              <a:solidFill>
                <a:srgbClr val="A50021"/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(1+2)+3=180</a:t>
            </a:r>
            <a:r>
              <a:rPr lang="ru-RU" sz="2400" b="1" dirty="0">
                <a:solidFill>
                  <a:srgbClr val="A50021"/>
                </a:solidFill>
                <a:sym typeface="Symbol"/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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4=</a:t>
            </a:r>
            <a:r>
              <a:rPr lang="ru-RU" sz="2400" b="1" dirty="0">
                <a:solidFill>
                  <a:srgbClr val="A50021"/>
                </a:solidFill>
                <a:sym typeface="Symbol"/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1+</a:t>
            </a:r>
            <a:r>
              <a:rPr lang="ru-RU" sz="2400" b="1" dirty="0">
                <a:solidFill>
                  <a:srgbClr val="A50021"/>
                </a:solidFill>
                <a:sym typeface="Symbol"/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1652" y="2669433"/>
            <a:ext cx="4506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Дано</a:t>
            </a:r>
            <a:r>
              <a:rPr lang="ru-RU" sz="3200" b="1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sz="24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∆</a:t>
            </a:r>
            <a:r>
              <a:rPr lang="en-US" sz="24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ABC</a:t>
            </a:r>
            <a:r>
              <a:rPr lang="ru-RU" sz="24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, 4 – внешний.</a:t>
            </a:r>
            <a:endParaRPr lang="ru-RU" sz="2400" b="1" dirty="0">
              <a:solidFill>
                <a:srgbClr val="A50021"/>
              </a:solidFill>
              <a:sym typeface="Symbo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28409" y="3192654"/>
            <a:ext cx="4238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Доказать</a:t>
            </a:r>
            <a:r>
              <a:rPr lang="ru-RU" sz="3200" b="1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sz="28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4=1+2.</a:t>
            </a:r>
            <a:r>
              <a:rPr lang="ru-RU" sz="2800" b="1" dirty="0" smtClean="0">
                <a:solidFill>
                  <a:srgbClr val="A50021"/>
                </a:solidFill>
              </a:rPr>
              <a:t> </a:t>
            </a:r>
            <a:endParaRPr lang="ru-RU" sz="2400" b="1" dirty="0">
              <a:solidFill>
                <a:srgbClr val="A50021"/>
              </a:solidFill>
              <a:sym typeface="Symbol"/>
            </a:endParaRPr>
          </a:p>
        </p:txBody>
      </p:sp>
      <p:pic>
        <p:nvPicPr>
          <p:cNvPr id="1026" name="Picture 2" descr="C:\Users\chpf\AppData\Local\Microsoft\Windows\Temporary Internet Files\Content.IE5\13EAFV8X\MC9003975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63615"/>
            <a:ext cx="1786073" cy="158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75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Найдите внутренние и внешний угол </a:t>
            </a:r>
            <a:r>
              <a:rPr lang="en-US" sz="2800" b="1" dirty="0" smtClean="0">
                <a:solidFill>
                  <a:srgbClr val="A50021"/>
                </a:solidFill>
              </a:rPr>
              <a:t>EMN </a:t>
            </a:r>
            <a:r>
              <a:rPr lang="ru-RU" sz="2800" b="1" dirty="0" smtClean="0">
                <a:solidFill>
                  <a:srgbClr val="A50021"/>
                </a:solidFill>
              </a:rPr>
              <a:t>треугольника </a:t>
            </a:r>
            <a:r>
              <a:rPr lang="en-US" sz="2800" b="1" dirty="0" smtClean="0">
                <a:solidFill>
                  <a:srgbClr val="A50021"/>
                </a:solidFill>
              </a:rPr>
              <a:t>MNK</a:t>
            </a:r>
            <a:r>
              <a:rPr lang="ru-RU" sz="2800" b="1" dirty="0" smtClean="0">
                <a:solidFill>
                  <a:srgbClr val="A50021"/>
                </a:solidFill>
              </a:rPr>
              <a:t>.</a:t>
            </a:r>
            <a:endParaRPr lang="ru-RU" sz="2800" b="1" dirty="0">
              <a:solidFill>
                <a:srgbClr val="A5002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07991"/>
            <a:ext cx="5406628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8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b="1" dirty="0" smtClean="0"/>
              <a:t>Задача № 23</a:t>
            </a:r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3200" b="1" dirty="0" smtClean="0">
                <a:solidFill>
                  <a:srgbClr val="A50021"/>
                </a:solidFill>
              </a:rPr>
              <a:t>Дано</a:t>
            </a:r>
            <a:r>
              <a:rPr lang="ru-RU" sz="3200" b="1" dirty="0">
                <a:solidFill>
                  <a:srgbClr val="A50021"/>
                </a:solidFill>
              </a:rPr>
              <a:t>:</a:t>
            </a:r>
          </a:p>
          <a:p>
            <a:r>
              <a:rPr lang="ru-RU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∆</a:t>
            </a:r>
            <a:r>
              <a:rPr lang="en-US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MNP</a:t>
            </a:r>
            <a:r>
              <a:rPr lang="ru-RU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, </a:t>
            </a:r>
            <a:r>
              <a:rPr lang="en-US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MN=NP;</a:t>
            </a:r>
          </a:p>
          <a:p>
            <a:r>
              <a:rPr lang="en-US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PNK – </a:t>
            </a:r>
            <a:r>
              <a:rPr lang="ru-RU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внешний </a:t>
            </a:r>
            <a:r>
              <a:rPr lang="ru-RU" sz="3200" b="1" dirty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угол </a:t>
            </a:r>
            <a:r>
              <a:rPr lang="ru-RU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∆</a:t>
            </a:r>
            <a:r>
              <a:rPr lang="en-US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MNP;</a:t>
            </a:r>
          </a:p>
          <a:p>
            <a:r>
              <a:rPr lang="en-US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NE – </a:t>
            </a:r>
            <a:r>
              <a:rPr lang="ru-RU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биссектриса </a:t>
            </a:r>
            <a:r>
              <a:rPr lang="en-US" sz="3200" b="1" dirty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</a:t>
            </a:r>
            <a:r>
              <a:rPr lang="en-US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PNK</a:t>
            </a:r>
            <a:r>
              <a:rPr lang="ru-RU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.</a:t>
            </a:r>
          </a:p>
          <a:p>
            <a:r>
              <a:rPr lang="ru-RU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Доказать:</a:t>
            </a:r>
          </a:p>
          <a:p>
            <a:r>
              <a:rPr lang="en-US" sz="3200" b="1" dirty="0" smtClean="0">
                <a:solidFill>
                  <a:srgbClr val="A50021"/>
                </a:solidFill>
                <a:latin typeface="Times New Roman"/>
                <a:cs typeface="Times New Roman"/>
                <a:sym typeface="Symbol"/>
              </a:rPr>
              <a:t>NE || MP</a:t>
            </a:r>
            <a:endParaRPr lang="ru-RU" sz="3200" b="1" dirty="0">
              <a:solidFill>
                <a:srgbClr val="A5002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2546"/>
            <a:ext cx="3610419" cy="5181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2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b="1" dirty="0" smtClean="0"/>
              <a:t>Физкультминутка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4946" y="1844824"/>
            <a:ext cx="826700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Почти 90 процентов </a:t>
            </a:r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всей информации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человек воспринимает глазами.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Если </a:t>
            </a:r>
            <a:r>
              <a:rPr lang="ru-RU" sz="3200" b="1" cap="none" spc="0" dirty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устают </a:t>
            </a:r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глаза, снижаются наше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внимание </a:t>
            </a:r>
            <a:r>
              <a:rPr lang="ru-RU" sz="3200" b="1" cap="none" spc="0" dirty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и </a:t>
            </a:r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активность.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Давайте </a:t>
            </a:r>
            <a:r>
              <a:rPr lang="ru-RU" sz="3200" b="1" cap="none" spc="0" dirty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перед следующей </a:t>
            </a:r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задачей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дадим </a:t>
            </a:r>
            <a:r>
              <a:rPr lang="ru-RU" sz="3200" b="1" cap="none" spc="0" dirty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отдых глазам и </a:t>
            </a:r>
            <a:r>
              <a:rPr lang="ru-RU" sz="3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себе.</a:t>
            </a:r>
            <a:endParaRPr lang="ru-RU" sz="3200" b="1" cap="none" spc="0" dirty="0">
              <a:ln w="11430"/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7" name="Picture 5" descr="C:\Users\chpf\AppData\Local\Microsoft\Windows\Temporary Internet Files\Content.IE5\XYDUAPVJ\MC9004399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38637"/>
            <a:ext cx="13049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chpf\AppData\Local\Microsoft\Windows\Temporary Internet Files\Content.IE5\PB190PG0\MC9004399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9" y="4630737"/>
            <a:ext cx="1825625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chpf\AppData\Local\Microsoft\Windows\Temporary Internet Files\Content.IE5\XYDUAPVJ\MC9003208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71846"/>
            <a:ext cx="1807769" cy="171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7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b="1" dirty="0" smtClean="0"/>
              <a:t>Упражнения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233" y="1844824"/>
            <a:ext cx="8975534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indent="-457200" algn="ctr">
              <a:buFont typeface="+mj-lt"/>
              <a:buAutoNum type="arabicPeriod"/>
            </a:pPr>
            <a:r>
              <a:rPr lang="ru-RU" sz="2800" b="1" dirty="0" smtClean="0">
                <a:solidFill>
                  <a:srgbClr val="A50021"/>
                </a:solidFill>
              </a:rPr>
              <a:t>Закройте </a:t>
            </a:r>
            <a:r>
              <a:rPr lang="ru-RU" sz="2800" b="1" dirty="0">
                <a:solidFill>
                  <a:srgbClr val="A50021"/>
                </a:solidFill>
              </a:rPr>
              <a:t>глаза на несколько </a:t>
            </a:r>
            <a:r>
              <a:rPr lang="ru-RU" sz="2800" b="1" dirty="0" smtClean="0">
                <a:solidFill>
                  <a:srgbClr val="A50021"/>
                </a:solidFill>
              </a:rPr>
              <a:t>секунд,</a:t>
            </a:r>
          </a:p>
          <a:p>
            <a:pPr algn="ctr"/>
            <a:r>
              <a:rPr lang="ru-RU" sz="2800" b="1" dirty="0" smtClean="0">
                <a:solidFill>
                  <a:srgbClr val="A50021"/>
                </a:solidFill>
              </a:rPr>
              <a:t>сильно напрягая глазные мышцы,</a:t>
            </a:r>
          </a:p>
          <a:p>
            <a:pPr algn="ctr"/>
            <a:r>
              <a:rPr lang="ru-RU" sz="2800" b="1" dirty="0" smtClean="0">
                <a:solidFill>
                  <a:srgbClr val="A50021"/>
                </a:solidFill>
              </a:rPr>
              <a:t>затем </a:t>
            </a:r>
            <a:r>
              <a:rPr lang="ru-RU" sz="2800" b="1" dirty="0">
                <a:solidFill>
                  <a:srgbClr val="A50021"/>
                </a:solidFill>
              </a:rPr>
              <a:t>раскройте их, расслабив </a:t>
            </a:r>
            <a:r>
              <a:rPr lang="ru-RU" sz="2800" b="1" dirty="0" smtClean="0">
                <a:solidFill>
                  <a:srgbClr val="A50021"/>
                </a:solidFill>
              </a:rPr>
              <a:t>мышцы.</a:t>
            </a:r>
          </a:p>
          <a:p>
            <a:pPr algn="ctr"/>
            <a:r>
              <a:rPr lang="ru-RU" sz="2800" b="1" dirty="0" smtClean="0">
                <a:solidFill>
                  <a:srgbClr val="A50021"/>
                </a:solidFill>
              </a:rPr>
              <a:t>Повторите </a:t>
            </a:r>
            <a:r>
              <a:rPr lang="ru-RU" sz="2800" b="1" dirty="0">
                <a:solidFill>
                  <a:srgbClr val="A50021"/>
                </a:solidFill>
              </a:rPr>
              <a:t>3-4 </a:t>
            </a:r>
            <a:r>
              <a:rPr lang="ru-RU" sz="2800" b="1" dirty="0" smtClean="0">
                <a:solidFill>
                  <a:srgbClr val="A50021"/>
                </a:solidFill>
              </a:rPr>
              <a:t>раза.</a:t>
            </a:r>
          </a:p>
          <a:p>
            <a:pPr marL="457200" indent="-457200" algn="ctr">
              <a:buFont typeface="+mj-lt"/>
              <a:buAutoNum type="arabicPeriod"/>
            </a:pPr>
            <a:endParaRPr lang="ru-RU" sz="2800" b="1" dirty="0" smtClean="0">
              <a:solidFill>
                <a:srgbClr val="A50021"/>
              </a:solidFill>
            </a:endParaRPr>
          </a:p>
          <a:p>
            <a:pPr marL="457200" indent="-457200" algn="ctr">
              <a:buFont typeface="+mj-lt"/>
              <a:buAutoNum type="arabicPeriod" startAt="2"/>
            </a:pPr>
            <a:r>
              <a:rPr lang="ru-RU" sz="2800" b="1" dirty="0" smtClean="0">
                <a:solidFill>
                  <a:srgbClr val="A50021"/>
                </a:solidFill>
              </a:rPr>
              <a:t>Посмотрите </a:t>
            </a:r>
            <a:r>
              <a:rPr lang="ru-RU" sz="2800" b="1" dirty="0">
                <a:solidFill>
                  <a:srgbClr val="A50021"/>
                </a:solidFill>
              </a:rPr>
              <a:t>на переносицу и задержите </a:t>
            </a:r>
            <a:r>
              <a:rPr lang="ru-RU" sz="2800" b="1" dirty="0" smtClean="0">
                <a:solidFill>
                  <a:srgbClr val="A50021"/>
                </a:solidFill>
              </a:rPr>
              <a:t>взор.</a:t>
            </a:r>
          </a:p>
          <a:p>
            <a:pPr algn="ctr"/>
            <a:r>
              <a:rPr lang="ru-RU" sz="2800" b="1" dirty="0" smtClean="0">
                <a:solidFill>
                  <a:srgbClr val="A50021"/>
                </a:solidFill>
              </a:rPr>
              <a:t>Затем </a:t>
            </a:r>
            <a:r>
              <a:rPr lang="ru-RU" sz="2800" b="1" dirty="0">
                <a:solidFill>
                  <a:srgbClr val="A50021"/>
                </a:solidFill>
              </a:rPr>
              <a:t>посмотрите </a:t>
            </a:r>
            <a:r>
              <a:rPr lang="ru-RU" sz="2800" b="1" dirty="0" smtClean="0">
                <a:solidFill>
                  <a:srgbClr val="A50021"/>
                </a:solidFill>
              </a:rPr>
              <a:t>вдаль.</a:t>
            </a:r>
          </a:p>
          <a:p>
            <a:pPr algn="ctr"/>
            <a:r>
              <a:rPr lang="ru-RU" sz="2800" b="1" dirty="0" smtClean="0">
                <a:solidFill>
                  <a:srgbClr val="A50021"/>
                </a:solidFill>
              </a:rPr>
              <a:t>Повторите </a:t>
            </a:r>
            <a:r>
              <a:rPr lang="ru-RU" sz="2800" b="1" dirty="0">
                <a:solidFill>
                  <a:srgbClr val="A50021"/>
                </a:solidFill>
              </a:rPr>
              <a:t>3-4 раза. </a:t>
            </a:r>
            <a:endParaRPr lang="ru-RU" sz="2800" b="1" cap="none" spc="0" dirty="0">
              <a:ln w="11430"/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chpf\AppData\Local\Microsoft\Windows\Temporary Internet Files\Content.IE5\XYDUAPVJ\MC9003187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6971"/>
            <a:ext cx="1137514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hpf\AppData\Local\Microsoft\Windows\Temporary Internet Files\Content.IE5\W4ULGA1Y\MC9004238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509120"/>
            <a:ext cx="1495425" cy="19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hpf\AppData\Local\Microsoft\Windows\Temporary Internet Files\Content.IE5\XYDUAPVJ\MC90029863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77990"/>
            <a:ext cx="1887322" cy="78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8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b="1" dirty="0" smtClean="0"/>
              <a:t>Упражнения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188" y="1844824"/>
            <a:ext cx="9023625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ru-RU" sz="2800" b="1" dirty="0">
                <a:solidFill>
                  <a:srgbClr val="A50021"/>
                </a:solidFill>
              </a:rPr>
              <a:t>Медленно наклоняйте </a:t>
            </a:r>
            <a:r>
              <a:rPr lang="ru-RU" sz="2800" b="1" dirty="0" smtClean="0">
                <a:solidFill>
                  <a:srgbClr val="A50021"/>
                </a:solidFill>
              </a:rPr>
              <a:t>голову:</a:t>
            </a:r>
          </a:p>
          <a:p>
            <a:pPr algn="ctr"/>
            <a:r>
              <a:rPr lang="ru-RU" sz="2800" b="1" dirty="0" smtClean="0">
                <a:solidFill>
                  <a:srgbClr val="A50021"/>
                </a:solidFill>
              </a:rPr>
              <a:t>вперед-влево-вправо-назад.</a:t>
            </a:r>
          </a:p>
          <a:p>
            <a:pPr algn="ctr"/>
            <a:r>
              <a:rPr lang="ru-RU" sz="2800" b="1" dirty="0" smtClean="0">
                <a:solidFill>
                  <a:srgbClr val="A50021"/>
                </a:solidFill>
              </a:rPr>
              <a:t>Повторите </a:t>
            </a:r>
            <a:r>
              <a:rPr lang="ru-RU" sz="2800" b="1" dirty="0">
                <a:solidFill>
                  <a:srgbClr val="A50021"/>
                </a:solidFill>
              </a:rPr>
              <a:t>3-4 </a:t>
            </a:r>
            <a:r>
              <a:rPr lang="ru-RU" sz="2800" b="1" dirty="0" smtClean="0">
                <a:solidFill>
                  <a:srgbClr val="A50021"/>
                </a:solidFill>
              </a:rPr>
              <a:t>раза.</a:t>
            </a:r>
          </a:p>
          <a:p>
            <a:pPr algn="ctr"/>
            <a:endParaRPr lang="ru-RU" sz="2800" b="1" dirty="0" smtClean="0">
              <a:solidFill>
                <a:srgbClr val="A50021"/>
              </a:solidFill>
            </a:endParaRPr>
          </a:p>
          <a:p>
            <a:pPr marL="514350" indent="-514350" algn="ctr">
              <a:buFont typeface="+mj-lt"/>
              <a:buAutoNum type="arabicPeriod" startAt="4"/>
            </a:pPr>
            <a:r>
              <a:rPr lang="ru-RU" sz="2800" b="1" dirty="0" smtClean="0">
                <a:solidFill>
                  <a:srgbClr val="A50021"/>
                </a:solidFill>
              </a:rPr>
              <a:t>Поморгайте </a:t>
            </a:r>
            <a:r>
              <a:rPr lang="ru-RU" sz="2800" b="1" dirty="0">
                <a:solidFill>
                  <a:srgbClr val="A50021"/>
                </a:solidFill>
              </a:rPr>
              <a:t>несколько раз </a:t>
            </a:r>
            <a:r>
              <a:rPr lang="ru-RU" sz="2800" b="1" dirty="0" smtClean="0">
                <a:solidFill>
                  <a:srgbClr val="A50021"/>
                </a:solidFill>
              </a:rPr>
              <a:t>глазами,</a:t>
            </a:r>
          </a:p>
          <a:p>
            <a:pPr algn="ctr"/>
            <a:r>
              <a:rPr lang="ru-RU" sz="2800" b="1" dirty="0" smtClean="0">
                <a:solidFill>
                  <a:srgbClr val="A50021"/>
                </a:solidFill>
              </a:rPr>
              <a:t>не </a:t>
            </a:r>
            <a:r>
              <a:rPr lang="ru-RU" sz="2800" b="1" dirty="0">
                <a:solidFill>
                  <a:srgbClr val="A50021"/>
                </a:solidFill>
              </a:rPr>
              <a:t>напрягая </a:t>
            </a:r>
            <a:r>
              <a:rPr lang="ru-RU" sz="2800" b="1" dirty="0" smtClean="0">
                <a:solidFill>
                  <a:srgbClr val="A50021"/>
                </a:solidFill>
              </a:rPr>
              <a:t>мышц.</a:t>
            </a:r>
          </a:p>
          <a:p>
            <a:pPr algn="ctr"/>
            <a:endParaRPr lang="ru-RU" sz="2800" b="1" dirty="0" smtClean="0">
              <a:solidFill>
                <a:srgbClr val="A50021"/>
              </a:solidFill>
            </a:endParaRPr>
          </a:p>
          <a:p>
            <a:pPr marL="514350" indent="-514350" algn="ctr">
              <a:buFont typeface="+mj-lt"/>
              <a:buAutoNum type="arabicPeriod" startAt="5"/>
            </a:pPr>
            <a:r>
              <a:rPr lang="ru-RU" sz="2800" b="1" dirty="0" smtClean="0">
                <a:solidFill>
                  <a:srgbClr val="A50021"/>
                </a:solidFill>
              </a:rPr>
              <a:t>Сделайте </a:t>
            </a:r>
            <a:r>
              <a:rPr lang="ru-RU" sz="2800" b="1" dirty="0">
                <a:solidFill>
                  <a:srgbClr val="A50021"/>
                </a:solidFill>
              </a:rPr>
              <a:t>глубокий вздох и медленный выдох.</a:t>
            </a:r>
            <a:endParaRPr lang="ru-RU" sz="2800" b="1" cap="none" spc="0" dirty="0">
              <a:ln w="11430"/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 descr="C:\Users\chpf\AppData\Local\Microsoft\Windows\Temporary Internet Files\Content.IE5\W4ULGA1Y\MC9004405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7175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chpf\AppData\Local\Microsoft\Windows\Temporary Internet Files\Content.IE5\XYDUAPVJ\MC90041217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982" y="1480136"/>
            <a:ext cx="1758950" cy="19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9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Ответы к самостоятельной работе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ru-RU" sz="3600" b="1" dirty="0" smtClean="0">
                <a:solidFill>
                  <a:srgbClr val="A50021"/>
                </a:solidFill>
              </a:rPr>
              <a:t>Вариант </a:t>
            </a:r>
            <a:r>
              <a:rPr lang="en-US" sz="3600" b="1" dirty="0" smtClean="0">
                <a:solidFill>
                  <a:srgbClr val="A50021"/>
                </a:solidFill>
              </a:rPr>
              <a:t>I</a:t>
            </a:r>
            <a:endParaRPr lang="ru-RU" sz="3600" b="1" dirty="0" smtClean="0">
              <a:solidFill>
                <a:srgbClr val="A50021"/>
              </a:solidFill>
            </a:endParaRPr>
          </a:p>
          <a:p>
            <a:r>
              <a:rPr lang="ru-RU" sz="3600" b="1" dirty="0" smtClean="0">
                <a:solidFill>
                  <a:srgbClr val="A50021"/>
                </a:solidFill>
              </a:rPr>
              <a:t>1) 42</a:t>
            </a:r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, </a:t>
            </a:r>
            <a:r>
              <a:rPr lang="ru-RU" sz="3600" b="1" dirty="0">
                <a:solidFill>
                  <a:srgbClr val="A50021"/>
                </a:solidFill>
              </a:rPr>
              <a:t>42</a:t>
            </a:r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;</a:t>
            </a:r>
          </a:p>
          <a:p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2) 68.</a:t>
            </a:r>
          </a:p>
          <a:p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Вариант</a:t>
            </a:r>
            <a:r>
              <a:rPr lang="en-US" sz="3600" b="1" dirty="0" smtClean="0">
                <a:solidFill>
                  <a:srgbClr val="A50021"/>
                </a:solidFill>
                <a:sym typeface="Symbol"/>
              </a:rPr>
              <a:t> II</a:t>
            </a:r>
          </a:p>
          <a:p>
            <a:r>
              <a:rPr lang="en-US" sz="3600" b="1" dirty="0" smtClean="0">
                <a:solidFill>
                  <a:srgbClr val="A50021"/>
                </a:solidFill>
                <a:sym typeface="Symbol"/>
              </a:rPr>
              <a:t>1)</a:t>
            </a:r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 36</a:t>
            </a:r>
            <a:r>
              <a:rPr lang="ru-RU" sz="3600" b="1" dirty="0">
                <a:solidFill>
                  <a:srgbClr val="A50021"/>
                </a:solidFill>
                <a:sym typeface="Symbol"/>
              </a:rPr>
              <a:t>,</a:t>
            </a:r>
            <a:r>
              <a:rPr lang="en-US" sz="3600" b="1" dirty="0" smtClean="0">
                <a:solidFill>
                  <a:srgbClr val="A50021"/>
                </a:solidFill>
                <a:sym typeface="Symbol"/>
              </a:rPr>
              <a:t> 36</a:t>
            </a:r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;</a:t>
            </a:r>
          </a:p>
          <a:p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2) 72.</a:t>
            </a:r>
          </a:p>
          <a:p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Вариант </a:t>
            </a:r>
            <a:r>
              <a:rPr lang="en-US" sz="3600" b="1" dirty="0" smtClean="0">
                <a:solidFill>
                  <a:srgbClr val="A50021"/>
                </a:solidFill>
                <a:sym typeface="Symbol"/>
              </a:rPr>
              <a:t>III</a:t>
            </a:r>
          </a:p>
          <a:p>
            <a:r>
              <a:rPr lang="en-US" sz="3600" b="1" dirty="0" smtClean="0">
                <a:solidFill>
                  <a:srgbClr val="A50021"/>
                </a:solidFill>
                <a:sym typeface="Symbol"/>
              </a:rPr>
              <a:t>1) </a:t>
            </a:r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32;</a:t>
            </a:r>
          </a:p>
          <a:p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2) 24.</a:t>
            </a:r>
          </a:p>
          <a:p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Вариант </a:t>
            </a:r>
            <a:r>
              <a:rPr lang="en-US" sz="3600" b="1" dirty="0" smtClean="0">
                <a:solidFill>
                  <a:srgbClr val="A50021"/>
                </a:solidFill>
                <a:sym typeface="Symbol"/>
              </a:rPr>
              <a:t>IV</a:t>
            </a:r>
          </a:p>
          <a:p>
            <a:r>
              <a:rPr lang="en-US" sz="3600" b="1" dirty="0" smtClean="0">
                <a:solidFill>
                  <a:srgbClr val="A50021"/>
                </a:solidFill>
                <a:sym typeface="Symbol"/>
              </a:rPr>
              <a:t>1)</a:t>
            </a:r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 12;</a:t>
            </a:r>
          </a:p>
          <a:p>
            <a:r>
              <a:rPr lang="ru-RU" sz="3600" b="1" dirty="0" smtClean="0">
                <a:solidFill>
                  <a:srgbClr val="A50021"/>
                </a:solidFill>
              </a:rPr>
              <a:t>2) 64</a:t>
            </a:r>
            <a:r>
              <a:rPr lang="ru-RU" sz="3600" b="1" dirty="0" smtClean="0">
                <a:solidFill>
                  <a:srgbClr val="A50021"/>
                </a:solidFill>
                <a:sym typeface="Symbol"/>
              </a:rPr>
              <a:t>.</a:t>
            </a:r>
            <a:endParaRPr lang="ru-RU" sz="36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A50021"/>
                </a:solidFill>
              </a:rPr>
              <a:t>Изучить пункты 30, 31;</a:t>
            </a:r>
          </a:p>
          <a:p>
            <a:r>
              <a:rPr lang="ru-RU" sz="4000" b="1" dirty="0" smtClean="0">
                <a:solidFill>
                  <a:srgbClr val="A50021"/>
                </a:solidFill>
              </a:rPr>
              <a:t>Решить задачи № 230, 234;</a:t>
            </a:r>
          </a:p>
          <a:p>
            <a:r>
              <a:rPr lang="ru-RU" sz="4000" b="1" dirty="0" smtClean="0">
                <a:solidFill>
                  <a:srgbClr val="A50021"/>
                </a:solidFill>
              </a:rPr>
              <a:t>Дополнительно решить задачи</a:t>
            </a:r>
          </a:p>
          <a:p>
            <a:pPr marL="0" indent="0">
              <a:buNone/>
            </a:pPr>
            <a:r>
              <a:rPr lang="ru-RU" sz="4000" b="1" dirty="0">
                <a:solidFill>
                  <a:srgbClr val="A50021"/>
                </a:solidFill>
              </a:rPr>
              <a:t> </a:t>
            </a:r>
            <a:r>
              <a:rPr lang="ru-RU" sz="4000" b="1" dirty="0" smtClean="0">
                <a:solidFill>
                  <a:srgbClr val="A50021"/>
                </a:solidFill>
              </a:rPr>
              <a:t> № 232, 335.</a:t>
            </a:r>
            <a:endParaRPr lang="ru-RU" sz="4000" b="1" dirty="0">
              <a:solidFill>
                <a:srgbClr val="A50021"/>
              </a:solidFill>
            </a:endParaRPr>
          </a:p>
        </p:txBody>
      </p:sp>
      <p:pic>
        <p:nvPicPr>
          <p:cNvPr id="2052" name="Picture 4" descr="C:\Users\chpf\AppData\Local\Microsoft\Windows\Temporary Internet Files\Content.IE5\W4ULGA1Y\MC9003553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48719"/>
            <a:ext cx="2376264" cy="23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4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Проанализируем свою работу на уроке и заполним таблицу</a:t>
            </a:r>
            <a:endParaRPr lang="ru-RU" sz="44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804404"/>
              </p:ext>
            </p:extLst>
          </p:nvPr>
        </p:nvGraphicFramePr>
        <p:xfrm>
          <a:off x="179511" y="1600200"/>
          <a:ext cx="8784978" cy="45409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9"/>
                <a:gridCol w="1782036"/>
                <a:gridCol w="3330532"/>
                <a:gridCol w="1800201"/>
              </a:tblGrid>
              <a:tr h="17554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Оцените степень сложности урока: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Поставьте галочку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effectLst/>
                        </a:rPr>
                        <a:t>Оцените степень вашего усвоения материала: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Поставьте галочку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</a:tr>
              <a:tr h="84466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а) легко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а) усвоил полностью, могу применять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122884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б) обычно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б) усвоил полностью, но затрудняюсь в применении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71195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в) трудно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в) не усвоил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0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Небо СЛАВЯ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38505"/>
            <a:ext cx="3226847" cy="380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5256" y="-8483"/>
            <a:ext cx="9149256" cy="60939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8000"/>
              </a:lnSpc>
            </a:pPr>
            <a:endParaRPr lang="ru-RU" sz="7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>
              <a:lnSpc>
                <a:spcPts val="7000"/>
              </a:lnSpc>
            </a:pPr>
            <a:r>
              <a:rPr lang="en-US" sz="7200" b="1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“</a:t>
            </a:r>
            <a:r>
              <a:rPr lang="ru-RU" sz="7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Вдохновение</a:t>
            </a:r>
          </a:p>
          <a:p>
            <a:pPr>
              <a:lnSpc>
                <a:spcPts val="7000"/>
              </a:lnSpc>
            </a:pPr>
            <a:r>
              <a:rPr lang="ru-RU" sz="7200" b="1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		н</a:t>
            </a:r>
            <a:r>
              <a:rPr lang="ru-RU" sz="7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ужно</a:t>
            </a:r>
          </a:p>
          <a:p>
            <a:pPr>
              <a:lnSpc>
                <a:spcPts val="7000"/>
              </a:lnSpc>
            </a:pPr>
            <a:r>
              <a:rPr lang="ru-RU" sz="7200" b="1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			в</a:t>
            </a:r>
            <a:r>
              <a:rPr lang="ru-RU" sz="7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 геометрии,</a:t>
            </a:r>
          </a:p>
          <a:p>
            <a:pPr>
              <a:lnSpc>
                <a:spcPts val="7000"/>
              </a:lnSpc>
            </a:pPr>
            <a:r>
              <a:rPr lang="ru-RU" sz="7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				  как в поэзии.</a:t>
            </a:r>
            <a:r>
              <a:rPr lang="en-US" sz="72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anose="03010101010201010101" pitchFamily="66" charset="0"/>
              </a:rPr>
              <a:t>”</a:t>
            </a:r>
            <a:endParaRPr lang="ru-RU" sz="7200" b="1" cap="none" spc="0" dirty="0" smtClean="0">
              <a:ln w="11430"/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endParaRPr lang="ru-RU" sz="3600" b="1" cap="none" spc="0" dirty="0" smtClean="0">
              <a:ln w="11430"/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algn="r"/>
            <a:r>
              <a:rPr lang="ru-RU" sz="5400" b="1" cap="none" spc="0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А.С. Пушкин</a:t>
            </a:r>
            <a:endParaRPr lang="ru-RU" sz="5400" b="1" cap="none" spc="0" dirty="0">
              <a:ln w="11430"/>
              <a:solidFill>
                <a:srgbClr val="A5002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516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/>
              <a:t>Пифагор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5868144" cy="554461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A50021"/>
                </a:solidFill>
              </a:rPr>
              <a:t>Первое доказательство теоремы о сумме углов треугольника было сделано еще Пифагором (V в. до н.э.). Великий ученый Пифагор родился около 570 г. до н.э. на острове </a:t>
            </a:r>
            <a:r>
              <a:rPr lang="ru-RU" b="1" dirty="0" err="1">
                <a:solidFill>
                  <a:srgbClr val="A50021"/>
                </a:solidFill>
              </a:rPr>
              <a:t>Самосе</a:t>
            </a:r>
            <a:r>
              <a:rPr lang="ru-RU" b="1" dirty="0">
                <a:solidFill>
                  <a:srgbClr val="A50021"/>
                </a:solidFill>
              </a:rPr>
              <a:t>. Отцом Пифагора был </a:t>
            </a:r>
            <a:r>
              <a:rPr lang="ru-RU" b="1" dirty="0" err="1">
                <a:solidFill>
                  <a:srgbClr val="A50021"/>
                </a:solidFill>
              </a:rPr>
              <a:t>Мнесарх</a:t>
            </a:r>
            <a:r>
              <a:rPr lang="ru-RU" b="1" dirty="0">
                <a:solidFill>
                  <a:srgbClr val="A50021"/>
                </a:solidFill>
              </a:rPr>
              <a:t>, резчик по драгоценным камням. Имя же матери Пифагора неизвестно. По многим античным свидетельствам, родившийся мальчик был сказочно красив, а вскоре проявил и свои незаурядные способности.</a:t>
            </a:r>
          </a:p>
        </p:txBody>
      </p:sp>
      <p:pic>
        <p:nvPicPr>
          <p:cNvPr id="4" name="Рисунок 3" descr="http://doc4web.ru/uploads/files/17/16647/hello_html_71ac290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41" y="1916832"/>
            <a:ext cx="3275856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6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980728"/>
            <a:ext cx="741344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Задачи по готовым чертежам</a:t>
            </a:r>
          </a:p>
        </p:txBody>
      </p:sp>
    </p:spTree>
    <p:extLst>
      <p:ext uri="{BB962C8B-B14F-4D97-AF65-F5344CB8AC3E}">
        <p14:creationId xmlns:p14="http://schemas.microsoft.com/office/powerpoint/2010/main" val="19769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5567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Вычислите все неизвестные углы треугольника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2" y="1726138"/>
            <a:ext cx="6373419" cy="251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2" y="4202836"/>
            <a:ext cx="6525220" cy="262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55679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Вычислите все неизвестные углы треугольника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10749"/>
            <a:ext cx="2523425" cy="240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2386220" cy="2663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9197"/>
            <a:ext cx="3856548" cy="263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68" y="4220119"/>
            <a:ext cx="3070764" cy="261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54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b="1" dirty="0" smtClean="0"/>
              <a:t>Виды углов</a:t>
            </a:r>
            <a:endParaRPr lang="ru-RU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4" y="1556792"/>
            <a:ext cx="3300837" cy="247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26909"/>
            <a:ext cx="2609178" cy="2539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053" y="3955371"/>
            <a:ext cx="3556598" cy="240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34644"/>
            <a:ext cx="4874525" cy="64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51061" y="3474101"/>
            <a:ext cx="1813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A50021"/>
                </a:solidFill>
              </a:rPr>
              <a:t>Острый</a:t>
            </a:r>
            <a:endParaRPr lang="ru-RU" sz="3200" b="1" dirty="0">
              <a:solidFill>
                <a:srgbClr val="A5002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2442" y="3927123"/>
            <a:ext cx="1867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A50021"/>
                </a:solidFill>
              </a:rPr>
              <a:t>Прямой</a:t>
            </a:r>
            <a:endParaRPr lang="ru-RU" sz="3200" b="1" dirty="0">
              <a:solidFill>
                <a:srgbClr val="A5002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9148" y="5483089"/>
            <a:ext cx="2863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A50021"/>
                </a:solidFill>
              </a:rPr>
              <a:t>Развернутый</a:t>
            </a:r>
            <a:endParaRPr lang="ru-RU" sz="3200" b="1" dirty="0">
              <a:solidFill>
                <a:srgbClr val="A5002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8779" y="6031723"/>
            <a:ext cx="1495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A50021"/>
                </a:solidFill>
              </a:rPr>
              <a:t>Тупой</a:t>
            </a:r>
            <a:endParaRPr lang="ru-RU" sz="32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5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 smtClean="0"/>
              <a:t>Виды углов</a:t>
            </a:r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87" y="980728"/>
            <a:ext cx="3923928" cy="2318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3853"/>
            <a:ext cx="3923928" cy="209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943" y="980728"/>
            <a:ext cx="3672408" cy="405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339669"/>
            <a:ext cx="5505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</a:rPr>
              <a:t>Вертикальные углы. 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1=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2, </a:t>
            </a:r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3=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5919219"/>
            <a:ext cx="2489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</a:rPr>
              <a:t>Смежные углы</a:t>
            </a:r>
          </a:p>
          <a:p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1+2=180</a:t>
            </a:r>
            <a:endParaRPr lang="ru-RU" sz="2400" b="1" dirty="0">
              <a:solidFill>
                <a:srgbClr val="A5002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4149" y="5704543"/>
            <a:ext cx="4812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</a:rPr>
              <a:t>Соответственные углы. 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2=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4862" y="4990146"/>
            <a:ext cx="4862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</a:rPr>
              <a:t>Накрест лежащие углы. 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1=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2</a:t>
            </a:r>
            <a:endParaRPr lang="ru-RU" sz="2400" b="1" dirty="0">
              <a:solidFill>
                <a:srgbClr val="A5002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5624" y="5353998"/>
            <a:ext cx="5333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</a:rPr>
              <a:t>Односторонние углы. 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2+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</a:t>
            </a:r>
            <a:r>
              <a:rPr lang="ru-RU" sz="2400" b="1" dirty="0" smtClean="0">
                <a:solidFill>
                  <a:srgbClr val="A50021"/>
                </a:solidFill>
              </a:rPr>
              <a:t>3=180</a:t>
            </a:r>
            <a:r>
              <a:rPr lang="ru-RU" sz="2400" b="1" dirty="0" smtClean="0">
                <a:solidFill>
                  <a:srgbClr val="A50021"/>
                </a:solidFill>
                <a:sym typeface="Symbol"/>
              </a:rPr>
              <a:t></a:t>
            </a:r>
            <a:endParaRPr lang="ru-RU" sz="24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8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844824"/>
          </a:xfrm>
        </p:spPr>
        <p:txBody>
          <a:bodyPr/>
          <a:lstStyle/>
          <a:p>
            <a:r>
              <a:rPr lang="ru-RU" b="1" dirty="0" smtClean="0"/>
              <a:t>Определение внешнего угла треугольника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A50021"/>
                </a:solidFill>
              </a:rPr>
              <a:t>Внешним углом треугольника называется угол смежный с каким-нибудь углом треугольника.</a:t>
            </a:r>
            <a:endParaRPr lang="ru-RU" sz="2800" b="1" dirty="0">
              <a:solidFill>
                <a:srgbClr val="A5002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12976"/>
            <a:ext cx="5184576" cy="2781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72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531</TotalTime>
  <Words>475</Words>
  <Application>Microsoft Office PowerPoint</Application>
  <PresentationFormat>Экран (4:3)</PresentationFormat>
  <Paragraphs>113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Внутренний угол треугольника. Теорема о внешнем угле треугольника.</vt:lpstr>
      <vt:lpstr>Презентация PowerPoint</vt:lpstr>
      <vt:lpstr>Пифагор</vt:lpstr>
      <vt:lpstr>Презентация PowerPoint</vt:lpstr>
      <vt:lpstr>Вычислите все неизвестные углы треугольника</vt:lpstr>
      <vt:lpstr>Вычислите все неизвестные углы треугольника</vt:lpstr>
      <vt:lpstr>Виды углов</vt:lpstr>
      <vt:lpstr>Виды углов</vt:lpstr>
      <vt:lpstr>Определение внешнего угла треугольника</vt:lpstr>
      <vt:lpstr>Теорема о внешнем угле треугольника</vt:lpstr>
      <vt:lpstr>Задача (устно)</vt:lpstr>
      <vt:lpstr>Задача № 233</vt:lpstr>
      <vt:lpstr>Физкультминутка</vt:lpstr>
      <vt:lpstr>Упражнения</vt:lpstr>
      <vt:lpstr>Упражнения</vt:lpstr>
      <vt:lpstr>Ответы к самостоятельной работе</vt:lpstr>
      <vt:lpstr>Домашнее задание</vt:lpstr>
      <vt:lpstr>Проанализируем свою работу на уроке и заполним таблицу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по готовым чертежам</dc:title>
  <dc:creator>chpf</dc:creator>
  <cp:lastModifiedBy>chpf</cp:lastModifiedBy>
  <cp:revision>44</cp:revision>
  <cp:lastPrinted>2014-12-02T17:59:41Z</cp:lastPrinted>
  <dcterms:created xsi:type="dcterms:W3CDTF">2014-11-13T17:22:30Z</dcterms:created>
  <dcterms:modified xsi:type="dcterms:W3CDTF">2015-02-05T17:18:20Z</dcterms:modified>
</cp:coreProperties>
</file>