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305" r:id="rId2"/>
    <p:sldId id="256" r:id="rId3"/>
    <p:sldId id="308" r:id="rId4"/>
    <p:sldId id="257" r:id="rId5"/>
    <p:sldId id="258" r:id="rId6"/>
    <p:sldId id="290" r:id="rId7"/>
    <p:sldId id="310" r:id="rId8"/>
    <p:sldId id="291" r:id="rId9"/>
    <p:sldId id="297" r:id="rId10"/>
    <p:sldId id="311" r:id="rId11"/>
    <p:sldId id="322" r:id="rId12"/>
    <p:sldId id="298" r:id="rId13"/>
    <p:sldId id="292" r:id="rId14"/>
    <p:sldId id="300" r:id="rId15"/>
    <p:sldId id="314" r:id="rId16"/>
    <p:sldId id="315" r:id="rId17"/>
    <p:sldId id="316" r:id="rId18"/>
    <p:sldId id="31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0C4F4-1EF9-4537-8906-08B5F832F5C7}" type="doc">
      <dgm:prSet loTypeId="urn:microsoft.com/office/officeart/2005/8/layout/hList7#1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7E7F6A3-87DF-4683-AE0B-FDFCA9D28B2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Центральными державами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46ADF241-5116-45D5-9497-86B72B58AC2B}" type="parTrans" cxnId="{9C7237C3-3CB8-4C70-8C05-538FB0EE958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F1D49A9F-DCDF-4B37-B5D3-A7D88FFA905C}" type="sibTrans" cxnId="{9C7237C3-3CB8-4C70-8C05-538FB0EE958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94CD7DB6-C038-45C4-A687-4BB5B5DC2197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Антантой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958E3BE8-68D1-4A6F-9089-60EBB54B2A65}" type="parTrans" cxnId="{B8F2EF9E-9A5B-4D3D-8C9E-D83A6A910356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4BD7D7F1-2047-45DD-9CE1-0398B9E2C390}" type="sibTrans" cxnId="{B8F2EF9E-9A5B-4D3D-8C9E-D83A6A910356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39E91A68-7512-408C-AAEB-F6151AE67995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Германия, 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067F9226-460C-4441-A61A-2D4B7DDACD52}" type="parTrans" cxnId="{60BD6D22-FB22-4364-A418-D2F55119DE6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CD0F615F-7A2D-4C84-8AE5-BF34756CD114}" type="sibTrans" cxnId="{60BD6D22-FB22-4364-A418-D2F55119DE6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7FCB3B53-D000-4D0F-8CC9-EE8636B2EABF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Австро-Венгрия, 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952ECA45-3898-4F9E-BD2B-F5ED41DF3060}" type="parTrans" cxnId="{E43BFD48-D273-4C46-8C1A-9DE23F8EC02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5E18EEB8-9AB7-4E51-9180-23D701A7FB9B}" type="sibTrans" cxnId="{E43BFD48-D273-4C46-8C1A-9DE23F8EC02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7AD10D85-4690-425E-8682-1812571087A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Турция, 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E67EBF2C-57C1-4BFC-A418-70986C806594}" type="parTrans" cxnId="{7193576B-53CC-40F0-A7B7-2621348C56FA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5519B34F-DABA-4BDA-BA55-A870F9EC9232}" type="sibTrans" cxnId="{7193576B-53CC-40F0-A7B7-2621348C56FA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409EA2E5-C141-4229-B964-75996718CE3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Болгария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2A152453-AF9B-454B-A0EE-89534295ECEE}" type="parTrans" cxnId="{7CABF976-A627-4BA1-9DD9-632C16663169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91514EF1-81C1-4760-A91B-F34E30ED4B2F}" type="sibTrans" cxnId="{7CABF976-A627-4BA1-9DD9-632C16663169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707025CA-B360-4253-BE06-552046E6A08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Россия, 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3F5DF3AF-3B80-4103-8257-1EB8C82525D0}" type="parTrans" cxnId="{22616ED4-28BC-400E-8B55-B790410C0A67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BF775897-9F02-47CE-9542-053DA206E3EC}" type="sibTrans" cxnId="{22616ED4-28BC-400E-8B55-B790410C0A67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F3EF3068-DF81-4E18-BC51-DADB6B1CBC7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Франция, 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E54C53BA-8D19-412A-8325-A28A491EDCBF}" type="parTrans" cxnId="{ADDDB41B-D69B-46FE-9F5C-BBEF236107F7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4F2FA2F3-2794-4321-BC3A-8DE688B609A6}" type="sibTrans" cxnId="{ADDDB41B-D69B-46FE-9F5C-BBEF236107F7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6275D151-3924-469D-9DE3-764B1A3F8A3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Великобритания, 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A8D4891B-9B19-4837-B96D-34D37DE959B8}" type="parTrans" cxnId="{4F60EBD8-FA3F-4967-8DB2-D0B1CCDC9F2C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BA54430F-1AEA-4A46-90DF-BF1B1C4E31EE}" type="sibTrans" cxnId="{4F60EBD8-FA3F-4967-8DB2-D0B1CCDC9F2C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73A17D02-1C97-40C1-9B25-707A644FBB4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Сербия, 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AF6876C4-015E-490A-8F93-976BC977B615}" type="parTrans" cxnId="{E973C315-41AB-4F67-85B9-D7B6506FC14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B17AF815-9E42-4A58-AEF5-56251BCF0846}" type="sibTrans" cxnId="{E973C315-41AB-4F67-85B9-D7B6506FC144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F21D1E63-F122-4936-BD84-CDDBE93C94B5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позднее Япония,  Италия,  Румыния, 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7398649F-EF21-41B9-A424-01762D010244}" type="parTrans" cxnId="{3C2FFE7B-F724-460E-AC41-E023122FCC1D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EA239BCA-FEF7-4979-8B2E-6582C4A4027A}" type="sibTrans" cxnId="{3C2FFE7B-F724-460E-AC41-E023122FCC1D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47AFAC00-8C9A-4307-812D-F835D5FC5C29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bg2">
                  <a:lumMod val="10000"/>
                </a:schemeClr>
              </a:solidFill>
            </a:rPr>
            <a:t>США</a:t>
          </a:r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 и др.; всего 34 государства).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13ED6C7C-5276-49C7-8D8D-DC2DC6C96F2C}" type="parTrans" cxnId="{364B98C9-5951-4B58-82EF-8FC9A4D3B56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732A020A-E485-4966-ABE4-EB1AC3D0C2D6}" type="sibTrans" cxnId="{364B98C9-5951-4B58-82EF-8FC9A4D3B565}">
      <dgm:prSet/>
      <dgm:spPr/>
      <dgm:t>
        <a:bodyPr/>
        <a:lstStyle/>
        <a:p>
          <a:endParaRPr lang="ru-RU" b="1">
            <a:solidFill>
              <a:schemeClr val="bg2">
                <a:lumMod val="10000"/>
              </a:schemeClr>
            </a:solidFill>
          </a:endParaRPr>
        </a:p>
      </dgm:t>
    </dgm:pt>
    <dgm:pt modelId="{9FAA978C-EE55-403E-B96F-584EE89D5794}" type="pres">
      <dgm:prSet presAssocID="{D3E0C4F4-1EF9-4537-8906-08B5F832F5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9870D-200F-4346-89CF-30D123179463}" type="pres">
      <dgm:prSet presAssocID="{D3E0C4F4-1EF9-4537-8906-08B5F832F5C7}" presName="fgShape" presStyleLbl="fgShp" presStyleIdx="0" presStyleCnt="1" custLinFactNeighborX="-8" custLinFactNeighborY="35975"/>
      <dgm:spPr/>
    </dgm:pt>
    <dgm:pt modelId="{35399CC3-1AAB-40DE-8DA7-52E26EC346D5}" type="pres">
      <dgm:prSet presAssocID="{D3E0C4F4-1EF9-4537-8906-08B5F832F5C7}" presName="linComp" presStyleCnt="0"/>
      <dgm:spPr/>
    </dgm:pt>
    <dgm:pt modelId="{86F04B5C-34F3-4BFB-BCB3-7007D126CE5A}" type="pres">
      <dgm:prSet presAssocID="{F7E7F6A3-87DF-4683-AE0B-FDFCA9D28B23}" presName="compNode" presStyleCnt="0"/>
      <dgm:spPr/>
    </dgm:pt>
    <dgm:pt modelId="{360EF079-9710-4BDA-8E43-4ACEA16D155F}" type="pres">
      <dgm:prSet presAssocID="{F7E7F6A3-87DF-4683-AE0B-FDFCA9D28B23}" presName="bkgdShape" presStyleLbl="node1" presStyleIdx="0" presStyleCnt="2"/>
      <dgm:spPr/>
      <dgm:t>
        <a:bodyPr/>
        <a:lstStyle/>
        <a:p>
          <a:endParaRPr lang="ru-RU"/>
        </a:p>
      </dgm:t>
    </dgm:pt>
    <dgm:pt modelId="{3EDAFDC1-27E5-4F0E-89DA-F5494C932C83}" type="pres">
      <dgm:prSet presAssocID="{F7E7F6A3-87DF-4683-AE0B-FDFCA9D28B2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4E590-B527-4FFA-AB60-AAF710391755}" type="pres">
      <dgm:prSet presAssocID="{F7E7F6A3-87DF-4683-AE0B-FDFCA9D28B23}" presName="invisiNode" presStyleLbl="node1" presStyleIdx="0" presStyleCnt="2"/>
      <dgm:spPr/>
    </dgm:pt>
    <dgm:pt modelId="{C560BF69-DAA0-4424-B356-62537D96989D}" type="pres">
      <dgm:prSet presAssocID="{F7E7F6A3-87DF-4683-AE0B-FDFCA9D28B23}" presName="imagNode" presStyleLbl="fgImgPlace1" presStyleIdx="0" presStyleCnt="2" custLinFactNeighborY="-131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C1BE9E-14F3-4E1F-A544-61FD0766F193}" type="pres">
      <dgm:prSet presAssocID="{F1D49A9F-DCDF-4B37-B5D3-A7D88FFA90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2F1A4C-19A5-46C4-B20D-63B814CF2965}" type="pres">
      <dgm:prSet presAssocID="{94CD7DB6-C038-45C4-A687-4BB5B5DC2197}" presName="compNode" presStyleCnt="0"/>
      <dgm:spPr/>
    </dgm:pt>
    <dgm:pt modelId="{AF31CC45-25AB-486D-96D5-589AB7B1A3D9}" type="pres">
      <dgm:prSet presAssocID="{94CD7DB6-C038-45C4-A687-4BB5B5DC2197}" presName="bkgdShape" presStyleLbl="node1" presStyleIdx="1" presStyleCnt="2"/>
      <dgm:spPr/>
      <dgm:t>
        <a:bodyPr/>
        <a:lstStyle/>
        <a:p>
          <a:endParaRPr lang="ru-RU"/>
        </a:p>
      </dgm:t>
    </dgm:pt>
    <dgm:pt modelId="{2C1F7AF8-A337-4DBA-9F23-12E5E1A26F3A}" type="pres">
      <dgm:prSet presAssocID="{94CD7DB6-C038-45C4-A687-4BB5B5DC219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FBF48-BD68-412A-BB09-F5EA048FC6F2}" type="pres">
      <dgm:prSet presAssocID="{94CD7DB6-C038-45C4-A687-4BB5B5DC2197}" presName="invisiNode" presStyleLbl="node1" presStyleIdx="1" presStyleCnt="2"/>
      <dgm:spPr/>
    </dgm:pt>
    <dgm:pt modelId="{D1D08EBE-CD38-424D-AA02-880330D0A87C}" type="pres">
      <dgm:prSet presAssocID="{94CD7DB6-C038-45C4-A687-4BB5B5DC2197}" presName="imagNode" presStyleLbl="fgImgPlace1" presStyleIdx="1" presStyleCnt="2" custLinFactNeighborY="-131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F1EDBB3-675A-48D9-A88E-B9C18253E4DA}" type="presOf" srcId="{47AFAC00-8C9A-4307-812D-F835D5FC5C29}" destId="{AF31CC45-25AB-486D-96D5-589AB7B1A3D9}" srcOrd="0" destOrd="6" presId="urn:microsoft.com/office/officeart/2005/8/layout/hList7#1"/>
    <dgm:cxn modelId="{4F60EBD8-FA3F-4967-8DB2-D0B1CCDC9F2C}" srcId="{94CD7DB6-C038-45C4-A687-4BB5B5DC2197}" destId="{6275D151-3924-469D-9DE3-764B1A3F8A3C}" srcOrd="2" destOrd="0" parTransId="{A8D4891B-9B19-4837-B96D-34D37DE959B8}" sibTransId="{BA54430F-1AEA-4A46-90DF-BF1B1C4E31EE}"/>
    <dgm:cxn modelId="{4F4B6FF4-A2EC-450A-8538-35A0F1C8428B}" type="presOf" srcId="{47AFAC00-8C9A-4307-812D-F835D5FC5C29}" destId="{2C1F7AF8-A337-4DBA-9F23-12E5E1A26F3A}" srcOrd="1" destOrd="6" presId="urn:microsoft.com/office/officeart/2005/8/layout/hList7#1"/>
    <dgm:cxn modelId="{F0086F34-3F03-4236-A3A4-F03277C64E4C}" type="presOf" srcId="{6275D151-3924-469D-9DE3-764B1A3F8A3C}" destId="{2C1F7AF8-A337-4DBA-9F23-12E5E1A26F3A}" srcOrd="1" destOrd="3" presId="urn:microsoft.com/office/officeart/2005/8/layout/hList7#1"/>
    <dgm:cxn modelId="{767941DD-2E71-42F3-945E-3A5CB24FC092}" type="presOf" srcId="{F21D1E63-F122-4936-BD84-CDDBE93C94B5}" destId="{AF31CC45-25AB-486D-96D5-589AB7B1A3D9}" srcOrd="0" destOrd="5" presId="urn:microsoft.com/office/officeart/2005/8/layout/hList7#1"/>
    <dgm:cxn modelId="{2543AC63-4911-4EC7-8347-91E6B0A32EBB}" type="presOf" srcId="{94CD7DB6-C038-45C4-A687-4BB5B5DC2197}" destId="{AF31CC45-25AB-486D-96D5-589AB7B1A3D9}" srcOrd="0" destOrd="0" presId="urn:microsoft.com/office/officeart/2005/8/layout/hList7#1"/>
    <dgm:cxn modelId="{4E557C99-1438-4D29-8743-10AA06347904}" type="presOf" srcId="{F3EF3068-DF81-4E18-BC51-DADB6B1CBC7D}" destId="{AF31CC45-25AB-486D-96D5-589AB7B1A3D9}" srcOrd="0" destOrd="2" presId="urn:microsoft.com/office/officeart/2005/8/layout/hList7#1"/>
    <dgm:cxn modelId="{E43BFD48-D273-4C46-8C1A-9DE23F8EC025}" srcId="{F7E7F6A3-87DF-4683-AE0B-FDFCA9D28B23}" destId="{7FCB3B53-D000-4D0F-8CC9-EE8636B2EABF}" srcOrd="1" destOrd="0" parTransId="{952ECA45-3898-4F9E-BD2B-F5ED41DF3060}" sibTransId="{5E18EEB8-9AB7-4E51-9180-23D701A7FB9B}"/>
    <dgm:cxn modelId="{E2867154-99DD-4642-9D5C-810823BD025D}" type="presOf" srcId="{7FCB3B53-D000-4D0F-8CC9-EE8636B2EABF}" destId="{3EDAFDC1-27E5-4F0E-89DA-F5494C932C83}" srcOrd="1" destOrd="2" presId="urn:microsoft.com/office/officeart/2005/8/layout/hList7#1"/>
    <dgm:cxn modelId="{7CABF976-A627-4BA1-9DD9-632C16663169}" srcId="{F7E7F6A3-87DF-4683-AE0B-FDFCA9D28B23}" destId="{409EA2E5-C141-4229-B964-75996718CE31}" srcOrd="3" destOrd="0" parTransId="{2A152453-AF9B-454B-A0EE-89534295ECEE}" sibTransId="{91514EF1-81C1-4760-A91B-F34E30ED4B2F}"/>
    <dgm:cxn modelId="{779F6E90-8473-4FC9-BA2F-0A1FCFEB8177}" type="presOf" srcId="{707025CA-B360-4253-BE06-552046E6A08C}" destId="{AF31CC45-25AB-486D-96D5-589AB7B1A3D9}" srcOrd="0" destOrd="1" presId="urn:microsoft.com/office/officeart/2005/8/layout/hList7#1"/>
    <dgm:cxn modelId="{91E2DDF6-D59A-4C65-8D4F-F5C9854CADEB}" type="presOf" srcId="{409EA2E5-C141-4229-B964-75996718CE31}" destId="{360EF079-9710-4BDA-8E43-4ACEA16D155F}" srcOrd="0" destOrd="4" presId="urn:microsoft.com/office/officeart/2005/8/layout/hList7#1"/>
    <dgm:cxn modelId="{E973C315-41AB-4F67-85B9-D7B6506FC144}" srcId="{94CD7DB6-C038-45C4-A687-4BB5B5DC2197}" destId="{73A17D02-1C97-40C1-9B25-707A644FBB4E}" srcOrd="3" destOrd="0" parTransId="{AF6876C4-015E-490A-8F93-976BC977B615}" sibTransId="{B17AF815-9E42-4A58-AEF5-56251BCF0846}"/>
    <dgm:cxn modelId="{C1451026-5723-438A-ACFE-E6ED9CFBA28A}" type="presOf" srcId="{6275D151-3924-469D-9DE3-764B1A3F8A3C}" destId="{AF31CC45-25AB-486D-96D5-589AB7B1A3D9}" srcOrd="0" destOrd="3" presId="urn:microsoft.com/office/officeart/2005/8/layout/hList7#1"/>
    <dgm:cxn modelId="{9C7237C3-3CB8-4C70-8C05-538FB0EE9584}" srcId="{D3E0C4F4-1EF9-4537-8906-08B5F832F5C7}" destId="{F7E7F6A3-87DF-4683-AE0B-FDFCA9D28B23}" srcOrd="0" destOrd="0" parTransId="{46ADF241-5116-45D5-9497-86B72B58AC2B}" sibTransId="{F1D49A9F-DCDF-4B37-B5D3-A7D88FFA905C}"/>
    <dgm:cxn modelId="{AAE18B3B-A755-45B5-B3B3-935C36F792AB}" type="presOf" srcId="{D3E0C4F4-1EF9-4537-8906-08B5F832F5C7}" destId="{9FAA978C-EE55-403E-B96F-584EE89D5794}" srcOrd="0" destOrd="0" presId="urn:microsoft.com/office/officeart/2005/8/layout/hList7#1"/>
    <dgm:cxn modelId="{ADDDB41B-D69B-46FE-9F5C-BBEF236107F7}" srcId="{94CD7DB6-C038-45C4-A687-4BB5B5DC2197}" destId="{F3EF3068-DF81-4E18-BC51-DADB6B1CBC7D}" srcOrd="1" destOrd="0" parTransId="{E54C53BA-8D19-412A-8325-A28A491EDCBF}" sibTransId="{4F2FA2F3-2794-4321-BC3A-8DE688B609A6}"/>
    <dgm:cxn modelId="{ECE406D5-958C-4926-AD84-FB2EA74EDAA8}" type="presOf" srcId="{39E91A68-7512-408C-AAEB-F6151AE67995}" destId="{360EF079-9710-4BDA-8E43-4ACEA16D155F}" srcOrd="0" destOrd="1" presId="urn:microsoft.com/office/officeart/2005/8/layout/hList7#1"/>
    <dgm:cxn modelId="{3C2FFE7B-F724-460E-AC41-E023122FCC1D}" srcId="{94CD7DB6-C038-45C4-A687-4BB5B5DC2197}" destId="{F21D1E63-F122-4936-BD84-CDDBE93C94B5}" srcOrd="4" destOrd="0" parTransId="{7398649F-EF21-41B9-A424-01762D010244}" sibTransId="{EA239BCA-FEF7-4979-8B2E-6582C4A4027A}"/>
    <dgm:cxn modelId="{193482B1-E335-46B6-BE06-B52DD6C74F9C}" type="presOf" srcId="{94CD7DB6-C038-45C4-A687-4BB5B5DC2197}" destId="{2C1F7AF8-A337-4DBA-9F23-12E5E1A26F3A}" srcOrd="1" destOrd="0" presId="urn:microsoft.com/office/officeart/2005/8/layout/hList7#1"/>
    <dgm:cxn modelId="{364B98C9-5951-4B58-82EF-8FC9A4D3B565}" srcId="{94CD7DB6-C038-45C4-A687-4BB5B5DC2197}" destId="{47AFAC00-8C9A-4307-812D-F835D5FC5C29}" srcOrd="5" destOrd="0" parTransId="{13ED6C7C-5276-49C7-8D8D-DC2DC6C96F2C}" sibTransId="{732A020A-E485-4966-ABE4-EB1AC3D0C2D6}"/>
    <dgm:cxn modelId="{7C91C155-7280-4E3C-BAC9-E7A665034FA2}" type="presOf" srcId="{7AD10D85-4690-425E-8682-1812571087A1}" destId="{3EDAFDC1-27E5-4F0E-89DA-F5494C932C83}" srcOrd="1" destOrd="3" presId="urn:microsoft.com/office/officeart/2005/8/layout/hList7#1"/>
    <dgm:cxn modelId="{8CC15A57-E574-4F0A-B617-6A4F48CD2C98}" type="presOf" srcId="{73A17D02-1C97-40C1-9B25-707A644FBB4E}" destId="{AF31CC45-25AB-486D-96D5-589AB7B1A3D9}" srcOrd="0" destOrd="4" presId="urn:microsoft.com/office/officeart/2005/8/layout/hList7#1"/>
    <dgm:cxn modelId="{E8A73C14-C320-4D33-9F76-03FF5932AEE4}" type="presOf" srcId="{7AD10D85-4690-425E-8682-1812571087A1}" destId="{360EF079-9710-4BDA-8E43-4ACEA16D155F}" srcOrd="0" destOrd="3" presId="urn:microsoft.com/office/officeart/2005/8/layout/hList7#1"/>
    <dgm:cxn modelId="{B8F2EF9E-9A5B-4D3D-8C9E-D83A6A910356}" srcId="{D3E0C4F4-1EF9-4537-8906-08B5F832F5C7}" destId="{94CD7DB6-C038-45C4-A687-4BB5B5DC2197}" srcOrd="1" destOrd="0" parTransId="{958E3BE8-68D1-4A6F-9089-60EBB54B2A65}" sibTransId="{4BD7D7F1-2047-45DD-9CE1-0398B9E2C390}"/>
    <dgm:cxn modelId="{6ED2F048-264D-498A-B91E-2B03675DB7FD}" type="presOf" srcId="{F1D49A9F-DCDF-4B37-B5D3-A7D88FFA905C}" destId="{E8C1BE9E-14F3-4E1F-A544-61FD0766F193}" srcOrd="0" destOrd="0" presId="urn:microsoft.com/office/officeart/2005/8/layout/hList7#1"/>
    <dgm:cxn modelId="{FD1D18E2-9CE8-42F7-9D7D-9BB3709A2FB6}" type="presOf" srcId="{409EA2E5-C141-4229-B964-75996718CE31}" destId="{3EDAFDC1-27E5-4F0E-89DA-F5494C932C83}" srcOrd="1" destOrd="4" presId="urn:microsoft.com/office/officeart/2005/8/layout/hList7#1"/>
    <dgm:cxn modelId="{1329EE2D-FA91-4A34-AFEA-22C92D687A97}" type="presOf" srcId="{F7E7F6A3-87DF-4683-AE0B-FDFCA9D28B23}" destId="{3EDAFDC1-27E5-4F0E-89DA-F5494C932C83}" srcOrd="1" destOrd="0" presId="urn:microsoft.com/office/officeart/2005/8/layout/hList7#1"/>
    <dgm:cxn modelId="{22616ED4-28BC-400E-8B55-B790410C0A67}" srcId="{94CD7DB6-C038-45C4-A687-4BB5B5DC2197}" destId="{707025CA-B360-4253-BE06-552046E6A08C}" srcOrd="0" destOrd="0" parTransId="{3F5DF3AF-3B80-4103-8257-1EB8C82525D0}" sibTransId="{BF775897-9F02-47CE-9542-053DA206E3EC}"/>
    <dgm:cxn modelId="{FDE59B1F-BE40-491F-BB19-13A36C96E5ED}" type="presOf" srcId="{F7E7F6A3-87DF-4683-AE0B-FDFCA9D28B23}" destId="{360EF079-9710-4BDA-8E43-4ACEA16D155F}" srcOrd="0" destOrd="0" presId="urn:microsoft.com/office/officeart/2005/8/layout/hList7#1"/>
    <dgm:cxn modelId="{F6ED9F7C-46D0-4EBC-8A06-E55BB2969CA7}" type="presOf" srcId="{73A17D02-1C97-40C1-9B25-707A644FBB4E}" destId="{2C1F7AF8-A337-4DBA-9F23-12E5E1A26F3A}" srcOrd="1" destOrd="4" presId="urn:microsoft.com/office/officeart/2005/8/layout/hList7#1"/>
    <dgm:cxn modelId="{1BFC34D8-8E68-4D33-8E88-958EAD6223F1}" type="presOf" srcId="{39E91A68-7512-408C-AAEB-F6151AE67995}" destId="{3EDAFDC1-27E5-4F0E-89DA-F5494C932C83}" srcOrd="1" destOrd="1" presId="urn:microsoft.com/office/officeart/2005/8/layout/hList7#1"/>
    <dgm:cxn modelId="{9B0DD730-A8FC-460C-8F2F-901AD24102BC}" type="presOf" srcId="{7FCB3B53-D000-4D0F-8CC9-EE8636B2EABF}" destId="{360EF079-9710-4BDA-8E43-4ACEA16D155F}" srcOrd="0" destOrd="2" presId="urn:microsoft.com/office/officeart/2005/8/layout/hList7#1"/>
    <dgm:cxn modelId="{60BD6D22-FB22-4364-A418-D2F55119DE64}" srcId="{F7E7F6A3-87DF-4683-AE0B-FDFCA9D28B23}" destId="{39E91A68-7512-408C-AAEB-F6151AE67995}" srcOrd="0" destOrd="0" parTransId="{067F9226-460C-4441-A61A-2D4B7DDACD52}" sibTransId="{CD0F615F-7A2D-4C84-8AE5-BF34756CD114}"/>
    <dgm:cxn modelId="{5B1E5A3C-EF63-485E-8C9A-9FD48D1D25D4}" type="presOf" srcId="{F21D1E63-F122-4936-BD84-CDDBE93C94B5}" destId="{2C1F7AF8-A337-4DBA-9F23-12E5E1A26F3A}" srcOrd="1" destOrd="5" presId="urn:microsoft.com/office/officeart/2005/8/layout/hList7#1"/>
    <dgm:cxn modelId="{0266CFB4-9916-42BC-A73E-C504A0FBE114}" type="presOf" srcId="{707025CA-B360-4253-BE06-552046E6A08C}" destId="{2C1F7AF8-A337-4DBA-9F23-12E5E1A26F3A}" srcOrd="1" destOrd="1" presId="urn:microsoft.com/office/officeart/2005/8/layout/hList7#1"/>
    <dgm:cxn modelId="{7193576B-53CC-40F0-A7B7-2621348C56FA}" srcId="{F7E7F6A3-87DF-4683-AE0B-FDFCA9D28B23}" destId="{7AD10D85-4690-425E-8682-1812571087A1}" srcOrd="2" destOrd="0" parTransId="{E67EBF2C-57C1-4BFC-A418-70986C806594}" sibTransId="{5519B34F-DABA-4BDA-BA55-A870F9EC9232}"/>
    <dgm:cxn modelId="{304B763B-FB15-4595-9E91-FD70B71B224A}" type="presOf" srcId="{F3EF3068-DF81-4E18-BC51-DADB6B1CBC7D}" destId="{2C1F7AF8-A337-4DBA-9F23-12E5E1A26F3A}" srcOrd="1" destOrd="2" presId="urn:microsoft.com/office/officeart/2005/8/layout/hList7#1"/>
    <dgm:cxn modelId="{950B45DE-D304-40D7-ACE8-953F96A9CEE5}" type="presParOf" srcId="{9FAA978C-EE55-403E-B96F-584EE89D5794}" destId="{72F9870D-200F-4346-89CF-30D123179463}" srcOrd="0" destOrd="0" presId="urn:microsoft.com/office/officeart/2005/8/layout/hList7#1"/>
    <dgm:cxn modelId="{636D24B5-08E0-4751-BA6D-97049342A6A8}" type="presParOf" srcId="{9FAA978C-EE55-403E-B96F-584EE89D5794}" destId="{35399CC3-1AAB-40DE-8DA7-52E26EC346D5}" srcOrd="1" destOrd="0" presId="urn:microsoft.com/office/officeart/2005/8/layout/hList7#1"/>
    <dgm:cxn modelId="{5B67F02A-1E74-45D7-94DF-131EA2BD30C3}" type="presParOf" srcId="{35399CC3-1AAB-40DE-8DA7-52E26EC346D5}" destId="{86F04B5C-34F3-4BFB-BCB3-7007D126CE5A}" srcOrd="0" destOrd="0" presId="urn:microsoft.com/office/officeart/2005/8/layout/hList7#1"/>
    <dgm:cxn modelId="{B51AB714-B8F7-47DC-8B2A-8BBFC4E55DAC}" type="presParOf" srcId="{86F04B5C-34F3-4BFB-BCB3-7007D126CE5A}" destId="{360EF079-9710-4BDA-8E43-4ACEA16D155F}" srcOrd="0" destOrd="0" presId="urn:microsoft.com/office/officeart/2005/8/layout/hList7#1"/>
    <dgm:cxn modelId="{DD36B248-5754-4FFC-9B33-4269F2F1DBC2}" type="presParOf" srcId="{86F04B5C-34F3-4BFB-BCB3-7007D126CE5A}" destId="{3EDAFDC1-27E5-4F0E-89DA-F5494C932C83}" srcOrd="1" destOrd="0" presId="urn:microsoft.com/office/officeart/2005/8/layout/hList7#1"/>
    <dgm:cxn modelId="{366B296D-D187-4574-8586-AFD7ABCBECC4}" type="presParOf" srcId="{86F04B5C-34F3-4BFB-BCB3-7007D126CE5A}" destId="{6994E590-B527-4FFA-AB60-AAF710391755}" srcOrd="2" destOrd="0" presId="urn:microsoft.com/office/officeart/2005/8/layout/hList7#1"/>
    <dgm:cxn modelId="{CCD5F584-D7D4-4722-ADF8-44D04BB974DC}" type="presParOf" srcId="{86F04B5C-34F3-4BFB-BCB3-7007D126CE5A}" destId="{C560BF69-DAA0-4424-B356-62537D96989D}" srcOrd="3" destOrd="0" presId="urn:microsoft.com/office/officeart/2005/8/layout/hList7#1"/>
    <dgm:cxn modelId="{40A9E181-1854-4BEB-BACB-71BE180FD6FD}" type="presParOf" srcId="{35399CC3-1AAB-40DE-8DA7-52E26EC346D5}" destId="{E8C1BE9E-14F3-4E1F-A544-61FD0766F193}" srcOrd="1" destOrd="0" presId="urn:microsoft.com/office/officeart/2005/8/layout/hList7#1"/>
    <dgm:cxn modelId="{763A166D-7692-41BF-88CD-0BD2BD2C9C73}" type="presParOf" srcId="{35399CC3-1AAB-40DE-8DA7-52E26EC346D5}" destId="{982F1A4C-19A5-46C4-B20D-63B814CF2965}" srcOrd="2" destOrd="0" presId="urn:microsoft.com/office/officeart/2005/8/layout/hList7#1"/>
    <dgm:cxn modelId="{F6A3BBEF-F271-48B4-B08F-96D025E6F21A}" type="presParOf" srcId="{982F1A4C-19A5-46C4-B20D-63B814CF2965}" destId="{AF31CC45-25AB-486D-96D5-589AB7B1A3D9}" srcOrd="0" destOrd="0" presId="urn:microsoft.com/office/officeart/2005/8/layout/hList7#1"/>
    <dgm:cxn modelId="{2080EC9C-59E8-4D7A-8B19-BA46E515BA87}" type="presParOf" srcId="{982F1A4C-19A5-46C4-B20D-63B814CF2965}" destId="{2C1F7AF8-A337-4DBA-9F23-12E5E1A26F3A}" srcOrd="1" destOrd="0" presId="urn:microsoft.com/office/officeart/2005/8/layout/hList7#1"/>
    <dgm:cxn modelId="{638DB1FF-0AE3-4116-BFF5-1FF31488897C}" type="presParOf" srcId="{982F1A4C-19A5-46C4-B20D-63B814CF2965}" destId="{307FBF48-BD68-412A-BB09-F5EA048FC6F2}" srcOrd="2" destOrd="0" presId="urn:microsoft.com/office/officeart/2005/8/layout/hList7#1"/>
    <dgm:cxn modelId="{86F6F1D0-27F7-46DB-A1E7-E247359F4B49}" type="presParOf" srcId="{982F1A4C-19A5-46C4-B20D-63B814CF2965}" destId="{D1D08EBE-CD38-424D-AA02-880330D0A87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0EF079-9710-4BDA-8E43-4ACEA16D155F}">
      <dsp:nvSpPr>
        <dsp:cNvPr id="0" name=""/>
        <dsp:cNvSpPr/>
      </dsp:nvSpPr>
      <dsp:spPr>
        <a:xfrm>
          <a:off x="3536" y="0"/>
          <a:ext cx="4050506" cy="4714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Центральными державами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Германия, 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Австро-Венгрия, 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Турция, 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Болгария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536" y="1885963"/>
        <a:ext cx="4050506" cy="1885963"/>
      </dsp:txXfrm>
    </dsp:sp>
    <dsp:sp modelId="{C560BF69-DAA0-4424-B356-62537D96989D}">
      <dsp:nvSpPr>
        <dsp:cNvPr id="0" name=""/>
        <dsp:cNvSpPr/>
      </dsp:nvSpPr>
      <dsp:spPr>
        <a:xfrm>
          <a:off x="1243757" y="76352"/>
          <a:ext cx="1570064" cy="1570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31CC45-25AB-486D-96D5-589AB7B1A3D9}">
      <dsp:nvSpPr>
        <dsp:cNvPr id="0" name=""/>
        <dsp:cNvSpPr/>
      </dsp:nvSpPr>
      <dsp:spPr>
        <a:xfrm>
          <a:off x="4175557" y="0"/>
          <a:ext cx="4050506" cy="4714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55000"/>
              </a:schemeClr>
            </a:gs>
            <a:gs pos="60000">
              <a:schemeClr val="accent1">
                <a:alpha val="90000"/>
                <a:hueOff val="0"/>
                <a:satOff val="0"/>
                <a:lumOff val="0"/>
                <a:alphaOff val="-40000"/>
                <a:shade val="95000"/>
                <a:satMod val="15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Антантой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Россия, 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Франция, 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Великобритания, 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Сербия, 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позднее Япония,  Италия,  Румыния, 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solidFill>
                <a:schemeClr val="bg2">
                  <a:lumMod val="10000"/>
                </a:schemeClr>
              </a:solidFill>
            </a:rPr>
            <a:t>США</a:t>
          </a: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 и др.; всего 34 государства).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175557" y="1885963"/>
        <a:ext cx="4050506" cy="1885963"/>
      </dsp:txXfrm>
    </dsp:sp>
    <dsp:sp modelId="{D1D08EBE-CD38-424D-AA02-880330D0A87C}">
      <dsp:nvSpPr>
        <dsp:cNvPr id="0" name=""/>
        <dsp:cNvSpPr/>
      </dsp:nvSpPr>
      <dsp:spPr>
        <a:xfrm>
          <a:off x="5415778" y="76352"/>
          <a:ext cx="1570064" cy="15700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F9870D-200F-4346-89CF-30D123179463}">
      <dsp:nvSpPr>
        <dsp:cNvPr id="0" name=""/>
        <dsp:cNvSpPr/>
      </dsp:nvSpPr>
      <dsp:spPr>
        <a:xfrm>
          <a:off x="328578" y="4007671"/>
          <a:ext cx="7571232" cy="707236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000" b="1" kern="1200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45554-F124-479C-9C05-EA4A3125F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5DEB77-D402-4A67-B894-5DAAE5880D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571480"/>
            <a:ext cx="8183880" cy="1051560"/>
          </a:xfrm>
        </p:spPr>
        <p:txBody>
          <a:bodyPr anchor="ctr">
            <a:normAutofit/>
          </a:bodyPr>
          <a:lstStyle>
            <a:lvl1pPr algn="ctr">
              <a:defRPr kumimoji="0" lang="en-US" sz="4000" b="1" kern="1200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algn="l" rtl="0" eaLnBrk="1" latinLnBrk="0" hangingPunct="1"/>
            <a:endParaRPr kumimoji="0" lang="en-US" sz="2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714488"/>
            <a:ext cx="3931920" cy="42862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1714488"/>
            <a:ext cx="3931920" cy="42862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571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101" y="1713884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2046" y="1713884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67101" y="2582246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2046" y="2582246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8000" t="-10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1643050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87AF8B-0B78-4487-889F-6C3687FC1642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48171E-D2D5-4019-8792-DDD32DADE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 cap="all" baseline="0">
          <a:solidFill>
            <a:schemeClr val="bg2">
              <a:lumMod val="1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None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0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None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None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None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None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slide" Target="slide2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Урок,</a:t>
            </a:r>
            <a:endParaRPr lang="ru-RU" dirty="0" smtClean="0"/>
          </a:p>
          <a:p>
            <a:pPr algn="ctr"/>
            <a:r>
              <a:rPr lang="ru-RU" b="1" dirty="0" smtClean="0"/>
              <a:t>посвященный 100-летию начала Первой мировой войны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714488"/>
            <a:ext cx="5344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«Забытая война»</a:t>
            </a:r>
          </a:p>
        </p:txBody>
      </p:sp>
      <p:pic>
        <p:nvPicPr>
          <p:cNvPr id="1026" name="Picture 2" descr="http://storage1b.censor.net.ua/images/3/d/4/a/3d4a3d5a92ffedc436eea7638de0eb2e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28868"/>
            <a:ext cx="4152661" cy="306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80" y="5546727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Автор:Медоева</a:t>
            </a:r>
            <a:r>
              <a:rPr lang="ru-RU" b="1" dirty="0" smtClean="0"/>
              <a:t> </a:t>
            </a:r>
            <a:r>
              <a:rPr lang="ru-RU" b="1" dirty="0" err="1" smtClean="0"/>
              <a:t>Залина</a:t>
            </a:r>
            <a:r>
              <a:rPr lang="ru-RU" b="1" dirty="0" smtClean="0"/>
              <a:t> </a:t>
            </a:r>
            <a:r>
              <a:rPr lang="ru-RU" b="1" dirty="0" err="1" smtClean="0"/>
              <a:t>Ботасовна</a:t>
            </a:r>
            <a:r>
              <a:rPr lang="ru-RU" b="1" dirty="0" smtClean="0"/>
              <a:t>,</a:t>
            </a:r>
          </a:p>
          <a:p>
            <a:pPr algn="r"/>
            <a:r>
              <a:rPr lang="ru-RU" b="1" dirty="0" smtClean="0"/>
              <a:t>учитель истории</a:t>
            </a:r>
          </a:p>
          <a:p>
            <a:pPr algn="r"/>
            <a:r>
              <a:rPr lang="ru-RU" b="1" dirty="0" smtClean="0"/>
              <a:t>Образовательное учреждение: </a:t>
            </a:r>
          </a:p>
          <a:p>
            <a:pPr algn="r"/>
            <a:r>
              <a:rPr lang="ru-RU" b="1" dirty="0" smtClean="0"/>
              <a:t>МКОУ СОШ №2 с. </a:t>
            </a:r>
            <a:r>
              <a:rPr lang="ru-RU" b="1" dirty="0" err="1" smtClean="0"/>
              <a:t>Дур-Дур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715436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429132"/>
            <a:ext cx="85725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Следуя историческим своим заветам, Россия, единственная по вере и крови со славянскими народами, никогда не взирала на их судьбу безучастно. С полным единодушием и особой силой пробудились братские чувства русского народа к славянам в последние дни, когда Австро-Венгрия предъявила Сербии заведомо неприемлемые для державного государства требования….</a:t>
            </a:r>
          </a:p>
          <a:p>
            <a:r>
              <a:rPr lang="ru-RU" sz="1200" dirty="0" smtClean="0"/>
              <a:t>Вынужденные в силу создавшихся условий принять необходимые меры предосторожности, Мы повелеваем привести армию и флот на военное положение, но, дорожа кровью и достоянием наших подданных, прилагали все усилия к мирному исходу начавшихся переговоров…</a:t>
            </a:r>
          </a:p>
          <a:p>
            <a:r>
              <a:rPr lang="ru-RU" sz="1200" dirty="0" smtClean="0"/>
              <a:t>Ныне предстоит уже не заступаться за несправедливо обиженную родственную нам страну, но оградить честь , достоинство, целостность России и положение её среди Великих Держав. Мы непоколебимо верим, что  на защиту Русской земли дружно и самоотверженно встанут все верные наши подданные.</a:t>
            </a:r>
          </a:p>
          <a:p>
            <a:pPr algn="ctr"/>
            <a:r>
              <a:rPr lang="ru-RU" sz="1200" dirty="0" smtClean="0"/>
              <a:t>Из высочайшего Манифеста императора Никола </a:t>
            </a:r>
            <a:r>
              <a:rPr lang="en-US" sz="1200" dirty="0" smtClean="0"/>
              <a:t> II</a:t>
            </a:r>
            <a:r>
              <a:rPr lang="ru-RU" sz="1200" dirty="0" smtClean="0"/>
              <a:t> 20 июля 1914 г.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Каков был главный мотив поддержки Сербии со стороны России?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84" y="1772816"/>
            <a:ext cx="7485329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II благословляет солдат, отправляющихся на фронт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571480"/>
            <a:ext cx="8183880" cy="105156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 cap="all" baseline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/>
              <a:t>Начало Первой мировой войны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1341438"/>
            <a:ext cx="892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3 </a:t>
            </a:r>
            <a:r>
              <a:rPr lang="ru-RU" sz="2000" dirty="0"/>
              <a:t>августа  1914 года немецкие войска начали наступление на Францию</a:t>
            </a:r>
          </a:p>
        </p:txBody>
      </p:sp>
      <p:pic>
        <p:nvPicPr>
          <p:cNvPr id="6" name="Picture 5" descr="File08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29" y="1844824"/>
            <a:ext cx="5833690" cy="44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093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Начало Первой мировой </a:t>
            </a:r>
            <a:r>
              <a:rPr lang="ru-RU" dirty="0" smtClean="0"/>
              <a:t>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2733157" cy="4187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4 </a:t>
            </a:r>
            <a:r>
              <a:rPr lang="ru-RU" sz="2000" dirty="0"/>
              <a:t>августа (22 июля по ст.ст.) Великобритания — Германии. Создав перевес в войсках на Западном фронте, Германия оккупировала Люксембург и Бельгию и начала быстрое продвижение на севере Франции к Парижу. </a:t>
            </a:r>
          </a:p>
        </p:txBody>
      </p:sp>
      <p:pic>
        <p:nvPicPr>
          <p:cNvPr id="5122" name="Picture 2" descr="http://img706.imageshack.us/img706/7984/p101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91" y="1700808"/>
            <a:ext cx="5376597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299857" y="5085184"/>
            <a:ext cx="25209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dirty="0"/>
              <a:t>Король </a:t>
            </a:r>
            <a:r>
              <a:rPr lang="ru-RU" sz="2000" dirty="0" smtClean="0"/>
              <a:t>Георг </a:t>
            </a:r>
            <a:r>
              <a:rPr lang="en-US" sz="2000" dirty="0" smtClean="0"/>
              <a:t>V</a:t>
            </a:r>
            <a:endParaRPr lang="ru-RU" sz="2000" dirty="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19250" y="2894013"/>
            <a:ext cx="3889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800">
              <a:latin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59832" y="2204864"/>
            <a:ext cx="3312367" cy="26776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</a:rPr>
              <a:t>   </a:t>
            </a:r>
            <a:r>
              <a:rPr lang="ru-RU" sz="2000" dirty="0" smtClean="0"/>
              <a:t>Англичане установили </a:t>
            </a:r>
            <a:r>
              <a:rPr lang="ru-RU" sz="2000" dirty="0"/>
              <a:t>морскую блокаду Германии.</a:t>
            </a:r>
          </a:p>
          <a:p>
            <a:pPr algn="ctr" eaLnBrk="1" hangingPunct="1">
              <a:defRPr/>
            </a:pPr>
            <a:r>
              <a:rPr lang="ru-RU" sz="2000" dirty="0" smtClean="0"/>
              <a:t>Морская </a:t>
            </a:r>
            <a:r>
              <a:rPr lang="ru-RU" sz="2000" dirty="0"/>
              <a:t>блокада - перекрытие морских путей для всех судов к </a:t>
            </a:r>
            <a:r>
              <a:rPr lang="ru-RU" sz="2000" dirty="0" smtClean="0"/>
              <a:t>побережью враждебного </a:t>
            </a:r>
            <a:r>
              <a:rPr lang="ru-RU" sz="2000" dirty="0"/>
              <a:t>государства.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75657" y="4220800"/>
            <a:ext cx="27363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latin typeface="+mn-lt"/>
              </a:rPr>
              <a:t>Легкий крейсер «</a:t>
            </a:r>
            <a:r>
              <a:rPr lang="ru-RU" sz="2000" dirty="0" err="1">
                <a:latin typeface="+mn-lt"/>
              </a:rPr>
              <a:t>Бримингем</a:t>
            </a:r>
            <a:r>
              <a:rPr lang="ru-RU" sz="2000" dirty="0">
                <a:latin typeface="+mn-lt"/>
              </a:rPr>
              <a:t>»</a:t>
            </a:r>
          </a:p>
          <a:p>
            <a:pPr algn="ctr" eaLnBrk="1" hangingPunct="1"/>
            <a:r>
              <a:rPr lang="ru-RU" sz="2000" dirty="0">
                <a:latin typeface="+mn-lt"/>
              </a:rPr>
              <a:t> против немецкой ПЛ «</a:t>
            </a:r>
            <a:r>
              <a:rPr lang="en-US" sz="2000" dirty="0">
                <a:latin typeface="+mn-lt"/>
              </a:rPr>
              <a:t>U-</a:t>
            </a:r>
            <a:r>
              <a:rPr lang="ru-RU" sz="2000" dirty="0">
                <a:latin typeface="+mn-lt"/>
              </a:rPr>
              <a:t>15»</a:t>
            </a:r>
          </a:p>
        </p:txBody>
      </p:sp>
      <p:pic>
        <p:nvPicPr>
          <p:cNvPr id="3074" name="Picture 2" descr="http://im5-tub-ru.yandex.net/i?id=137499526-0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05755"/>
            <a:ext cx="2088232" cy="277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Начало Первой мировой </a:t>
            </a:r>
            <a:r>
              <a:rPr lang="ru-RU" dirty="0" smtClean="0"/>
              <a:t>войны</a:t>
            </a:r>
            <a:endParaRPr lang="ru-RU" dirty="0"/>
          </a:p>
        </p:txBody>
      </p:sp>
      <p:pic>
        <p:nvPicPr>
          <p:cNvPr id="3076" name="Picture 4" descr="http://historius.narod.ru/spravka/carriers/princeton_birmingh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7473"/>
            <a:ext cx="2738240" cy="1852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45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44463"/>
            <a:ext cx="7000924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464344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Последствия газовой атаки в районе г. Ипр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358246" cy="642941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Военно-технический потенциал ведущих держав накануне первой мировой войны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501122" cy="4929222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7" y="1397000"/>
          <a:ext cx="8501123" cy="52517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9454"/>
                <a:gridCol w="1811107"/>
                <a:gridCol w="2125281"/>
                <a:gridCol w="2125281"/>
              </a:tblGrid>
              <a:tr h="82360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млн.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одного жителя</a:t>
                      </a:r>
                    </a:p>
                    <a:p>
                      <a:r>
                        <a:rPr lang="ru-RU" dirty="0" smtClean="0"/>
                        <a:t>           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одного солдата</a:t>
                      </a:r>
                    </a:p>
                    <a:p>
                      <a:r>
                        <a:rPr lang="ru-RU" dirty="0" smtClean="0"/>
                        <a:t>                Руб.</a:t>
                      </a:r>
                      <a:endParaRPr lang="ru-RU" dirty="0"/>
                    </a:p>
                  </a:txBody>
                  <a:tcPr/>
                </a:tc>
              </a:tr>
              <a:tr h="504122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Австро-Венгрия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662</a:t>
                      </a:r>
                      <a:endParaRPr lang="ru-RU" dirty="0"/>
                    </a:p>
                  </a:txBody>
                  <a:tcPr/>
                </a:tc>
              </a:tr>
              <a:tr h="551524">
                <a:tc>
                  <a:txBody>
                    <a:bodyPr/>
                    <a:lstStyle/>
                    <a:p>
                      <a:r>
                        <a:rPr lang="ru-RU" dirty="0" smtClean="0"/>
                        <a:t>Британская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1822</a:t>
                      </a:r>
                      <a:endParaRPr lang="ru-RU" dirty="0"/>
                    </a:p>
                  </a:txBody>
                  <a:tcPr/>
                </a:tc>
              </a:tr>
              <a:tr h="643445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1156</a:t>
                      </a:r>
                      <a:endParaRPr lang="ru-RU" dirty="0"/>
                    </a:p>
                  </a:txBody>
                  <a:tcPr/>
                </a:tc>
              </a:tr>
              <a:tr h="551524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 и её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566</a:t>
                      </a:r>
                      <a:endParaRPr lang="ru-RU" dirty="0"/>
                    </a:p>
                  </a:txBody>
                  <a:tcPr/>
                </a:tc>
              </a:tr>
              <a:tr h="5515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Российская империя</a:t>
                      </a:r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826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4,5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590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7347">
                <a:tc>
                  <a:txBody>
                    <a:bodyPr/>
                    <a:lstStyle/>
                    <a:p>
                      <a:r>
                        <a:rPr lang="ru-RU" dirty="0" smtClean="0"/>
                        <a:t>США и её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2850</a:t>
                      </a:r>
                      <a:endParaRPr lang="ru-RU" dirty="0"/>
                    </a:p>
                  </a:txBody>
                  <a:tcPr/>
                </a:tc>
              </a:tr>
              <a:tr h="78643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 и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928670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                                              </a:t>
            </a:r>
            <a:r>
              <a:rPr lang="ru-RU" sz="1600" dirty="0" smtClean="0"/>
              <a:t>Прямые военные расходы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Вооружение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32" cy="62630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7290"/>
                <a:gridCol w="1214460"/>
                <a:gridCol w="1285875"/>
                <a:gridCol w="1285875"/>
                <a:gridCol w="1285875"/>
                <a:gridCol w="1285875"/>
                <a:gridCol w="1428782"/>
              </a:tblGrid>
              <a:tr h="112570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Снаряды млн.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Патроны млрд.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Винтовки млн.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Самолёты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Автомобили тыс.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Военный флот млн. тонн</a:t>
                      </a:r>
                      <a:endParaRPr lang="ru-RU" dirty="0"/>
                    </a:p>
                  </a:txBody>
                  <a:tcPr/>
                </a:tc>
              </a:tr>
              <a:tr h="809092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Австро-Венгрия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</a:tr>
              <a:tr h="791516">
                <a:tc>
                  <a:txBody>
                    <a:bodyPr/>
                    <a:lstStyle/>
                    <a:p>
                      <a:r>
                        <a:rPr lang="ru-RU" dirty="0" smtClean="0"/>
                        <a:t>Британская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</a:tr>
              <a:tr h="791516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787993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 и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О,4</a:t>
                      </a:r>
                      <a:endParaRPr lang="ru-RU" dirty="0"/>
                    </a:p>
                  </a:txBody>
                  <a:tcPr/>
                </a:tc>
              </a:tr>
              <a:tr h="7950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Российская империя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6,0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2,8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0,4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42784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 и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664371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 материалам журнала «Родина»  № 8-9 1993 г.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600450" cy="701675"/>
          </a:xfrm>
          <a:solidFill>
            <a:srgbClr val="FFFF00"/>
          </a:solidFill>
          <a:ln/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 dirty="0">
                <a:solidFill>
                  <a:srgbClr val="B42200"/>
                </a:solidFill>
                <a:latin typeface="Arial" charset="0"/>
              </a:rPr>
              <a:t>ЭТО  ВОЙНА: </a:t>
            </a:r>
          </a:p>
        </p:txBody>
      </p:sp>
      <p:sp>
        <p:nvSpPr>
          <p:cNvPr id="542723" name="Text Box 3"/>
          <p:cNvSpPr txBox="1">
            <a:spLocks noChangeArrowheads="1"/>
          </p:cNvSpPr>
          <p:nvPr/>
        </p:nvSpPr>
        <p:spPr bwMode="auto">
          <a:xfrm>
            <a:off x="1476375" y="1989138"/>
            <a:ext cx="5975350" cy="17986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A3000"/>
                </a:solidFill>
                <a:latin typeface="Arial" charset="0"/>
              </a:rPr>
              <a:t>Н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ового 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оружия – самолётов, танков, газов,…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A3000"/>
                </a:solidFill>
                <a:latin typeface="Arial" charset="0"/>
              </a:rPr>
              <a:t>О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громных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 потерь и разрушений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A3000"/>
                </a:solidFill>
                <a:latin typeface="Arial" charset="0"/>
              </a:rPr>
              <a:t>В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место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 манёвренной стала позиционной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A3000"/>
                </a:solidFill>
                <a:latin typeface="Arial" charset="0"/>
              </a:rPr>
              <a:t>А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гитации 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и государственного регулирования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A3000"/>
                </a:solidFill>
                <a:latin typeface="Arial" charset="0"/>
              </a:rPr>
              <a:t>Я</a:t>
            </a:r>
            <a:r>
              <a:rPr lang="ru-RU" sz="2400" dirty="0">
                <a:solidFill>
                  <a:schemeClr val="tx2"/>
                </a:solidFill>
                <a:latin typeface="Arial" charset="0"/>
              </a:rPr>
              <a:t>сно</a:t>
            </a:r>
            <a:r>
              <a:rPr lang="ru-RU" sz="1800" dirty="0">
                <a:solidFill>
                  <a:schemeClr val="folHlink"/>
                </a:solidFill>
                <a:latin typeface="Arial" charset="0"/>
              </a:rPr>
              <a:t> показала важность мощи экономики</a:t>
            </a:r>
          </a:p>
        </p:txBody>
      </p:sp>
      <p:pic>
        <p:nvPicPr>
          <p:cNvPr id="542724" name="Picture 4" descr="J0354376">
            <a:hlinkClick r:id="rId2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39200" y="6572250"/>
            <a:ext cx="304800" cy="285750"/>
          </a:xfrm>
          <a:noFill/>
          <a:ln/>
        </p:spPr>
      </p:pic>
      <p:pic>
        <p:nvPicPr>
          <p:cNvPr id="542726" name="Picture 6" descr="1мв Конница в противогоазх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08625" y="4186238"/>
            <a:ext cx="3635375" cy="2671762"/>
          </a:xfrm>
        </p:spPr>
      </p:pic>
      <p:pic>
        <p:nvPicPr>
          <p:cNvPr id="542727" name="Picture 7" descr="Копия Вооружение 1М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86238"/>
            <a:ext cx="5148263" cy="2671762"/>
          </a:xfrm>
          <a:prstGeom prst="rect">
            <a:avLst/>
          </a:prstGeom>
          <a:noFill/>
        </p:spPr>
      </p:pic>
      <p:pic>
        <p:nvPicPr>
          <p:cNvPr id="542728" name="Picture 8" descr="Копия (2) Вооружение 1М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0"/>
            <a:ext cx="3708400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ПЕРВАЯ МИРОВАЯ ВОЙНА </a:t>
            </a:r>
            <a:br>
              <a:rPr lang="ru-RU" b="1" dirty="0" smtClean="0"/>
            </a:br>
            <a:r>
              <a:rPr lang="ru-RU" b="1" dirty="0" smtClean="0"/>
              <a:t>1914-1918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57356" y="1928802"/>
            <a:ext cx="5000660" cy="4520616"/>
            <a:chOff x="1714480" y="1785926"/>
            <a:chExt cx="5929354" cy="5020682"/>
          </a:xfrm>
        </p:grpSpPr>
        <p:pic>
          <p:nvPicPr>
            <p:cNvPr id="35842" name="Picture 2" descr="http://img248.imageshack.us/img248/473/648324.jpg"/>
            <p:cNvPicPr>
              <a:picLocks noChangeAspect="1" noChangeArrowheads="1"/>
            </p:cNvPicPr>
            <p:nvPr/>
          </p:nvPicPr>
          <p:blipFill>
            <a:blip r:embed="rId2" cstate="print"/>
            <a:srcRect l="3750" t="37428"/>
            <a:stretch>
              <a:fillRect/>
            </a:stretch>
          </p:blipFill>
          <p:spPr bwMode="auto">
            <a:xfrm>
              <a:off x="1714480" y="1785926"/>
              <a:ext cx="5929354" cy="50206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3286116" y="6143644"/>
              <a:ext cx="2357454" cy="42862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7" name="Picture 11" descr="Средиземноморье ЕВР"/>
          <p:cNvPicPr>
            <a:picLocks noChangeAspect="1" noChangeArrowheads="1"/>
          </p:cNvPicPr>
          <p:nvPr/>
        </p:nvPicPr>
        <p:blipFill>
          <a:blip r:embed="rId2" cstate="print">
            <a:lum bright="24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3095625" cy="579438"/>
          </a:xfrm>
          <a:noFill/>
          <a:ln/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>
                <a:solidFill>
                  <a:srgbClr val="B42200"/>
                </a:solidFill>
                <a:latin typeface="Arial" charset="0"/>
              </a:rPr>
              <a:t>1914 – 1918 гг.</a:t>
            </a:r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3995738" y="333375"/>
            <a:ext cx="30241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Первая Мировая война.</a:t>
            </a:r>
          </a:p>
        </p:txBody>
      </p:sp>
      <p:pic>
        <p:nvPicPr>
          <p:cNvPr id="475140" name="Picture 4" descr="J0354376">
            <a:hlinkClick r:id="rId3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839200" y="6572250"/>
            <a:ext cx="304800" cy="285750"/>
          </a:xfrm>
          <a:noFill/>
          <a:ln/>
        </p:spPr>
      </p:pic>
      <p:pic>
        <p:nvPicPr>
          <p:cNvPr id="475144" name="Picture 8" descr="Изменение размера Турок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235825" y="3500438"/>
            <a:ext cx="1014413" cy="2346325"/>
          </a:xfrm>
          <a:prstGeom prst="rect">
            <a:avLst/>
          </a:prstGeom>
          <a:noFill/>
        </p:spPr>
      </p:pic>
      <p:pic>
        <p:nvPicPr>
          <p:cNvPr id="475145" name="Picture 9" descr="Изменение размера 1МВ германец 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125538"/>
            <a:ext cx="1711325" cy="2759075"/>
          </a:xfrm>
          <a:prstGeom prst="rect">
            <a:avLst/>
          </a:prstGeom>
          <a:noFill/>
        </p:spPr>
      </p:pic>
      <p:pic>
        <p:nvPicPr>
          <p:cNvPr id="475146" name="Picture 10" descr="Изменение размера Австро венгрия 1м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1773238"/>
            <a:ext cx="1155700" cy="2636837"/>
          </a:xfrm>
          <a:prstGeom prst="rect">
            <a:avLst/>
          </a:prstGeom>
          <a:noFill/>
        </p:spPr>
      </p:pic>
      <p:pic>
        <p:nvPicPr>
          <p:cNvPr id="475150" name="Picture 14" descr="Изменение размера Бельгия 1м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700338" y="2636838"/>
            <a:ext cx="628650" cy="1347787"/>
          </a:xfrm>
          <a:prstGeom prst="rect">
            <a:avLst/>
          </a:prstGeom>
          <a:noFill/>
        </p:spPr>
      </p:pic>
      <p:pic>
        <p:nvPicPr>
          <p:cNvPr id="475151" name="Picture 15" descr="Изменение размера Италия 1мв  бб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3933825"/>
            <a:ext cx="982662" cy="2271713"/>
          </a:xfrm>
          <a:prstGeom prst="rect">
            <a:avLst/>
          </a:prstGeom>
          <a:noFill/>
        </p:spPr>
      </p:pic>
      <p:pic>
        <p:nvPicPr>
          <p:cNvPr id="475152" name="Picture 16" descr="Изменение размера Румын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2781300"/>
            <a:ext cx="655637" cy="1787525"/>
          </a:xfrm>
          <a:prstGeom prst="rect">
            <a:avLst/>
          </a:prstGeom>
          <a:noFill/>
        </p:spPr>
      </p:pic>
      <p:pic>
        <p:nvPicPr>
          <p:cNvPr id="475153" name="Picture 17" descr="Изменение размера Серб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148263" y="3573463"/>
            <a:ext cx="814387" cy="1417637"/>
          </a:xfrm>
          <a:prstGeom prst="rect">
            <a:avLst/>
          </a:prstGeom>
          <a:noFill/>
        </p:spPr>
      </p:pic>
      <p:pic>
        <p:nvPicPr>
          <p:cNvPr id="475157" name="Picture 21" descr="Изменение размера Англичанин О д ВС 5 0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196975"/>
            <a:ext cx="850900" cy="2336800"/>
          </a:xfrm>
          <a:prstGeom prst="rect">
            <a:avLst/>
          </a:prstGeom>
          <a:noFill/>
        </p:spPr>
      </p:pic>
      <p:pic>
        <p:nvPicPr>
          <p:cNvPr id="475148" name="Picture 12" descr="Изменение размера Француз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420938"/>
            <a:ext cx="1109663" cy="2767012"/>
          </a:xfrm>
          <a:prstGeom prst="rect">
            <a:avLst/>
          </a:prstGeom>
          <a:noFill/>
        </p:spPr>
      </p:pic>
      <p:pic>
        <p:nvPicPr>
          <p:cNvPr id="475149" name="Picture 13" descr="Изменение размера 1МВ русскийй рядовой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7780">
            <a:off x="6443663" y="692150"/>
            <a:ext cx="1385887" cy="3027363"/>
          </a:xfrm>
          <a:prstGeom prst="rect">
            <a:avLst/>
          </a:prstGeom>
          <a:noFill/>
        </p:spPr>
      </p:pic>
      <p:pic>
        <p:nvPicPr>
          <p:cNvPr id="475159" name="Picture 23" descr="США и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781300"/>
            <a:ext cx="1146175" cy="2347913"/>
          </a:xfrm>
          <a:prstGeom prst="rect">
            <a:avLst/>
          </a:prstGeom>
          <a:noFill/>
        </p:spPr>
      </p:pic>
      <p:pic>
        <p:nvPicPr>
          <p:cNvPr id="475143" name="Picture 7" descr="Изменение размера Болгарин 1мв  бб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213100"/>
            <a:ext cx="760413" cy="1898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4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 animBg="1"/>
      <p:bldP spid="475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Первая мировая война 1914-1918</a:t>
            </a:r>
            <a:r>
              <a:rPr lang="ru-RU" sz="2800" dirty="0" smtClean="0"/>
              <a:t> (First World War) — война между двумя коалициями держав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6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Первая мировая война</a:t>
            </a:r>
            <a:endParaRPr lang="ru-RU" dirty="0"/>
          </a:p>
        </p:txBody>
      </p:sp>
      <p:pic>
        <p:nvPicPr>
          <p:cNvPr id="33794" name="Picture 2" descr="http://images.stopgame.ru/uploads/images/202783/form/1335992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3236203" cy="410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1357298"/>
            <a:ext cx="571504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Поводом к 1 мировой войне послужило убийство членом террористической организации «Молодая Босния» наследника австро-венгерского престола эрцгерцога Франца Фердинанда.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750989"/>
            <a:ext cx="27146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сербский террорист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Гаврило Принцип</a:t>
            </a:r>
          </a:p>
        </p:txBody>
      </p:sp>
      <p:pic>
        <p:nvPicPr>
          <p:cNvPr id="7" name="Picture 5" descr="Гаврило Принц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18204"/>
            <a:ext cx="3628709" cy="2420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http://cs405930.userapi.com/v405930331/4e73/YsQugy7uSe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357694"/>
            <a:ext cx="2928958" cy="197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Начало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28 </a:t>
            </a:r>
            <a:r>
              <a:rPr lang="ru-RU" sz="2400" dirty="0"/>
              <a:t>июля (15 июля по ст.ст.) 1914 года Австро-Венгрия объявила войну </a:t>
            </a:r>
            <a:r>
              <a:rPr lang="ru-RU" sz="2400" dirty="0" smtClean="0"/>
              <a:t>Сербии.</a:t>
            </a:r>
          </a:p>
        </p:txBody>
      </p:sp>
      <p:pic>
        <p:nvPicPr>
          <p:cNvPr id="4" name="Picture 5" descr="Император Австро-Венгерской Империи Франц Йозеф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2706688" cy="338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4414" y="5893865"/>
            <a:ext cx="2305050" cy="5355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Император  Франц  Иосиф</a:t>
            </a:r>
          </a:p>
        </p:txBody>
      </p:sp>
      <p:pic>
        <p:nvPicPr>
          <p:cNvPr id="6" name="Picture 7" descr="IG16_37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82270"/>
            <a:ext cx="2857520" cy="2937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72066" y="6072206"/>
            <a:ext cx="274870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 dirty="0" smtClean="0"/>
              <a:t>Австрийские военные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0" y="2571744"/>
            <a:ext cx="393226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4" name="Picture 6" descr="Балкан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2763"/>
          </a:xfrm>
          <a:ln/>
        </p:spPr>
      </p:pic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2520950" cy="641350"/>
          </a:xfrm>
          <a:noFill/>
          <a:ln/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>
                <a:solidFill>
                  <a:srgbClr val="B42200"/>
                </a:solidFill>
                <a:latin typeface="Arial" charset="0"/>
              </a:rPr>
              <a:t>САРАЕВО</a:t>
            </a:r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4500563" y="404813"/>
            <a:ext cx="43926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Столица Боснии и Герцеговины. </a:t>
            </a:r>
          </a:p>
        </p:txBody>
      </p:sp>
      <p:pic>
        <p:nvPicPr>
          <p:cNvPr id="524296" name="Picture 8" descr="J022378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716338"/>
            <a:ext cx="442913" cy="519112"/>
          </a:xfrm>
          <a:prstGeom prst="rect">
            <a:avLst/>
          </a:prstGeom>
          <a:noFill/>
        </p:spPr>
      </p:pic>
      <p:sp>
        <p:nvSpPr>
          <p:cNvPr id="524295" name="Oval 7"/>
          <p:cNvSpPr>
            <a:spLocks noChangeArrowheads="1"/>
          </p:cNvSpPr>
          <p:nvPr/>
        </p:nvSpPr>
        <p:spPr bwMode="auto">
          <a:xfrm>
            <a:off x="3779838" y="3933825"/>
            <a:ext cx="215900" cy="222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4297" name="WordArt 9"/>
          <p:cNvSpPr>
            <a:spLocks noChangeArrowheads="1" noChangeShapeType="1" noTextEdit="1"/>
          </p:cNvSpPr>
          <p:nvPr/>
        </p:nvSpPr>
        <p:spPr bwMode="auto">
          <a:xfrm>
            <a:off x="2051050" y="1196975"/>
            <a:ext cx="3673475" cy="950913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15588"/>
              </a:avLst>
            </a:prstTxWarp>
            <a:scene3d>
              <a:camera prst="legacyPerspectiveFront">
                <a:rot lat="1320000" lon="21480000" rev="0"/>
              </a:camera>
              <a:lightRig rig="legacyHarsh2" dir="b"/>
            </a:scene3d>
            <a:sp3d extrusionH="430200" prstMaterial="legacyPlastic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Impact"/>
              </a:rPr>
              <a:t>ПЕРВАЯ</a:t>
            </a:r>
          </a:p>
        </p:txBody>
      </p:sp>
      <p:sp>
        <p:nvSpPr>
          <p:cNvPr id="524298" name="WordArt 10"/>
          <p:cNvSpPr>
            <a:spLocks noChangeArrowheads="1" noChangeShapeType="1" noTextEdit="1"/>
          </p:cNvSpPr>
          <p:nvPr/>
        </p:nvSpPr>
        <p:spPr bwMode="auto">
          <a:xfrm>
            <a:off x="2709863" y="2279650"/>
            <a:ext cx="2305050" cy="827088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17352"/>
              </a:avLst>
            </a:prstTxWarp>
            <a:scene3d>
              <a:camera prst="legacyPerspectiveFront">
                <a:rot lat="1020000" lon="214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100000">
                      <a:srgbClr val="FFD96D"/>
                    </a:gs>
                  </a:gsLst>
                  <a:lin ang="5400000" scaled="1"/>
                </a:gradFill>
                <a:latin typeface="Impact"/>
              </a:rPr>
              <a:t>МИРОВАЯ</a:t>
            </a:r>
          </a:p>
        </p:txBody>
      </p:sp>
      <p:sp>
        <p:nvSpPr>
          <p:cNvPr id="524299" name="WordArt 11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1425575" cy="719137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35625"/>
              </a:avLst>
            </a:prstTxWarp>
            <a:scene3d>
              <a:camera prst="legacyPerspectiveFront">
                <a:rot lat="720000" lon="214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ВОЙНА</a:t>
            </a:r>
          </a:p>
        </p:txBody>
      </p:sp>
      <p:pic>
        <p:nvPicPr>
          <p:cNvPr id="524301" name="Picture 13" descr="J0354376">
            <a:hlinkClick r:id="rId4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839200" y="6572250"/>
            <a:ext cx="304800" cy="285750"/>
          </a:xfrm>
          <a:noFill/>
          <a:ln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4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4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/>
      <p:bldP spid="524291" grpId="0"/>
      <p:bldP spid="524295" grpId="0" animBg="1"/>
      <p:bldP spid="524297" grpId="0" animBg="1"/>
      <p:bldP spid="524298" grpId="0" animBg="1"/>
      <p:bldP spid="5242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6792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1 </a:t>
            </a:r>
            <a:r>
              <a:rPr lang="ru-RU" sz="2400" dirty="0"/>
              <a:t>августа (19 июля по ст. ст.) Германия </a:t>
            </a:r>
            <a:r>
              <a:rPr lang="ru-RU" sz="2400" dirty="0" smtClean="0"/>
              <a:t>объявила войну России</a:t>
            </a:r>
          </a:p>
        </p:txBody>
      </p:sp>
      <p:pic>
        <p:nvPicPr>
          <p:cNvPr id="4" name="Picture 5" descr="Русская артиллерия в Гали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26" y="4581525"/>
            <a:ext cx="2519363" cy="146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Немецкие войска на позиция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4" t="9051" r="3798" b="4827"/>
          <a:stretch/>
        </p:blipFill>
        <p:spPr bwMode="auto">
          <a:xfrm>
            <a:off x="3275856" y="2464364"/>
            <a:ext cx="2519363" cy="176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91756" y="4227810"/>
            <a:ext cx="2228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+mn-lt"/>
              </a:rPr>
              <a:t>Немецкие войска </a:t>
            </a:r>
          </a:p>
          <a:p>
            <a:pPr eaLnBrk="1" hangingPunct="1"/>
            <a:r>
              <a:rPr lang="ru-RU" b="1" dirty="0">
                <a:latin typeface="+mn-lt"/>
              </a:rPr>
              <a:t>    на позициях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03501" y="5949950"/>
            <a:ext cx="2958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>
                <a:latin typeface="+mn-lt"/>
              </a:rPr>
              <a:t>Русские   артиллеристы</a:t>
            </a:r>
          </a:p>
          <a:p>
            <a:r>
              <a:rPr lang="ru-RU" b="1" dirty="0">
                <a:latin typeface="+mn-lt"/>
              </a:rPr>
              <a:t>            в Галиции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91225" y="5661025"/>
            <a:ext cx="178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New Roman" pitchFamily="18" charset="0"/>
              </a:rPr>
              <a:t>  </a:t>
            </a:r>
            <a:r>
              <a:rPr lang="ru-RU" b="1" dirty="0">
                <a:latin typeface="+mn-lt"/>
              </a:rPr>
              <a:t>Император</a:t>
            </a:r>
          </a:p>
          <a:p>
            <a:r>
              <a:rPr lang="ru-RU" b="1" dirty="0">
                <a:latin typeface="+mn-lt"/>
              </a:rPr>
              <a:t>Вильгельм </a:t>
            </a:r>
            <a:r>
              <a:rPr lang="en-US" b="1" dirty="0">
                <a:latin typeface="+mn-lt"/>
              </a:rPr>
              <a:t> II</a:t>
            </a:r>
            <a:endParaRPr lang="ru-RU" b="1" dirty="0">
              <a:latin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15939" y="5599112"/>
            <a:ext cx="1452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latin typeface="+mn-lt"/>
              </a:rPr>
              <a:t>Император</a:t>
            </a:r>
          </a:p>
          <a:p>
            <a:pPr algn="ctr" eaLnBrk="1" hangingPunct="1"/>
            <a:r>
              <a:rPr lang="ru-RU" b="1" dirty="0">
                <a:latin typeface="+mn-lt"/>
              </a:rPr>
              <a:t>Николай </a:t>
            </a:r>
            <a:r>
              <a:rPr lang="en-US" b="1" dirty="0">
                <a:latin typeface="+mn-lt"/>
              </a:rPr>
              <a:t>II</a:t>
            </a:r>
            <a:endParaRPr lang="ru-RU" b="1" dirty="0">
              <a:latin typeface="+mn-lt"/>
            </a:endParaRPr>
          </a:p>
        </p:txBody>
      </p:sp>
      <p:pic>
        <p:nvPicPr>
          <p:cNvPr id="2050" name="Picture 2" descr="http://www.greece.org/genocide/quotes/ge-germ-wilhelm2n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60" y="2084388"/>
            <a:ext cx="2281039" cy="36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dipity.com/uploads/events/eb67788a3e0a7a4d59a61fb4ef8ff48c_1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84388"/>
            <a:ext cx="2431005" cy="3360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Первой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6792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3 августа (21 июля по ст. ст.) Германия </a:t>
            </a:r>
            <a:r>
              <a:rPr lang="ru-RU" sz="2400" dirty="0" smtClean="0"/>
              <a:t>объявила войну </a:t>
            </a:r>
            <a:r>
              <a:rPr lang="ru-RU" sz="2400" dirty="0"/>
              <a:t> </a:t>
            </a:r>
            <a:r>
              <a:rPr lang="ru-RU" sz="2400" dirty="0" smtClean="0"/>
              <a:t>Франции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3568" y="1700213"/>
            <a:ext cx="7620000" cy="4752975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0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0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ru-RU" dirty="0" smtClean="0"/>
              <a:t>                  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                            </a:t>
            </a:r>
            <a:endParaRPr lang="ru-RU" sz="20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" name="Picture 6" descr="Альфред фон Шлифф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80" y="2492896"/>
            <a:ext cx="1958975" cy="2592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47665" y="5699810"/>
            <a:ext cx="250421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/>
              <a:t>Президент Франции</a:t>
            </a:r>
          </a:p>
          <a:p>
            <a:pPr eaLnBrk="1" hangingPunct="1">
              <a:defRPr/>
            </a:pPr>
            <a:r>
              <a:rPr lang="ru-RU" b="1" dirty="0"/>
              <a:t>  </a:t>
            </a:r>
            <a:r>
              <a:rPr lang="ru-RU" b="1" dirty="0" err="1"/>
              <a:t>Раймон</a:t>
            </a:r>
            <a:r>
              <a:rPr lang="ru-RU" b="1" dirty="0"/>
              <a:t> Пуанкаре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784824" y="5252859"/>
            <a:ext cx="43942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</a:rPr>
              <a:t>  </a:t>
            </a:r>
            <a:r>
              <a:rPr lang="ru-RU" b="1" dirty="0"/>
              <a:t>Альфред фон </a:t>
            </a:r>
            <a:r>
              <a:rPr lang="ru-RU" b="1" dirty="0" err="1"/>
              <a:t>Шлиффен</a:t>
            </a:r>
            <a:endParaRPr lang="ru-RU" b="1" dirty="0"/>
          </a:p>
          <a:p>
            <a:pPr algn="ctr">
              <a:defRPr/>
            </a:pPr>
            <a:r>
              <a:rPr lang="ru-RU" b="1" dirty="0"/>
              <a:t>             (1833-1913)</a:t>
            </a:r>
          </a:p>
          <a:p>
            <a:pPr algn="ctr">
              <a:defRPr/>
            </a:pPr>
            <a:r>
              <a:rPr lang="ru-RU" b="1" dirty="0"/>
              <a:t>         Начальник германского </a:t>
            </a:r>
          </a:p>
          <a:p>
            <a:pPr algn="ctr">
              <a:defRPr/>
            </a:pPr>
            <a:r>
              <a:rPr lang="ru-RU" b="1" dirty="0"/>
              <a:t>            Генерального штаба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23543" y="2981941"/>
            <a:ext cx="3078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/>
              <a:t>План </a:t>
            </a:r>
            <a:r>
              <a:rPr lang="ru-RU" sz="2000" dirty="0" err="1"/>
              <a:t>Шлиффена</a:t>
            </a:r>
            <a:r>
              <a:rPr lang="ru-RU" sz="2000" dirty="0"/>
              <a:t> </a:t>
            </a:r>
            <a:r>
              <a:rPr lang="ru-RU" sz="2000" dirty="0" smtClean="0"/>
              <a:t>-молниеносная </a:t>
            </a:r>
            <a:r>
              <a:rPr lang="ru-RU" sz="2000" dirty="0"/>
              <a:t>победа                                   над Францией, до начала                                         активных действий                                          со стороны России. </a:t>
            </a:r>
          </a:p>
        </p:txBody>
      </p:sp>
      <p:pic>
        <p:nvPicPr>
          <p:cNvPr id="1026" name="Picture 2" descr="http://im1-tub-ru.yandex.net/i?id=216364312-40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1" y="2525946"/>
            <a:ext cx="2253762" cy="3101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02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489</TotalTime>
  <Words>601</Words>
  <Application>Microsoft Office PowerPoint</Application>
  <PresentationFormat>Экран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ПЕРВАЯ МИРОВАЯ ВОЙНА  1914-1918</vt:lpstr>
      <vt:lpstr>1914 – 1918 гг.</vt:lpstr>
      <vt:lpstr>Первая мировая война 1914-1918 (First World War) — война между двумя коалициями держав</vt:lpstr>
      <vt:lpstr>Первая мировая война</vt:lpstr>
      <vt:lpstr>Начало Первой мировой войны</vt:lpstr>
      <vt:lpstr>САРАЕВО</vt:lpstr>
      <vt:lpstr>Начало Первой мировой войны</vt:lpstr>
      <vt:lpstr>Начало Первой мировой войны</vt:lpstr>
      <vt:lpstr>Слайд 10</vt:lpstr>
      <vt:lpstr>Николай II благословляет солдат, отправляющихся на фронт</vt:lpstr>
      <vt:lpstr>Слайд 12</vt:lpstr>
      <vt:lpstr>Начало Первой мировой войны</vt:lpstr>
      <vt:lpstr>Начало Первой мировой войны</vt:lpstr>
      <vt:lpstr>Слайд 15</vt:lpstr>
      <vt:lpstr>Военно-технический потенциал ведущих держав накануне первой мировой войны</vt:lpstr>
      <vt:lpstr>Вооружение</vt:lpstr>
      <vt:lpstr>ЭТО  ВОЙНА: </vt:lpstr>
    </vt:vector>
  </TitlesOfParts>
  <Company>ГБОУ СПО РО КПК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мировая война  1914-1918</dc:title>
  <dc:creator>48 каб главный</dc:creator>
  <cp:lastModifiedBy>444</cp:lastModifiedBy>
  <cp:revision>147</cp:revision>
  <dcterms:created xsi:type="dcterms:W3CDTF">2014-02-03T07:50:50Z</dcterms:created>
  <dcterms:modified xsi:type="dcterms:W3CDTF">2014-12-20T15:06:20Z</dcterms:modified>
</cp:coreProperties>
</file>