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8" r:id="rId9"/>
    <p:sldId id="260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35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B9BD-8348-4725-B7C8-FB6A5FAE9257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8BF3-473F-4A04-BB50-CC7AF8047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B9BD-8348-4725-B7C8-FB6A5FAE9257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8BF3-473F-4A04-BB50-CC7AF8047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B9BD-8348-4725-B7C8-FB6A5FAE9257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8BF3-473F-4A04-BB50-CC7AF8047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B9BD-8348-4725-B7C8-FB6A5FAE9257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8BF3-473F-4A04-BB50-CC7AF8047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B9BD-8348-4725-B7C8-FB6A5FAE9257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8BF3-473F-4A04-BB50-CC7AF8047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B9BD-8348-4725-B7C8-FB6A5FAE9257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8BF3-473F-4A04-BB50-CC7AF8047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B9BD-8348-4725-B7C8-FB6A5FAE9257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8BF3-473F-4A04-BB50-CC7AF8047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B9BD-8348-4725-B7C8-FB6A5FAE9257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8BF3-473F-4A04-BB50-CC7AF8047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B9BD-8348-4725-B7C8-FB6A5FAE9257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8BF3-473F-4A04-BB50-CC7AF8047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B9BD-8348-4725-B7C8-FB6A5FAE9257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8BF3-473F-4A04-BB50-CC7AF8047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B9BD-8348-4725-B7C8-FB6A5FAE9257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8BF3-473F-4A04-BB50-CC7AF8047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3B9BD-8348-4725-B7C8-FB6A5FAE9257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D8BF3-473F-4A04-BB50-CC7AF80478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Documents and Settings\User\Мои документы\Мои рисунки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96375" cy="6858000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1676400"/>
            <a:ext cx="7772400" cy="192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i="0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Monotype Corsiva" pitchFamily="66" charset="0"/>
                <a:ea typeface="+mj-ea"/>
                <a:cs typeface="Arial" pitchFamily="34" charset="0"/>
              </a:rPr>
              <a:t>Система</a:t>
            </a:r>
            <a:r>
              <a:rPr kumimoji="0" lang="ru-RU" sz="4400" i="0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зачетов на уроках математики при подготовке к ОГЭ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3886200"/>
            <a:ext cx="70866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F3505"/>
                </a:solidFill>
                <a:effectLst/>
                <a:uLnTx/>
                <a:uFillTx/>
                <a:latin typeface="Monotype Corsiva" pitchFamily="66" charset="0"/>
              </a:rPr>
              <a:t>Выполнила: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F3505"/>
                </a:solidFill>
                <a:effectLst/>
                <a:uLnTx/>
                <a:uFillTx/>
                <a:latin typeface="Monotype Corsiva" pitchFamily="66" charset="0"/>
              </a:rPr>
              <a:t>Соловьева Галина Дмитриевна,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F3505"/>
                </a:solidFill>
                <a:effectLst/>
                <a:uLnTx/>
                <a:uFillTx/>
                <a:latin typeface="Monotype Corsiva" pitchFamily="66" charset="0"/>
              </a:rPr>
              <a:t>учитель математики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F3505"/>
                </a:solidFill>
                <a:effectLst/>
                <a:uLnTx/>
                <a:uFillTx/>
                <a:latin typeface="Monotype Corsiva" pitchFamily="66" charset="0"/>
              </a:rPr>
              <a:t>МБОУ «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F3505"/>
                </a:solidFill>
                <a:effectLst/>
                <a:uLnTx/>
                <a:uFillTx/>
                <a:latin typeface="Monotype Corsiva" pitchFamily="66" charset="0"/>
              </a:rPr>
              <a:t>Перенская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F3505"/>
                </a:solidFill>
                <a:effectLst/>
                <a:uLnTx/>
                <a:uFillTx/>
                <a:latin typeface="Monotype Corsiva" pitchFamily="66" charset="0"/>
              </a:rPr>
              <a:t> средняя школа»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Documents and Settings\User\Мои документы\Мои рисунки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96375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66" y="304800"/>
          <a:ext cx="5357850" cy="5958664"/>
        </p:xfrm>
        <a:graphic>
          <a:graphicData uri="http://schemas.openxmlformats.org/drawingml/2006/table">
            <a:tbl>
              <a:tblPr/>
              <a:tblGrid>
                <a:gridCol w="5357850"/>
              </a:tblGrid>
              <a:tr h="4398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Решение задач:</a:t>
                      </a:r>
                      <a:endParaRPr lang="ru-RU" sz="20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8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u="sng" dirty="0" smtClean="0">
                          <a:latin typeface="Times New Roman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en-US" sz="2000" u="sng" dirty="0" err="1">
                          <a:latin typeface="Times New Roman"/>
                          <a:ea typeface="Calibri"/>
                          <a:cs typeface="Times New Roman"/>
                        </a:rPr>
                        <a:t>вариант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В треугольнике </a:t>
                      </a:r>
                      <a:r>
                        <a:rPr lang="ru-RU" sz="2000" i="1" dirty="0">
                          <a:latin typeface="Times New Roman"/>
                          <a:ea typeface="Calibri"/>
                          <a:cs typeface="Times New Roman"/>
                        </a:rPr>
                        <a:t>АВС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i="1" dirty="0">
                          <a:latin typeface="Times New Roman"/>
                          <a:ea typeface="Calibri"/>
                          <a:cs typeface="Times New Roman"/>
                        </a:rPr>
                        <a:t>АС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=5 см,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Угол </a:t>
                      </a:r>
                      <a:r>
                        <a:rPr lang="ru-RU" sz="2000" i="1" dirty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=30°, угол </a:t>
                      </a:r>
                      <a:r>
                        <a:rPr lang="ru-RU" sz="2000" i="1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= 45°.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Найти </a:t>
                      </a:r>
                      <a:r>
                        <a:rPr lang="ru-RU" sz="2000" i="1" dirty="0">
                          <a:latin typeface="Times New Roman"/>
                          <a:ea typeface="Calibri"/>
                          <a:cs typeface="Times New Roman"/>
                        </a:rPr>
                        <a:t>ВС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В треугольнике </a:t>
                      </a:r>
                      <a:r>
                        <a:rPr lang="ru-RU" sz="2000" i="1" dirty="0">
                          <a:latin typeface="Times New Roman"/>
                          <a:ea typeface="Calibri"/>
                          <a:cs typeface="Times New Roman"/>
                        </a:rPr>
                        <a:t>АВС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  а=3, в=5, с=3. Найти </a:t>
                      </a: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cos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i="1" dirty="0"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и определить вид треугольника.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r>
                        <a:rPr lang="ru-RU" sz="2000" u="sng" dirty="0">
                          <a:latin typeface="Times New Roman"/>
                          <a:ea typeface="Calibri"/>
                          <a:cs typeface="Times New Roman"/>
                        </a:rPr>
                        <a:t> вариант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В треугольнике </a:t>
                      </a:r>
                      <a:r>
                        <a:rPr lang="ru-RU" sz="2000" i="1" dirty="0">
                          <a:latin typeface="Times New Roman"/>
                          <a:ea typeface="Calibri"/>
                          <a:cs typeface="Times New Roman"/>
                        </a:rPr>
                        <a:t>АВС,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i="1" dirty="0">
                          <a:latin typeface="Times New Roman"/>
                          <a:ea typeface="Calibri"/>
                          <a:cs typeface="Times New Roman"/>
                        </a:rPr>
                        <a:t>АВ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= 20 см, </a:t>
                      </a:r>
                      <a:r>
                        <a:rPr lang="ru-RU" sz="2000" i="1" dirty="0">
                          <a:latin typeface="Times New Roman"/>
                          <a:ea typeface="Calibri"/>
                          <a:cs typeface="Times New Roman"/>
                        </a:rPr>
                        <a:t>ВС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==40 см, угол </a:t>
                      </a:r>
                      <a:r>
                        <a:rPr lang="ru-RU" sz="2000" i="1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=30°.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089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Найти </a:t>
                      </a: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sin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i="1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В треугольнике </a:t>
                      </a:r>
                      <a:r>
                        <a:rPr lang="ru-RU" sz="2000" i="1" dirty="0">
                          <a:latin typeface="Times New Roman"/>
                          <a:ea typeface="Calibri"/>
                          <a:cs typeface="Times New Roman"/>
                        </a:rPr>
                        <a:t>АВС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а=5, в=8, с=10. Определить </a:t>
                      </a: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cos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i="1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и определить вид треугольника.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Documents and Settings\User\Мои документы\Мои рисунки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96375" cy="6858000"/>
          </a:xfrm>
          <a:prstGeom prst="rect">
            <a:avLst/>
          </a:prstGeom>
          <a:noFill/>
        </p:spPr>
      </p:pic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857224" y="2786058"/>
            <a:ext cx="7467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4000" dirty="0" smtClean="0">
                <a:solidFill>
                  <a:srgbClr val="6F3505"/>
                </a:solidFill>
              </a:rPr>
              <a:t>Письменные </a:t>
            </a:r>
            <a:r>
              <a:rPr lang="ru-RU" sz="4000" dirty="0">
                <a:solidFill>
                  <a:srgbClr val="6F3505"/>
                </a:solidFill>
              </a:rPr>
              <a:t>работы, </a:t>
            </a:r>
          </a:p>
          <a:p>
            <a:pPr>
              <a:buFont typeface="Arial" charset="0"/>
              <a:buChar char="•"/>
            </a:pPr>
            <a:r>
              <a:rPr lang="ru-RU" sz="4000" dirty="0">
                <a:solidFill>
                  <a:srgbClr val="6F3505"/>
                </a:solidFill>
              </a:rPr>
              <a:t>диктанты, </a:t>
            </a:r>
          </a:p>
          <a:p>
            <a:pPr>
              <a:buFont typeface="Arial" charset="0"/>
              <a:buChar char="•"/>
            </a:pPr>
            <a:r>
              <a:rPr lang="ru-RU" sz="4000" dirty="0">
                <a:solidFill>
                  <a:srgbClr val="6F3505"/>
                </a:solidFill>
              </a:rPr>
              <a:t>тестирования,  </a:t>
            </a:r>
          </a:p>
          <a:p>
            <a:pPr>
              <a:buFont typeface="Arial" charset="0"/>
              <a:buChar char="•"/>
            </a:pPr>
            <a:r>
              <a:rPr lang="ru-RU" sz="4000" dirty="0">
                <a:solidFill>
                  <a:srgbClr val="6F3505"/>
                </a:solidFill>
              </a:rPr>
              <a:t>зачеты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428728" y="642918"/>
            <a:ext cx="7421558" cy="1655763"/>
            <a:chOff x="1344" y="1680"/>
            <a:chExt cx="2928" cy="448"/>
          </a:xfrm>
        </p:grpSpPr>
        <p:sp>
          <p:nvSpPr>
            <p:cNvPr id="8" name="Freeform 7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737407962 w 1120"/>
                <a:gd name="T1" fmla="*/ 4 h 252"/>
                <a:gd name="T2" fmla="*/ 734652577 w 1120"/>
                <a:gd name="T3" fmla="*/ 4 h 252"/>
                <a:gd name="T4" fmla="*/ 724173232 w 1120"/>
                <a:gd name="T5" fmla="*/ 4 h 252"/>
                <a:gd name="T6" fmla="*/ 707205662 w 1120"/>
                <a:gd name="T7" fmla="*/ 4 h 252"/>
                <a:gd name="T8" fmla="*/ 683450313 w 1120"/>
                <a:gd name="T9" fmla="*/ 4 h 252"/>
                <a:gd name="T10" fmla="*/ 652993331 w 1120"/>
                <a:gd name="T11" fmla="*/ 4 h 252"/>
                <a:gd name="T12" fmla="*/ 617500078 w 1120"/>
                <a:gd name="T13" fmla="*/ 4 h 252"/>
                <a:gd name="T14" fmla="*/ 576770593 w 1120"/>
                <a:gd name="T15" fmla="*/ 4 h 252"/>
                <a:gd name="T16" fmla="*/ 530666042 w 1120"/>
                <a:gd name="T17" fmla="*/ 3 h 252"/>
                <a:gd name="T18" fmla="*/ 480564120 w 1120"/>
                <a:gd name="T19" fmla="*/ 3 h 252"/>
                <a:gd name="T20" fmla="*/ 425281622 w 1120"/>
                <a:gd name="T21" fmla="*/ 3 h 252"/>
                <a:gd name="T22" fmla="*/ 365941717 w 1120"/>
                <a:gd name="T23" fmla="*/ 3 h 252"/>
                <a:gd name="T24" fmla="*/ 306693506 w 1120"/>
                <a:gd name="T25" fmla="*/ 3 h 252"/>
                <a:gd name="T26" fmla="*/ 252777914 w 1120"/>
                <a:gd name="T27" fmla="*/ 3 h 252"/>
                <a:gd name="T28" fmla="*/ 202693032 w 1120"/>
                <a:gd name="T29" fmla="*/ 3 h 252"/>
                <a:gd name="T30" fmla="*/ 156536146 w 1120"/>
                <a:gd name="T31" fmla="*/ 4 h 252"/>
                <a:gd name="T32" fmla="*/ 117280817 w 1120"/>
                <a:gd name="T33" fmla="*/ 4 h 252"/>
                <a:gd name="T34" fmla="*/ 82973815 w 1120"/>
                <a:gd name="T35" fmla="*/ 4 h 252"/>
                <a:gd name="T36" fmla="*/ 53967948 w 1120"/>
                <a:gd name="T37" fmla="*/ 4 h 252"/>
                <a:gd name="T38" fmla="*/ 30211827 w 1120"/>
                <a:gd name="T39" fmla="*/ 4 h 252"/>
                <a:gd name="T40" fmla="*/ 13237559 w 1120"/>
                <a:gd name="T41" fmla="*/ 4 h 252"/>
                <a:gd name="T42" fmla="*/ 4064354 w 1120"/>
                <a:gd name="T43" fmla="*/ 4 h 252"/>
                <a:gd name="T44" fmla="*/ 0 w 1120"/>
                <a:gd name="T45" fmla="*/ 4 h 252"/>
                <a:gd name="T46" fmla="*/ 0 w 1120"/>
                <a:gd name="T47" fmla="*/ 2 h 252"/>
                <a:gd name="T48" fmla="*/ 368696477 w 1120"/>
                <a:gd name="T49" fmla="*/ 0 h 252"/>
                <a:gd name="T50" fmla="*/ 737407962 w 1120"/>
                <a:gd name="T51" fmla="*/ 2 h 252"/>
                <a:gd name="T52" fmla="*/ 737407962 w 1120"/>
                <a:gd name="T53" fmla="*/ 4 h 252"/>
                <a:gd name="T54" fmla="*/ 737407962 w 1120"/>
                <a:gd name="T55" fmla="*/ 4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F6E1BD"/>
                </a:gs>
                <a:gs pos="100000">
                  <a:srgbClr val="EAB764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1500166" y="714356"/>
            <a:ext cx="72866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Для обучения большое значение имеет установление уровня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обученности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школьников</a:t>
            </a:r>
          </a:p>
          <a:p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500166" y="2214554"/>
            <a:ext cx="51435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6F3505"/>
                </a:solidFill>
              </a:rPr>
              <a:t>Формы контроля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Documents and Settings\User\Мои документы\Мои рисунки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96375" cy="6858000"/>
          </a:xfrm>
          <a:prstGeom prst="rect">
            <a:avLst/>
          </a:prstGeom>
          <a:noFill/>
        </p:spPr>
      </p:pic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642910" y="2285992"/>
            <a:ext cx="7696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Зачет</a:t>
            </a:r>
            <a:r>
              <a:rPr lang="ru-RU" sz="3600" dirty="0"/>
              <a:t> </a:t>
            </a:r>
            <a:r>
              <a:rPr lang="ru-RU" sz="3600" dirty="0">
                <a:solidFill>
                  <a:srgbClr val="6F3505"/>
                </a:solidFill>
              </a:rPr>
              <a:t>проводится для определения достижения конечных результатов обучения по определенной теме каждым учащимся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428728" y="642918"/>
            <a:ext cx="7421558" cy="1655763"/>
            <a:chOff x="1344" y="1680"/>
            <a:chExt cx="2928" cy="448"/>
          </a:xfrm>
        </p:grpSpPr>
        <p:sp>
          <p:nvSpPr>
            <p:cNvPr id="8" name="Freeform 7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737407962 w 1120"/>
                <a:gd name="T1" fmla="*/ 4 h 252"/>
                <a:gd name="T2" fmla="*/ 734652577 w 1120"/>
                <a:gd name="T3" fmla="*/ 4 h 252"/>
                <a:gd name="T4" fmla="*/ 724173232 w 1120"/>
                <a:gd name="T5" fmla="*/ 4 h 252"/>
                <a:gd name="T6" fmla="*/ 707205662 w 1120"/>
                <a:gd name="T7" fmla="*/ 4 h 252"/>
                <a:gd name="T8" fmla="*/ 683450313 w 1120"/>
                <a:gd name="T9" fmla="*/ 4 h 252"/>
                <a:gd name="T10" fmla="*/ 652993331 w 1120"/>
                <a:gd name="T11" fmla="*/ 4 h 252"/>
                <a:gd name="T12" fmla="*/ 617500078 w 1120"/>
                <a:gd name="T13" fmla="*/ 4 h 252"/>
                <a:gd name="T14" fmla="*/ 576770593 w 1120"/>
                <a:gd name="T15" fmla="*/ 4 h 252"/>
                <a:gd name="T16" fmla="*/ 530666042 w 1120"/>
                <a:gd name="T17" fmla="*/ 3 h 252"/>
                <a:gd name="T18" fmla="*/ 480564120 w 1120"/>
                <a:gd name="T19" fmla="*/ 3 h 252"/>
                <a:gd name="T20" fmla="*/ 425281622 w 1120"/>
                <a:gd name="T21" fmla="*/ 3 h 252"/>
                <a:gd name="T22" fmla="*/ 365941717 w 1120"/>
                <a:gd name="T23" fmla="*/ 3 h 252"/>
                <a:gd name="T24" fmla="*/ 306693506 w 1120"/>
                <a:gd name="T25" fmla="*/ 3 h 252"/>
                <a:gd name="T26" fmla="*/ 252777914 w 1120"/>
                <a:gd name="T27" fmla="*/ 3 h 252"/>
                <a:gd name="T28" fmla="*/ 202693032 w 1120"/>
                <a:gd name="T29" fmla="*/ 3 h 252"/>
                <a:gd name="T30" fmla="*/ 156536146 w 1120"/>
                <a:gd name="T31" fmla="*/ 4 h 252"/>
                <a:gd name="T32" fmla="*/ 117280817 w 1120"/>
                <a:gd name="T33" fmla="*/ 4 h 252"/>
                <a:gd name="T34" fmla="*/ 82973815 w 1120"/>
                <a:gd name="T35" fmla="*/ 4 h 252"/>
                <a:gd name="T36" fmla="*/ 53967948 w 1120"/>
                <a:gd name="T37" fmla="*/ 4 h 252"/>
                <a:gd name="T38" fmla="*/ 30211827 w 1120"/>
                <a:gd name="T39" fmla="*/ 4 h 252"/>
                <a:gd name="T40" fmla="*/ 13237559 w 1120"/>
                <a:gd name="T41" fmla="*/ 4 h 252"/>
                <a:gd name="T42" fmla="*/ 4064354 w 1120"/>
                <a:gd name="T43" fmla="*/ 4 h 252"/>
                <a:gd name="T44" fmla="*/ 0 w 1120"/>
                <a:gd name="T45" fmla="*/ 4 h 252"/>
                <a:gd name="T46" fmla="*/ 0 w 1120"/>
                <a:gd name="T47" fmla="*/ 2 h 252"/>
                <a:gd name="T48" fmla="*/ 368696477 w 1120"/>
                <a:gd name="T49" fmla="*/ 0 h 252"/>
                <a:gd name="T50" fmla="*/ 737407962 w 1120"/>
                <a:gd name="T51" fmla="*/ 2 h 252"/>
                <a:gd name="T52" fmla="*/ 737407962 w 1120"/>
                <a:gd name="T53" fmla="*/ 4 h 252"/>
                <a:gd name="T54" fmla="*/ 737407962 w 1120"/>
                <a:gd name="T55" fmla="*/ 4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F6E1BD"/>
                </a:gs>
                <a:gs pos="100000">
                  <a:srgbClr val="EAB764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571604" y="642918"/>
            <a:ext cx="7143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Зачет</a:t>
            </a:r>
            <a:r>
              <a:rPr lang="ru-RU" sz="36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rgbClr val="6F3505"/>
                </a:solidFill>
                <a:latin typeface="Calibri" pitchFamily="34" charset="0"/>
                <a:cs typeface="Times New Roman" pitchFamily="18" charset="0"/>
              </a:rPr>
              <a:t>- это одна из основных форм контроля в старших </a:t>
            </a:r>
            <a:r>
              <a:rPr lang="ru-RU" sz="3600" dirty="0" smtClean="0">
                <a:solidFill>
                  <a:srgbClr val="6F3505"/>
                </a:solidFill>
                <a:latin typeface="Calibri" pitchFamily="34" charset="0"/>
                <a:cs typeface="Times New Roman" pitchFamily="18" charset="0"/>
              </a:rPr>
              <a:t>классах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Documents and Settings\User\Мои документы\Мои рисунки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96375" cy="6858000"/>
          </a:xfrm>
          <a:prstGeom prst="rect">
            <a:avLst/>
          </a:prstGeom>
          <a:noFill/>
        </p:spPr>
      </p:pic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1428728" y="642918"/>
            <a:ext cx="7421558" cy="1655763"/>
            <a:chOff x="1344" y="1680"/>
            <a:chExt cx="2928" cy="448"/>
          </a:xfrm>
        </p:grpSpPr>
        <p:sp>
          <p:nvSpPr>
            <p:cNvPr id="7" name="Freeform 7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737407962 w 1120"/>
                <a:gd name="T1" fmla="*/ 4 h 252"/>
                <a:gd name="T2" fmla="*/ 734652577 w 1120"/>
                <a:gd name="T3" fmla="*/ 4 h 252"/>
                <a:gd name="T4" fmla="*/ 724173232 w 1120"/>
                <a:gd name="T5" fmla="*/ 4 h 252"/>
                <a:gd name="T6" fmla="*/ 707205662 w 1120"/>
                <a:gd name="T7" fmla="*/ 4 h 252"/>
                <a:gd name="T8" fmla="*/ 683450313 w 1120"/>
                <a:gd name="T9" fmla="*/ 4 h 252"/>
                <a:gd name="T10" fmla="*/ 652993331 w 1120"/>
                <a:gd name="T11" fmla="*/ 4 h 252"/>
                <a:gd name="T12" fmla="*/ 617500078 w 1120"/>
                <a:gd name="T13" fmla="*/ 4 h 252"/>
                <a:gd name="T14" fmla="*/ 576770593 w 1120"/>
                <a:gd name="T15" fmla="*/ 4 h 252"/>
                <a:gd name="T16" fmla="*/ 530666042 w 1120"/>
                <a:gd name="T17" fmla="*/ 3 h 252"/>
                <a:gd name="T18" fmla="*/ 480564120 w 1120"/>
                <a:gd name="T19" fmla="*/ 3 h 252"/>
                <a:gd name="T20" fmla="*/ 425281622 w 1120"/>
                <a:gd name="T21" fmla="*/ 3 h 252"/>
                <a:gd name="T22" fmla="*/ 365941717 w 1120"/>
                <a:gd name="T23" fmla="*/ 3 h 252"/>
                <a:gd name="T24" fmla="*/ 306693506 w 1120"/>
                <a:gd name="T25" fmla="*/ 3 h 252"/>
                <a:gd name="T26" fmla="*/ 252777914 w 1120"/>
                <a:gd name="T27" fmla="*/ 3 h 252"/>
                <a:gd name="T28" fmla="*/ 202693032 w 1120"/>
                <a:gd name="T29" fmla="*/ 3 h 252"/>
                <a:gd name="T30" fmla="*/ 156536146 w 1120"/>
                <a:gd name="T31" fmla="*/ 4 h 252"/>
                <a:gd name="T32" fmla="*/ 117280817 w 1120"/>
                <a:gd name="T33" fmla="*/ 4 h 252"/>
                <a:gd name="T34" fmla="*/ 82973815 w 1120"/>
                <a:gd name="T35" fmla="*/ 4 h 252"/>
                <a:gd name="T36" fmla="*/ 53967948 w 1120"/>
                <a:gd name="T37" fmla="*/ 4 h 252"/>
                <a:gd name="T38" fmla="*/ 30211827 w 1120"/>
                <a:gd name="T39" fmla="*/ 4 h 252"/>
                <a:gd name="T40" fmla="*/ 13237559 w 1120"/>
                <a:gd name="T41" fmla="*/ 4 h 252"/>
                <a:gd name="T42" fmla="*/ 4064354 w 1120"/>
                <a:gd name="T43" fmla="*/ 4 h 252"/>
                <a:gd name="T44" fmla="*/ 0 w 1120"/>
                <a:gd name="T45" fmla="*/ 4 h 252"/>
                <a:gd name="T46" fmla="*/ 0 w 1120"/>
                <a:gd name="T47" fmla="*/ 2 h 252"/>
                <a:gd name="T48" fmla="*/ 368696477 w 1120"/>
                <a:gd name="T49" fmla="*/ 0 h 252"/>
                <a:gd name="T50" fmla="*/ 737407962 w 1120"/>
                <a:gd name="T51" fmla="*/ 2 h 252"/>
                <a:gd name="T52" fmla="*/ 737407962 w 1120"/>
                <a:gd name="T53" fmla="*/ 4 h 252"/>
                <a:gd name="T54" fmla="*/ 737407962 w 1120"/>
                <a:gd name="T55" fmla="*/ 4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F6E1BD"/>
                </a:gs>
                <a:gs pos="100000">
                  <a:srgbClr val="EAB764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" name="Прямоугольник 1"/>
          <p:cNvSpPr>
            <a:spLocks noChangeArrowheads="1"/>
          </p:cNvSpPr>
          <p:nvPr/>
        </p:nvSpPr>
        <p:spPr bwMode="auto">
          <a:xfrm>
            <a:off x="1357290" y="714356"/>
            <a:ext cx="710091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chemeClr val="accent6">
                    <a:lumMod val="50000"/>
                  </a:schemeClr>
                </a:solidFill>
              </a:rPr>
              <a:t>Тематические зачеты </a:t>
            </a:r>
            <a:endParaRPr lang="ru-RU" sz="44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4400" dirty="0">
              <a:solidFill>
                <a:srgbClr val="FF0000"/>
              </a:solidFill>
            </a:endParaRPr>
          </a:p>
          <a:p>
            <a:r>
              <a:rPr lang="ru-RU" sz="4400" dirty="0" smtClean="0">
                <a:solidFill>
                  <a:srgbClr val="6F3505"/>
                </a:solidFill>
              </a:rPr>
              <a:t>должны </a:t>
            </a:r>
            <a:r>
              <a:rPr lang="ru-RU" sz="4400" dirty="0">
                <a:solidFill>
                  <a:srgbClr val="6F3505"/>
                </a:solidFill>
              </a:rPr>
              <a:t>быть </a:t>
            </a:r>
            <a:r>
              <a:rPr lang="ru-RU" sz="4400" i="1" dirty="0">
                <a:solidFill>
                  <a:srgbClr val="6F3505"/>
                </a:solidFill>
              </a:rPr>
              <a:t>дифференцированными</a:t>
            </a:r>
            <a:r>
              <a:rPr lang="ru-RU" sz="4400" dirty="0">
                <a:solidFill>
                  <a:srgbClr val="6F3505"/>
                </a:solidFill>
              </a:rPr>
              <a:t>, чтобы ученик мог самостоятельно </a:t>
            </a:r>
            <a:endParaRPr lang="ru-RU" sz="4400" dirty="0" smtClean="0">
              <a:solidFill>
                <a:srgbClr val="6F3505"/>
              </a:solidFill>
            </a:endParaRPr>
          </a:p>
          <a:p>
            <a:r>
              <a:rPr lang="ru-RU" sz="4400" dirty="0" smtClean="0">
                <a:solidFill>
                  <a:srgbClr val="6F3505"/>
                </a:solidFill>
              </a:rPr>
              <a:t>выбрать </a:t>
            </a:r>
            <a:r>
              <a:rPr lang="ru-RU" sz="4400" dirty="0">
                <a:solidFill>
                  <a:srgbClr val="6F3505"/>
                </a:solidFill>
              </a:rPr>
              <a:t>уровень </a:t>
            </a:r>
            <a:r>
              <a:rPr lang="ru-RU" sz="4400" dirty="0" smtClean="0">
                <a:solidFill>
                  <a:srgbClr val="6F3505"/>
                </a:solidFill>
              </a:rPr>
              <a:t>зачета</a:t>
            </a:r>
            <a:endParaRPr lang="ru-RU" sz="4400" dirty="0">
              <a:solidFill>
                <a:srgbClr val="6F350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Documents and Settings\User\Мои документы\Мои рисунки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96375" cy="6858000"/>
          </a:xfrm>
          <a:prstGeom prst="rect">
            <a:avLst/>
          </a:prstGeom>
          <a:noFill/>
        </p:spPr>
      </p:pic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643182"/>
            <a:ext cx="550072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285852" y="2071678"/>
            <a:ext cx="5572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Ответь на вопросы: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1428728" y="500045"/>
            <a:ext cx="7421558" cy="1655764"/>
            <a:chOff x="1344" y="1680"/>
            <a:chExt cx="2928" cy="448"/>
          </a:xfrm>
        </p:grpSpPr>
        <p:sp>
          <p:nvSpPr>
            <p:cNvPr id="12" name="Freeform 7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737407962 w 1120"/>
                <a:gd name="T1" fmla="*/ 4 h 252"/>
                <a:gd name="T2" fmla="*/ 734652577 w 1120"/>
                <a:gd name="T3" fmla="*/ 4 h 252"/>
                <a:gd name="T4" fmla="*/ 724173232 w 1120"/>
                <a:gd name="T5" fmla="*/ 4 h 252"/>
                <a:gd name="T6" fmla="*/ 707205662 w 1120"/>
                <a:gd name="T7" fmla="*/ 4 h 252"/>
                <a:gd name="T8" fmla="*/ 683450313 w 1120"/>
                <a:gd name="T9" fmla="*/ 4 h 252"/>
                <a:gd name="T10" fmla="*/ 652993331 w 1120"/>
                <a:gd name="T11" fmla="*/ 4 h 252"/>
                <a:gd name="T12" fmla="*/ 617500078 w 1120"/>
                <a:gd name="T13" fmla="*/ 4 h 252"/>
                <a:gd name="T14" fmla="*/ 576770593 w 1120"/>
                <a:gd name="T15" fmla="*/ 4 h 252"/>
                <a:gd name="T16" fmla="*/ 530666042 w 1120"/>
                <a:gd name="T17" fmla="*/ 3 h 252"/>
                <a:gd name="T18" fmla="*/ 480564120 w 1120"/>
                <a:gd name="T19" fmla="*/ 3 h 252"/>
                <a:gd name="T20" fmla="*/ 425281622 w 1120"/>
                <a:gd name="T21" fmla="*/ 3 h 252"/>
                <a:gd name="T22" fmla="*/ 365941717 w 1120"/>
                <a:gd name="T23" fmla="*/ 3 h 252"/>
                <a:gd name="T24" fmla="*/ 306693506 w 1120"/>
                <a:gd name="T25" fmla="*/ 3 h 252"/>
                <a:gd name="T26" fmla="*/ 252777914 w 1120"/>
                <a:gd name="T27" fmla="*/ 3 h 252"/>
                <a:gd name="T28" fmla="*/ 202693032 w 1120"/>
                <a:gd name="T29" fmla="*/ 3 h 252"/>
                <a:gd name="T30" fmla="*/ 156536146 w 1120"/>
                <a:gd name="T31" fmla="*/ 4 h 252"/>
                <a:gd name="T32" fmla="*/ 117280817 w 1120"/>
                <a:gd name="T33" fmla="*/ 4 h 252"/>
                <a:gd name="T34" fmla="*/ 82973815 w 1120"/>
                <a:gd name="T35" fmla="*/ 4 h 252"/>
                <a:gd name="T36" fmla="*/ 53967948 w 1120"/>
                <a:gd name="T37" fmla="*/ 4 h 252"/>
                <a:gd name="T38" fmla="*/ 30211827 w 1120"/>
                <a:gd name="T39" fmla="*/ 4 h 252"/>
                <a:gd name="T40" fmla="*/ 13237559 w 1120"/>
                <a:gd name="T41" fmla="*/ 4 h 252"/>
                <a:gd name="T42" fmla="*/ 4064354 w 1120"/>
                <a:gd name="T43" fmla="*/ 4 h 252"/>
                <a:gd name="T44" fmla="*/ 0 w 1120"/>
                <a:gd name="T45" fmla="*/ 4 h 252"/>
                <a:gd name="T46" fmla="*/ 0 w 1120"/>
                <a:gd name="T47" fmla="*/ 2 h 252"/>
                <a:gd name="T48" fmla="*/ 368696477 w 1120"/>
                <a:gd name="T49" fmla="*/ 0 h 252"/>
                <a:gd name="T50" fmla="*/ 737407962 w 1120"/>
                <a:gd name="T51" fmla="*/ 2 h 252"/>
                <a:gd name="T52" fmla="*/ 737407962 w 1120"/>
                <a:gd name="T53" fmla="*/ 4 h 252"/>
                <a:gd name="T54" fmla="*/ 737407962 w 1120"/>
                <a:gd name="T55" fmla="*/ 4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F6E1BD"/>
                </a:gs>
                <a:gs pos="100000">
                  <a:srgbClr val="EAB764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" name="Заголовок 1"/>
          <p:cNvSpPr txBox="1">
            <a:spLocks/>
          </p:cNvSpPr>
          <p:nvPr/>
        </p:nvSpPr>
        <p:spPr>
          <a:xfrm>
            <a:off x="1357290" y="427038"/>
            <a:ext cx="7481910" cy="1358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Зачет по геометрии  в 9 классе по теме «Окружность»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Documents and Settings\User\Мои документы\Мои рисунки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96375" cy="6858000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143116"/>
            <a:ext cx="5214974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500166" y="357166"/>
            <a:ext cx="7421558" cy="1655763"/>
            <a:chOff x="1344" y="1680"/>
            <a:chExt cx="2928" cy="448"/>
          </a:xfrm>
        </p:grpSpPr>
        <p:sp>
          <p:nvSpPr>
            <p:cNvPr id="8" name="Freeform 7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737407962 w 1120"/>
                <a:gd name="T1" fmla="*/ 4 h 252"/>
                <a:gd name="T2" fmla="*/ 734652577 w 1120"/>
                <a:gd name="T3" fmla="*/ 4 h 252"/>
                <a:gd name="T4" fmla="*/ 724173232 w 1120"/>
                <a:gd name="T5" fmla="*/ 4 h 252"/>
                <a:gd name="T6" fmla="*/ 707205662 w 1120"/>
                <a:gd name="T7" fmla="*/ 4 h 252"/>
                <a:gd name="T8" fmla="*/ 683450313 w 1120"/>
                <a:gd name="T9" fmla="*/ 4 h 252"/>
                <a:gd name="T10" fmla="*/ 652993331 w 1120"/>
                <a:gd name="T11" fmla="*/ 4 h 252"/>
                <a:gd name="T12" fmla="*/ 617500078 w 1120"/>
                <a:gd name="T13" fmla="*/ 4 h 252"/>
                <a:gd name="T14" fmla="*/ 576770593 w 1120"/>
                <a:gd name="T15" fmla="*/ 4 h 252"/>
                <a:gd name="T16" fmla="*/ 530666042 w 1120"/>
                <a:gd name="T17" fmla="*/ 3 h 252"/>
                <a:gd name="T18" fmla="*/ 480564120 w 1120"/>
                <a:gd name="T19" fmla="*/ 3 h 252"/>
                <a:gd name="T20" fmla="*/ 425281622 w 1120"/>
                <a:gd name="T21" fmla="*/ 3 h 252"/>
                <a:gd name="T22" fmla="*/ 365941717 w 1120"/>
                <a:gd name="T23" fmla="*/ 3 h 252"/>
                <a:gd name="T24" fmla="*/ 306693506 w 1120"/>
                <a:gd name="T25" fmla="*/ 3 h 252"/>
                <a:gd name="T26" fmla="*/ 252777914 w 1120"/>
                <a:gd name="T27" fmla="*/ 3 h 252"/>
                <a:gd name="T28" fmla="*/ 202693032 w 1120"/>
                <a:gd name="T29" fmla="*/ 3 h 252"/>
                <a:gd name="T30" fmla="*/ 156536146 w 1120"/>
                <a:gd name="T31" fmla="*/ 4 h 252"/>
                <a:gd name="T32" fmla="*/ 117280817 w 1120"/>
                <a:gd name="T33" fmla="*/ 4 h 252"/>
                <a:gd name="T34" fmla="*/ 82973815 w 1120"/>
                <a:gd name="T35" fmla="*/ 4 h 252"/>
                <a:gd name="T36" fmla="*/ 53967948 w 1120"/>
                <a:gd name="T37" fmla="*/ 4 h 252"/>
                <a:gd name="T38" fmla="*/ 30211827 w 1120"/>
                <a:gd name="T39" fmla="*/ 4 h 252"/>
                <a:gd name="T40" fmla="*/ 13237559 w 1120"/>
                <a:gd name="T41" fmla="*/ 4 h 252"/>
                <a:gd name="T42" fmla="*/ 4064354 w 1120"/>
                <a:gd name="T43" fmla="*/ 4 h 252"/>
                <a:gd name="T44" fmla="*/ 0 w 1120"/>
                <a:gd name="T45" fmla="*/ 4 h 252"/>
                <a:gd name="T46" fmla="*/ 0 w 1120"/>
                <a:gd name="T47" fmla="*/ 2 h 252"/>
                <a:gd name="T48" fmla="*/ 368696477 w 1120"/>
                <a:gd name="T49" fmla="*/ 0 h 252"/>
                <a:gd name="T50" fmla="*/ 737407962 w 1120"/>
                <a:gd name="T51" fmla="*/ 2 h 252"/>
                <a:gd name="T52" fmla="*/ 737407962 w 1120"/>
                <a:gd name="T53" fmla="*/ 4 h 252"/>
                <a:gd name="T54" fmla="*/ 737407962 w 1120"/>
                <a:gd name="T55" fmla="*/ 4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F6E1BD"/>
                </a:gs>
                <a:gs pos="100000">
                  <a:srgbClr val="EAB764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786050" y="785794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Реши задачи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Documents and Settings\User\Мои документы\Мои рисунки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0"/>
            <a:ext cx="9096375" cy="6858000"/>
          </a:xfrm>
          <a:prstGeom prst="rect">
            <a:avLst/>
          </a:prstGeom>
          <a:noFill/>
        </p:spPr>
      </p:pic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857364"/>
            <a:ext cx="5572164" cy="3500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428728" y="285728"/>
            <a:ext cx="7215238" cy="1655763"/>
            <a:chOff x="1344" y="1680"/>
            <a:chExt cx="2928" cy="448"/>
          </a:xfrm>
        </p:grpSpPr>
        <p:sp>
          <p:nvSpPr>
            <p:cNvPr id="9" name="Freeform 7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737407962 w 1120"/>
                <a:gd name="T1" fmla="*/ 4 h 252"/>
                <a:gd name="T2" fmla="*/ 734652577 w 1120"/>
                <a:gd name="T3" fmla="*/ 4 h 252"/>
                <a:gd name="T4" fmla="*/ 724173232 w 1120"/>
                <a:gd name="T5" fmla="*/ 4 h 252"/>
                <a:gd name="T6" fmla="*/ 707205662 w 1120"/>
                <a:gd name="T7" fmla="*/ 4 h 252"/>
                <a:gd name="T8" fmla="*/ 683450313 w 1120"/>
                <a:gd name="T9" fmla="*/ 4 h 252"/>
                <a:gd name="T10" fmla="*/ 652993331 w 1120"/>
                <a:gd name="T11" fmla="*/ 4 h 252"/>
                <a:gd name="T12" fmla="*/ 617500078 w 1120"/>
                <a:gd name="T13" fmla="*/ 4 h 252"/>
                <a:gd name="T14" fmla="*/ 576770593 w 1120"/>
                <a:gd name="T15" fmla="*/ 4 h 252"/>
                <a:gd name="T16" fmla="*/ 530666042 w 1120"/>
                <a:gd name="T17" fmla="*/ 3 h 252"/>
                <a:gd name="T18" fmla="*/ 480564120 w 1120"/>
                <a:gd name="T19" fmla="*/ 3 h 252"/>
                <a:gd name="T20" fmla="*/ 425281622 w 1120"/>
                <a:gd name="T21" fmla="*/ 3 h 252"/>
                <a:gd name="T22" fmla="*/ 365941717 w 1120"/>
                <a:gd name="T23" fmla="*/ 3 h 252"/>
                <a:gd name="T24" fmla="*/ 306693506 w 1120"/>
                <a:gd name="T25" fmla="*/ 3 h 252"/>
                <a:gd name="T26" fmla="*/ 252777914 w 1120"/>
                <a:gd name="T27" fmla="*/ 3 h 252"/>
                <a:gd name="T28" fmla="*/ 202693032 w 1120"/>
                <a:gd name="T29" fmla="*/ 3 h 252"/>
                <a:gd name="T30" fmla="*/ 156536146 w 1120"/>
                <a:gd name="T31" fmla="*/ 4 h 252"/>
                <a:gd name="T32" fmla="*/ 117280817 w 1120"/>
                <a:gd name="T33" fmla="*/ 4 h 252"/>
                <a:gd name="T34" fmla="*/ 82973815 w 1120"/>
                <a:gd name="T35" fmla="*/ 4 h 252"/>
                <a:gd name="T36" fmla="*/ 53967948 w 1120"/>
                <a:gd name="T37" fmla="*/ 4 h 252"/>
                <a:gd name="T38" fmla="*/ 30211827 w 1120"/>
                <a:gd name="T39" fmla="*/ 4 h 252"/>
                <a:gd name="T40" fmla="*/ 13237559 w 1120"/>
                <a:gd name="T41" fmla="*/ 4 h 252"/>
                <a:gd name="T42" fmla="*/ 4064354 w 1120"/>
                <a:gd name="T43" fmla="*/ 4 h 252"/>
                <a:gd name="T44" fmla="*/ 0 w 1120"/>
                <a:gd name="T45" fmla="*/ 4 h 252"/>
                <a:gd name="T46" fmla="*/ 0 w 1120"/>
                <a:gd name="T47" fmla="*/ 2 h 252"/>
                <a:gd name="T48" fmla="*/ 368696477 w 1120"/>
                <a:gd name="T49" fmla="*/ 0 h 252"/>
                <a:gd name="T50" fmla="*/ 737407962 w 1120"/>
                <a:gd name="T51" fmla="*/ 2 h 252"/>
                <a:gd name="T52" fmla="*/ 737407962 w 1120"/>
                <a:gd name="T53" fmla="*/ 4 h 252"/>
                <a:gd name="T54" fmla="*/ 737407962 w 1120"/>
                <a:gd name="T55" fmla="*/ 4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F6E1BD"/>
                </a:gs>
                <a:gs pos="100000">
                  <a:srgbClr val="EAB764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" name="Заголовок 1"/>
          <p:cNvSpPr txBox="1">
            <a:spLocks/>
          </p:cNvSpPr>
          <p:nvPr/>
        </p:nvSpPr>
        <p:spPr>
          <a:xfrm>
            <a:off x="1428728" y="427038"/>
            <a:ext cx="74104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Зачет по геометрии  в 9 классе по теме «Параллельные прямые»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Documents and Settings\User\Мои документы\Мои рисунки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96375" cy="6858000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>
          <a:blip r:embed="rId3"/>
          <a:srcRect t="5357"/>
          <a:stretch>
            <a:fillRect/>
          </a:stretch>
        </p:blipFill>
        <p:spPr bwMode="auto">
          <a:xfrm>
            <a:off x="1071538" y="2143116"/>
            <a:ext cx="5857915" cy="2486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1428728" y="285728"/>
            <a:ext cx="6858048" cy="1655763"/>
            <a:chOff x="1344" y="1680"/>
            <a:chExt cx="2928" cy="448"/>
          </a:xfrm>
        </p:grpSpPr>
        <p:sp>
          <p:nvSpPr>
            <p:cNvPr id="7" name="Freeform 7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737407962 w 1120"/>
                <a:gd name="T1" fmla="*/ 4 h 252"/>
                <a:gd name="T2" fmla="*/ 734652577 w 1120"/>
                <a:gd name="T3" fmla="*/ 4 h 252"/>
                <a:gd name="T4" fmla="*/ 724173232 w 1120"/>
                <a:gd name="T5" fmla="*/ 4 h 252"/>
                <a:gd name="T6" fmla="*/ 707205662 w 1120"/>
                <a:gd name="T7" fmla="*/ 4 h 252"/>
                <a:gd name="T8" fmla="*/ 683450313 w 1120"/>
                <a:gd name="T9" fmla="*/ 4 h 252"/>
                <a:gd name="T10" fmla="*/ 652993331 w 1120"/>
                <a:gd name="T11" fmla="*/ 4 h 252"/>
                <a:gd name="T12" fmla="*/ 617500078 w 1120"/>
                <a:gd name="T13" fmla="*/ 4 h 252"/>
                <a:gd name="T14" fmla="*/ 576770593 w 1120"/>
                <a:gd name="T15" fmla="*/ 4 h 252"/>
                <a:gd name="T16" fmla="*/ 530666042 w 1120"/>
                <a:gd name="T17" fmla="*/ 3 h 252"/>
                <a:gd name="T18" fmla="*/ 480564120 w 1120"/>
                <a:gd name="T19" fmla="*/ 3 h 252"/>
                <a:gd name="T20" fmla="*/ 425281622 w 1120"/>
                <a:gd name="T21" fmla="*/ 3 h 252"/>
                <a:gd name="T22" fmla="*/ 365941717 w 1120"/>
                <a:gd name="T23" fmla="*/ 3 h 252"/>
                <a:gd name="T24" fmla="*/ 306693506 w 1120"/>
                <a:gd name="T25" fmla="*/ 3 h 252"/>
                <a:gd name="T26" fmla="*/ 252777914 w 1120"/>
                <a:gd name="T27" fmla="*/ 3 h 252"/>
                <a:gd name="T28" fmla="*/ 202693032 w 1120"/>
                <a:gd name="T29" fmla="*/ 3 h 252"/>
                <a:gd name="T30" fmla="*/ 156536146 w 1120"/>
                <a:gd name="T31" fmla="*/ 4 h 252"/>
                <a:gd name="T32" fmla="*/ 117280817 w 1120"/>
                <a:gd name="T33" fmla="*/ 4 h 252"/>
                <a:gd name="T34" fmla="*/ 82973815 w 1120"/>
                <a:gd name="T35" fmla="*/ 4 h 252"/>
                <a:gd name="T36" fmla="*/ 53967948 w 1120"/>
                <a:gd name="T37" fmla="*/ 4 h 252"/>
                <a:gd name="T38" fmla="*/ 30211827 w 1120"/>
                <a:gd name="T39" fmla="*/ 4 h 252"/>
                <a:gd name="T40" fmla="*/ 13237559 w 1120"/>
                <a:gd name="T41" fmla="*/ 4 h 252"/>
                <a:gd name="T42" fmla="*/ 4064354 w 1120"/>
                <a:gd name="T43" fmla="*/ 4 h 252"/>
                <a:gd name="T44" fmla="*/ 0 w 1120"/>
                <a:gd name="T45" fmla="*/ 4 h 252"/>
                <a:gd name="T46" fmla="*/ 0 w 1120"/>
                <a:gd name="T47" fmla="*/ 2 h 252"/>
                <a:gd name="T48" fmla="*/ 368696477 w 1120"/>
                <a:gd name="T49" fmla="*/ 0 h 252"/>
                <a:gd name="T50" fmla="*/ 737407962 w 1120"/>
                <a:gd name="T51" fmla="*/ 2 h 252"/>
                <a:gd name="T52" fmla="*/ 737407962 w 1120"/>
                <a:gd name="T53" fmla="*/ 4 h 252"/>
                <a:gd name="T54" fmla="*/ 737407962 w 1120"/>
                <a:gd name="T55" fmla="*/ 4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F6E1BD"/>
                </a:gs>
                <a:gs pos="100000">
                  <a:srgbClr val="EAB764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786050" y="785794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Реши задачи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Documents and Settings\User\Мои документы\Мои рисунки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96375" cy="6858000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76600" y="1447800"/>
          <a:ext cx="5638800" cy="5129224"/>
        </p:xfrm>
        <a:graphic>
          <a:graphicData uri="http://schemas.openxmlformats.org/drawingml/2006/table">
            <a:tbl>
              <a:tblPr/>
              <a:tblGrid>
                <a:gridCol w="5638800"/>
              </a:tblGrid>
              <a:tr h="389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ТЕОРИЯ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5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Устно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Решение прямоугольного треугольника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                             А=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                             </a:t>
                      </a: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а=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                             В=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                             </a:t>
                      </a: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в=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                             С=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                             </a:t>
                      </a: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2400" dirty="0" err="1" smtClean="0"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- Теорема косинусов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- Теорема синусов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- Как определить вид треугольника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85786" y="2500306"/>
            <a:ext cx="2133600" cy="28956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0" name="Group 6"/>
          <p:cNvGrpSpPr>
            <a:grpSpLocks/>
          </p:cNvGrpSpPr>
          <p:nvPr/>
        </p:nvGrpSpPr>
        <p:grpSpPr bwMode="auto">
          <a:xfrm>
            <a:off x="1500166" y="142853"/>
            <a:ext cx="7421558" cy="1500198"/>
            <a:chOff x="1344" y="1680"/>
            <a:chExt cx="2928" cy="448"/>
          </a:xfrm>
        </p:grpSpPr>
        <p:sp>
          <p:nvSpPr>
            <p:cNvPr id="11" name="Freeform 7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737407962 w 1120"/>
                <a:gd name="T1" fmla="*/ 4 h 252"/>
                <a:gd name="T2" fmla="*/ 734652577 w 1120"/>
                <a:gd name="T3" fmla="*/ 4 h 252"/>
                <a:gd name="T4" fmla="*/ 724173232 w 1120"/>
                <a:gd name="T5" fmla="*/ 4 h 252"/>
                <a:gd name="T6" fmla="*/ 707205662 w 1120"/>
                <a:gd name="T7" fmla="*/ 4 h 252"/>
                <a:gd name="T8" fmla="*/ 683450313 w 1120"/>
                <a:gd name="T9" fmla="*/ 4 h 252"/>
                <a:gd name="T10" fmla="*/ 652993331 w 1120"/>
                <a:gd name="T11" fmla="*/ 4 h 252"/>
                <a:gd name="T12" fmla="*/ 617500078 w 1120"/>
                <a:gd name="T13" fmla="*/ 4 h 252"/>
                <a:gd name="T14" fmla="*/ 576770593 w 1120"/>
                <a:gd name="T15" fmla="*/ 4 h 252"/>
                <a:gd name="T16" fmla="*/ 530666042 w 1120"/>
                <a:gd name="T17" fmla="*/ 3 h 252"/>
                <a:gd name="T18" fmla="*/ 480564120 w 1120"/>
                <a:gd name="T19" fmla="*/ 3 h 252"/>
                <a:gd name="T20" fmla="*/ 425281622 w 1120"/>
                <a:gd name="T21" fmla="*/ 3 h 252"/>
                <a:gd name="T22" fmla="*/ 365941717 w 1120"/>
                <a:gd name="T23" fmla="*/ 3 h 252"/>
                <a:gd name="T24" fmla="*/ 306693506 w 1120"/>
                <a:gd name="T25" fmla="*/ 3 h 252"/>
                <a:gd name="T26" fmla="*/ 252777914 w 1120"/>
                <a:gd name="T27" fmla="*/ 3 h 252"/>
                <a:gd name="T28" fmla="*/ 202693032 w 1120"/>
                <a:gd name="T29" fmla="*/ 3 h 252"/>
                <a:gd name="T30" fmla="*/ 156536146 w 1120"/>
                <a:gd name="T31" fmla="*/ 4 h 252"/>
                <a:gd name="T32" fmla="*/ 117280817 w 1120"/>
                <a:gd name="T33" fmla="*/ 4 h 252"/>
                <a:gd name="T34" fmla="*/ 82973815 w 1120"/>
                <a:gd name="T35" fmla="*/ 4 h 252"/>
                <a:gd name="T36" fmla="*/ 53967948 w 1120"/>
                <a:gd name="T37" fmla="*/ 4 h 252"/>
                <a:gd name="T38" fmla="*/ 30211827 w 1120"/>
                <a:gd name="T39" fmla="*/ 4 h 252"/>
                <a:gd name="T40" fmla="*/ 13237559 w 1120"/>
                <a:gd name="T41" fmla="*/ 4 h 252"/>
                <a:gd name="T42" fmla="*/ 4064354 w 1120"/>
                <a:gd name="T43" fmla="*/ 4 h 252"/>
                <a:gd name="T44" fmla="*/ 0 w 1120"/>
                <a:gd name="T45" fmla="*/ 4 h 252"/>
                <a:gd name="T46" fmla="*/ 0 w 1120"/>
                <a:gd name="T47" fmla="*/ 2 h 252"/>
                <a:gd name="T48" fmla="*/ 368696477 w 1120"/>
                <a:gd name="T49" fmla="*/ 0 h 252"/>
                <a:gd name="T50" fmla="*/ 737407962 w 1120"/>
                <a:gd name="T51" fmla="*/ 2 h 252"/>
                <a:gd name="T52" fmla="*/ 737407962 w 1120"/>
                <a:gd name="T53" fmla="*/ 4 h 252"/>
                <a:gd name="T54" fmla="*/ 737407962 w 1120"/>
                <a:gd name="T55" fmla="*/ 4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F6E1BD"/>
                </a:gs>
                <a:gs pos="100000">
                  <a:srgbClr val="EAB764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1357290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Зачет по геометрии  в 9 классе по теме «Решение треугольников»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235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2015-02-01T13:15:38Z</dcterms:created>
  <dcterms:modified xsi:type="dcterms:W3CDTF">2015-02-01T14:12:41Z</dcterms:modified>
</cp:coreProperties>
</file>