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74" r:id="rId5"/>
    <p:sldId id="275" r:id="rId6"/>
    <p:sldId id="258" r:id="rId7"/>
    <p:sldId id="272" r:id="rId8"/>
    <p:sldId id="271" r:id="rId9"/>
    <p:sldId id="264" r:id="rId10"/>
    <p:sldId id="268" r:id="rId11"/>
    <p:sldId id="280" r:id="rId12"/>
    <p:sldId id="269" r:id="rId13"/>
    <p:sldId id="265" r:id="rId14"/>
    <p:sldId id="267" r:id="rId15"/>
    <p:sldId id="261" r:id="rId16"/>
    <p:sldId id="262" r:id="rId17"/>
    <p:sldId id="273" r:id="rId18"/>
    <p:sldId id="26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9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98FA-DB30-4B1C-9152-2B8F4EE2C2D2}" type="datetimeFigureOut">
              <a:rPr lang="ru-RU" smtClean="0"/>
              <a:pPr/>
              <a:t>06.10.2011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6C5EE6-70F5-4C21-B944-2B5275989B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98FA-DB30-4B1C-9152-2B8F4EE2C2D2}" type="datetimeFigureOut">
              <a:rPr lang="ru-RU" smtClean="0"/>
              <a:pPr/>
              <a:t>06.10.2011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5EE6-70F5-4C21-B944-2B5275989B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98FA-DB30-4B1C-9152-2B8F4EE2C2D2}" type="datetimeFigureOut">
              <a:rPr lang="ru-RU" smtClean="0"/>
              <a:pPr/>
              <a:t>06.10.2011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5EE6-70F5-4C21-B944-2B5275989B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14498FA-DB30-4B1C-9152-2B8F4EE2C2D2}" type="datetimeFigureOut">
              <a:rPr lang="ru-RU" smtClean="0"/>
              <a:pPr/>
              <a:t>06.10.2011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86C5EE6-70F5-4C21-B944-2B5275989B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98FA-DB30-4B1C-9152-2B8F4EE2C2D2}" type="datetimeFigureOut">
              <a:rPr lang="ru-RU" smtClean="0"/>
              <a:pPr/>
              <a:t>06.10.2011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5EE6-70F5-4C21-B944-2B5275989B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98FA-DB30-4B1C-9152-2B8F4EE2C2D2}" type="datetimeFigureOut">
              <a:rPr lang="ru-RU" smtClean="0"/>
              <a:pPr/>
              <a:t>06.10.2011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5EE6-70F5-4C21-B944-2B5275989B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5EE6-70F5-4C21-B944-2B5275989B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98FA-DB30-4B1C-9152-2B8F4EE2C2D2}" type="datetimeFigureOut">
              <a:rPr lang="ru-RU" smtClean="0"/>
              <a:pPr/>
              <a:t>06.10.2011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98FA-DB30-4B1C-9152-2B8F4EE2C2D2}" type="datetimeFigureOut">
              <a:rPr lang="ru-RU" smtClean="0"/>
              <a:pPr/>
              <a:t>06.10.2011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5EE6-70F5-4C21-B944-2B5275989B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98FA-DB30-4B1C-9152-2B8F4EE2C2D2}" type="datetimeFigureOut">
              <a:rPr lang="ru-RU" smtClean="0"/>
              <a:pPr/>
              <a:t>06.10.2011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5EE6-70F5-4C21-B944-2B5275989B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14498FA-DB30-4B1C-9152-2B8F4EE2C2D2}" type="datetimeFigureOut">
              <a:rPr lang="ru-RU" smtClean="0"/>
              <a:pPr/>
              <a:t>06.10.2011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86C5EE6-70F5-4C21-B944-2B5275989B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98FA-DB30-4B1C-9152-2B8F4EE2C2D2}" type="datetimeFigureOut">
              <a:rPr lang="ru-RU" smtClean="0"/>
              <a:pPr/>
              <a:t>06.10.2011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6C5EE6-70F5-4C21-B944-2B5275989B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14498FA-DB30-4B1C-9152-2B8F4EE2C2D2}" type="datetimeFigureOut">
              <a:rPr lang="ru-RU" smtClean="0"/>
              <a:pPr/>
              <a:t>06.10.2011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86C5EE6-70F5-4C21-B944-2B5275989B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14554"/>
            <a:ext cx="6400800" cy="1285884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С чего все началось………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428735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ГОСУДАРСТВЕННОЕ ОБРАЗОВАТЕЛЬНОЕ УЧРЕЖДЕНИЕ </a:t>
            </a:r>
            <a:br>
              <a:rPr lang="ru-RU" sz="1800" dirty="0" smtClean="0"/>
            </a:br>
            <a:r>
              <a:rPr lang="ru-RU" sz="1800" dirty="0" smtClean="0"/>
              <a:t>СРЕДНЯЯ ОБЩЕОБРАЗОВАТЕЛЬНАЯ ШКОЛА № 471</a:t>
            </a: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5572132" y="3843603"/>
            <a:ext cx="3281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Шимолина</a:t>
            </a:r>
            <a:r>
              <a:rPr lang="ru-RU" dirty="0" smtClean="0"/>
              <a:t> Т.В.</a:t>
            </a:r>
          </a:p>
          <a:p>
            <a:r>
              <a:rPr lang="ru-RU" dirty="0" smtClean="0"/>
              <a:t>учитель истории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2500298" y="5870034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dirty="0" smtClean="0"/>
              <a:t>Санкт- Петербург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786842" cy="642942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 smtClean="0">
                <a:solidFill>
                  <a:srgbClr val="C00000"/>
                </a:solidFill>
              </a:rPr>
              <a:t>Альдагемор</a:t>
            </a:r>
            <a:r>
              <a:rPr sz="3200" smtClean="0">
                <a:solidFill>
                  <a:srgbClr val="C00000"/>
                </a:solidFill>
              </a:rPr>
              <a:t> </a:t>
            </a:r>
            <a:r>
              <a:rPr lang="ru-RU" sz="3200" dirty="0" smtClean="0">
                <a:solidFill>
                  <a:srgbClr val="C00000"/>
                </a:solidFill>
              </a:rPr>
              <a:t>( старая</a:t>
            </a:r>
            <a:r>
              <a:rPr sz="3200" smtClean="0">
                <a:solidFill>
                  <a:srgbClr val="C00000"/>
                </a:solidFill>
              </a:rPr>
              <a:t> </a:t>
            </a:r>
            <a:r>
              <a:rPr lang="ru-RU" sz="3200" dirty="0" smtClean="0">
                <a:solidFill>
                  <a:srgbClr val="C00000"/>
                </a:solidFill>
              </a:rPr>
              <a:t>Ладога)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Documents and Settings\user\Мои документы\Мои рисунки\LadogaKrepost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3747" r="13747"/>
          <a:stretch>
            <a:fillRect/>
          </a:stretch>
        </p:blipFill>
        <p:spPr bwMode="auto">
          <a:xfrm>
            <a:off x="1000100" y="1000108"/>
            <a:ext cx="7615262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5000636"/>
            <a:ext cx="7429552" cy="1428760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На приглашение славян откликнулся  варяжский князь </a:t>
            </a:r>
            <a:r>
              <a:rPr lang="ru-RU" sz="1800" dirty="0" err="1" smtClean="0"/>
              <a:t>Рюрик</a:t>
            </a:r>
            <a:r>
              <a:rPr lang="ru-RU" sz="1800" dirty="0" smtClean="0"/>
              <a:t>. Он обосновался со своей дружиной в городе Ладоге. Так в северо-западных землях возникло крупное объединение ( княжество) , центром которого  впоследствии станет построенный </a:t>
            </a:r>
            <a:r>
              <a:rPr lang="ru-RU" sz="1800" dirty="0" err="1" smtClean="0"/>
              <a:t>Рюриком</a:t>
            </a:r>
            <a:r>
              <a:rPr lang="ru-RU" sz="1800" dirty="0" smtClean="0"/>
              <a:t> в864г. Новый город- Новгород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8662" y="152400"/>
            <a:ext cx="7758138" cy="1490650"/>
          </a:xfrm>
        </p:spPr>
        <p:txBody>
          <a:bodyPr>
            <a:noAutofit/>
          </a:bodyPr>
          <a:lstStyle/>
          <a:p>
            <a:pPr algn="ctr"/>
            <a:r>
              <a:rPr sz="200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Рюрик</a:t>
            </a:r>
            <a:r>
              <a:rPr lang="ru-RU" sz="2000" dirty="0" smtClean="0">
                <a:solidFill>
                  <a:srgbClr val="C00000"/>
                </a:solidFill>
              </a:rPr>
              <a:t> , после смерти братьев  </a:t>
            </a:r>
            <a:r>
              <a:rPr lang="ru-RU" sz="2000" dirty="0" err="1" smtClean="0">
                <a:solidFill>
                  <a:srgbClr val="C00000"/>
                </a:solidFill>
              </a:rPr>
              <a:t>Синеуса</a:t>
            </a:r>
            <a:r>
              <a:rPr lang="ru-RU" sz="2000" dirty="0" smtClean="0">
                <a:solidFill>
                  <a:srgbClr val="C00000"/>
                </a:solidFill>
              </a:rPr>
              <a:t>  и Трувора  ,построил на месте  современного Новгорода крепость. И было это в 864г. А в  2009 г. Великий Новгород  отметил 1150 лет( по первому упоминанию о Новгороде в  </a:t>
            </a:r>
            <a:r>
              <a:rPr lang="ru-RU" sz="2000" dirty="0" err="1" smtClean="0">
                <a:solidFill>
                  <a:srgbClr val="C00000"/>
                </a:solidFill>
              </a:rPr>
              <a:t>Никоновской</a:t>
            </a:r>
            <a:r>
              <a:rPr lang="ru-RU" sz="2000" dirty="0" smtClean="0">
                <a:solidFill>
                  <a:srgbClr val="C00000"/>
                </a:solidFill>
              </a:rPr>
              <a:t> летописи в 859 г.)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2051" name="Picture 3" descr="C:\Documents and Settings\user\Мои документы\Мои рисунки\12594184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1" y="1770052"/>
            <a:ext cx="7786745" cy="43259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715404" cy="71435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Образование государственного объединения в Киеве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4786322"/>
            <a:ext cx="8501122" cy="1643074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В первой трети</a:t>
            </a:r>
            <a:r>
              <a:rPr lang="en-US" sz="1800" dirty="0" smtClean="0"/>
              <a:t> IX</a:t>
            </a:r>
            <a:r>
              <a:rPr lang="ru-RU" sz="1800" dirty="0" smtClean="0"/>
              <a:t> века варяжские князья Аскольд и </a:t>
            </a:r>
            <a:r>
              <a:rPr lang="ru-RU" sz="1800" dirty="0" err="1" smtClean="0"/>
              <a:t>Дир</a:t>
            </a:r>
            <a:r>
              <a:rPr lang="ru-RU" sz="1800" dirty="0" smtClean="0"/>
              <a:t> по великому торговому пути отправились в столицу Византии Царьград. Когда они спустились по Днепру, увидели город, раскинувшийся на трех холмах. Это был Киев. Город им понравился и они остались там править. Так в</a:t>
            </a:r>
            <a:r>
              <a:rPr lang="en-US" sz="1800" dirty="0" smtClean="0"/>
              <a:t> IX </a:t>
            </a:r>
            <a:r>
              <a:rPr lang="ru-RU" sz="1800" dirty="0" smtClean="0"/>
              <a:t> веке в Приднепровье образовалось второе государственное образование с центром в Киеве.</a:t>
            </a:r>
            <a:endParaRPr lang="ru-RU" sz="1800" dirty="0"/>
          </a:p>
        </p:txBody>
      </p:sp>
      <p:pic>
        <p:nvPicPr>
          <p:cNvPr id="1027" name="Picture 3" descr="C:\Documents and Settings\user\Мои документы\Мои рисунки\a13f4b9f1ba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2800" r="12800"/>
          <a:stretch>
            <a:fillRect/>
          </a:stretch>
        </p:blipFill>
        <p:spPr bwMode="auto">
          <a:xfrm>
            <a:off x="457200" y="1000108"/>
            <a:ext cx="8115328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142852"/>
            <a:ext cx="5486400" cy="642942"/>
          </a:xfrm>
        </p:spPr>
        <p:txBody>
          <a:bodyPr>
            <a:normAutofit/>
          </a:bodyPr>
          <a:lstStyle/>
          <a:p>
            <a:r>
              <a:rPr lang="en-US" dirty="0" smtClean="0"/>
              <a:t>		</a:t>
            </a:r>
            <a:r>
              <a:rPr lang="ru-RU" sz="3200" dirty="0" smtClean="0">
                <a:solidFill>
                  <a:srgbClr val="C00000"/>
                </a:solidFill>
              </a:rPr>
              <a:t>882 год</a:t>
            </a:r>
            <a:endParaRPr lang="ru-RU" sz="31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Documents and Settings\user\Мои документы\Мои рисунки\6155c7e3f61c97432b4b3c3be05_prev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25900" r="25900"/>
          <a:stretch>
            <a:fillRect/>
          </a:stretch>
        </p:blipFill>
        <p:spPr bwMode="auto">
          <a:xfrm>
            <a:off x="500034" y="714354"/>
            <a:ext cx="3858169" cy="5286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00562" y="714356"/>
            <a:ext cx="4071966" cy="507209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Олег , собрав  большое войско, двинулся в поход на юг. Подойдя к Киеву  , он хитростью выманил из города князей Аскольда и </a:t>
            </a:r>
            <a:r>
              <a:rPr lang="ru-RU" sz="2000" dirty="0" err="1" smtClean="0"/>
              <a:t>Дира</a:t>
            </a:r>
            <a:r>
              <a:rPr lang="ru-RU" sz="2000" dirty="0" smtClean="0"/>
              <a:t>  </a:t>
            </a:r>
            <a:r>
              <a:rPr lang="ru-RU" sz="2000" dirty="0" err="1" smtClean="0"/>
              <a:t>и</a:t>
            </a:r>
            <a:r>
              <a:rPr lang="ru-RU" sz="2000" dirty="0" smtClean="0"/>
              <a:t> убил их. Киев  Олег объявил  «матерью городов русских», столицей своих земель. В результате  объединения двух главных центров восточных славян- южного во главе с Киевом и северного во главе с Новгородом- образовалось государство, получившее название Русь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501122" cy="857232"/>
          </a:xfrm>
        </p:spPr>
        <p:txBody>
          <a:bodyPr>
            <a:normAutofit/>
          </a:bodyPr>
          <a:lstStyle/>
          <a:p>
            <a:r>
              <a:rPr lang="ru-RU" dirty="0" smtClean="0"/>
              <a:t>		</a:t>
            </a:r>
            <a:r>
              <a:rPr smtClean="0"/>
              <a:t>                </a:t>
            </a:r>
            <a:r>
              <a:rPr lang="ru-RU" sz="4400" dirty="0" smtClean="0">
                <a:solidFill>
                  <a:srgbClr val="C00000"/>
                </a:solidFill>
              </a:rPr>
              <a:t>полюдье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Documents and Settings\user\Мои документы\Мои рисунки\Russian_prince_takes_tribute_by_Roerich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4979" r="14979"/>
          <a:stretch>
            <a:fillRect/>
          </a:stretch>
        </p:blipFill>
        <p:spPr bwMode="auto">
          <a:xfrm>
            <a:off x="451998" y="928670"/>
            <a:ext cx="4405754" cy="5214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86380" y="857232"/>
            <a:ext cx="3214710" cy="531496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 ноября по апрель  киевский князь со своей дружиной объезжал подвластные земли, собирал подготовленную дань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Мои документы\Мои рисунки\i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06490" y="1357298"/>
            <a:ext cx="3725862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		Система управления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2066" y="1214422"/>
            <a:ext cx="35719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Великий князь</a:t>
            </a:r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Дружина( бояре, отроки)</a:t>
            </a:r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Князья племенных союзов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Дружины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5572140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Ярослав Мудрый. Киевская  Русь при Ярославе( 1019-1054гг.) достигла своего  расцвета.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u="sng" dirty="0" smtClean="0"/>
              <a:t>Правящая верхушка</a:t>
            </a:r>
            <a:r>
              <a:rPr lang="ru-RU" sz="2800" dirty="0" smtClean="0"/>
              <a:t>:</a:t>
            </a:r>
          </a:p>
          <a:p>
            <a:r>
              <a:rPr lang="ru-RU" sz="2800" dirty="0" smtClean="0"/>
              <a:t>Князь. Бояре. Младшие дружинники, духовенство.</a:t>
            </a:r>
          </a:p>
          <a:p>
            <a:r>
              <a:rPr lang="ru-RU" sz="2800" u="sng" dirty="0" smtClean="0"/>
              <a:t>Горожане:</a:t>
            </a:r>
          </a:p>
          <a:p>
            <a:r>
              <a:rPr lang="ru-RU" sz="2800" dirty="0" smtClean="0"/>
              <a:t>Ремесленники, купцы.</a:t>
            </a:r>
          </a:p>
          <a:p>
            <a:r>
              <a:rPr lang="ru-RU" sz="2800" u="sng" dirty="0" smtClean="0"/>
              <a:t>Сельское население</a:t>
            </a:r>
            <a:r>
              <a:rPr lang="ru-RU" sz="2800" dirty="0" smtClean="0"/>
              <a:t>:</a:t>
            </a:r>
          </a:p>
          <a:p>
            <a:r>
              <a:rPr lang="ru-RU" sz="2800" dirty="0" smtClean="0"/>
              <a:t>Свободные: общинники( люди), полузависимые: смерды, закупы, </a:t>
            </a:r>
            <a:r>
              <a:rPr lang="ru-RU" sz="2800" dirty="0" err="1" smtClean="0"/>
              <a:t>ряджовичи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Зависимые: </a:t>
            </a:r>
            <a:r>
              <a:rPr lang="ru-RU" sz="2800" dirty="0" err="1" smtClean="0"/>
              <a:t>холопы,челядины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Основные  слои древнерусского населения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Мои рисунки\92655467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214422"/>
            <a:ext cx="4857784" cy="4184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74638"/>
            <a:ext cx="7215206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			</a:t>
            </a:r>
            <a:r>
              <a:rPr lang="ru-RU" dirty="0" smtClean="0">
                <a:solidFill>
                  <a:srgbClr val="C00000"/>
                </a:solidFill>
              </a:rPr>
              <a:t>Владимир Мономах 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5572140"/>
            <a:ext cx="8501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Владимир Мономах (1113-1125гг.) и его сын Мстислав(1125-1132гг.) были последними князьями государства единой Киевской Руси.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714348" y="428604"/>
            <a:ext cx="7286676" cy="71438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Памятник ,посвященный  </a:t>
            </a:r>
            <a:r>
              <a:rPr lang="ru-RU" sz="2800" dirty="0" err="1" smtClean="0">
                <a:solidFill>
                  <a:srgbClr val="C00000"/>
                </a:solidFill>
              </a:rPr>
              <a:t>тысячилетию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sz="2800" smtClean="0">
                <a:solidFill>
                  <a:srgbClr val="C00000"/>
                </a:solidFill>
              </a:rPr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Руси в Новгороде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Documents and Settings\user\Мои документы\Мои рисунки\c3262b1ce2a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7558" r="7558"/>
          <a:stretch>
            <a:fillRect/>
          </a:stretch>
        </p:blipFill>
        <p:spPr bwMode="auto">
          <a:xfrm>
            <a:off x="640130" y="1214422"/>
            <a:ext cx="7403727" cy="5000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714356"/>
            <a:ext cx="8286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Государство</a:t>
            </a:r>
            <a:r>
              <a:rPr lang="ru-RU" sz="3200" dirty="0" smtClean="0"/>
              <a:t>-это такая организация жизни, при которой существует единая система управления людьми, проживающими на одной территории; взаимоотношения между ними регулируются на основе единых законов( или традиций), осуществляется охрана границ; регулируются тем или иным образом взаимоотношения с другими государствами и народами.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Русь </a:t>
            </a:r>
            <a:r>
              <a:rPr lang="en-US" dirty="0" smtClean="0"/>
              <a:t>IX_XII </a:t>
            </a:r>
            <a:r>
              <a:rPr lang="ru-RU" dirty="0" smtClean="0"/>
              <a:t>веках была раннефеодальной монархией, в основе которой лежало генеалогическое начало: верховная власть в стране принадлежала роду Рюриковичей  (</a:t>
            </a:r>
            <a:r>
              <a:rPr lang="en-US" dirty="0" smtClean="0"/>
              <a:t>IX-</a:t>
            </a:r>
            <a:r>
              <a:rPr lang="ru-RU" dirty="0" smtClean="0"/>
              <a:t>конец </a:t>
            </a:r>
            <a:r>
              <a:rPr lang="en-US" dirty="0" smtClean="0"/>
              <a:t>XII </a:t>
            </a:r>
            <a:r>
              <a:rPr lang="ru-RU" dirty="0" smtClean="0"/>
              <a:t>веков).Великий князь традиционно считался верховным правителем и собственником земли на Руси. Но его власть не была единоличной, она ограничивалась боярством и вече.  Путь образования государства на Руси был </a:t>
            </a:r>
            <a:r>
              <a:rPr lang="ru-RU" dirty="0" err="1" smtClean="0"/>
              <a:t>безсинтезным</a:t>
            </a:r>
            <a:r>
              <a:rPr lang="ru-RU" dirty="0" smtClean="0"/>
              <a:t> ( самостоятельным).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Древнерусское государство в </a:t>
            </a:r>
            <a:r>
              <a:rPr lang="en-US" sz="2800" dirty="0" smtClean="0">
                <a:solidFill>
                  <a:srgbClr val="FF0000"/>
                </a:solidFill>
              </a:rPr>
              <a:t>IX-</a:t>
            </a:r>
            <a:r>
              <a:rPr lang="ru-RU" sz="2800" dirty="0" smtClean="0">
                <a:solidFill>
                  <a:srgbClr val="FF0000"/>
                </a:solidFill>
              </a:rPr>
              <a:t>начале </a:t>
            </a:r>
            <a:r>
              <a:rPr lang="en-US" sz="2800" dirty="0" smtClean="0">
                <a:solidFill>
                  <a:srgbClr val="FF0000"/>
                </a:solidFill>
              </a:rPr>
              <a:t>XII </a:t>
            </a:r>
            <a:r>
              <a:rPr lang="ru-RU" sz="2800" dirty="0" smtClean="0">
                <a:solidFill>
                  <a:srgbClr val="FF0000"/>
                </a:solidFill>
              </a:rPr>
              <a:t>веков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357431"/>
            <a:ext cx="8001056" cy="3214710"/>
          </a:xfrm>
        </p:spPr>
        <p:txBody>
          <a:bodyPr/>
          <a:lstStyle/>
          <a:p>
            <a:r>
              <a:rPr lang="ru-RU" dirty="0" smtClean="0"/>
              <a:t>Государство Русь создали варяги.</a:t>
            </a:r>
          </a:p>
          <a:p>
            <a:r>
              <a:rPr lang="ru-RU" dirty="0" smtClean="0"/>
              <a:t>Слово Русь варяжского происхождения</a:t>
            </a:r>
          </a:p>
          <a:p>
            <a:r>
              <a:rPr lang="ru-RU" dirty="0" smtClean="0"/>
              <a:t>Славяне были слабы , чтобы самим создать государство.</a:t>
            </a:r>
          </a:p>
          <a:p>
            <a:r>
              <a:rPr lang="ru-RU" dirty="0" smtClean="0"/>
              <a:t>(основателями данной теории были немецкие ученые Байер, </a:t>
            </a:r>
            <a:r>
              <a:rPr lang="ru-RU" dirty="0" err="1" smtClean="0"/>
              <a:t>Шлецер</a:t>
            </a:r>
            <a:r>
              <a:rPr lang="ru-RU" dirty="0" smtClean="0"/>
              <a:t> и Миллер).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90716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C00000"/>
                </a:solidFill>
              </a:rPr>
              <a:t>Норманская</a:t>
            </a:r>
            <a:r>
              <a:rPr lang="ru-RU" dirty="0" smtClean="0">
                <a:solidFill>
                  <a:srgbClr val="C00000"/>
                </a:solidFill>
              </a:rPr>
              <a:t>  теория образования государства Киевская Русь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714908"/>
          </a:xfrm>
        </p:spPr>
        <p:txBody>
          <a:bodyPr>
            <a:normAutofit/>
          </a:bodyPr>
          <a:lstStyle/>
          <a:p>
            <a:r>
              <a:rPr lang="ru-RU" dirty="0" smtClean="0"/>
              <a:t>1.Слово « Русь» - русского происхождения.</a:t>
            </a:r>
          </a:p>
          <a:p>
            <a:r>
              <a:rPr lang="ru-RU" dirty="0" smtClean="0"/>
              <a:t>Ни в одной скандинавской летописи нет записей об образовании русского государства </a:t>
            </a:r>
            <a:r>
              <a:rPr lang="ru-RU" dirty="0" err="1" smtClean="0"/>
              <a:t>норманами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На Руси к моменту призвания варягов уже были государственные образования: </a:t>
            </a:r>
            <a:r>
              <a:rPr lang="ru-RU" dirty="0" err="1" smtClean="0"/>
              <a:t>Куяба</a:t>
            </a:r>
            <a:r>
              <a:rPr lang="ru-RU" dirty="0" smtClean="0"/>
              <a:t> (Киев), </a:t>
            </a:r>
            <a:r>
              <a:rPr lang="ru-RU" dirty="0" err="1" smtClean="0"/>
              <a:t>Славия</a:t>
            </a:r>
            <a:r>
              <a:rPr lang="ru-RU" dirty="0" smtClean="0"/>
              <a:t>( Новгород) и </a:t>
            </a:r>
            <a:r>
              <a:rPr lang="ru-RU" dirty="0" err="1" smtClean="0"/>
              <a:t>Артания</a:t>
            </a:r>
            <a:r>
              <a:rPr lang="ru-RU" dirty="0" smtClean="0"/>
              <a:t>(предполагается на месте старой Рязани).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Ломоносовская  (</a:t>
            </a:r>
            <a:r>
              <a:rPr lang="ru-RU" sz="3200" dirty="0" err="1" smtClean="0">
                <a:solidFill>
                  <a:srgbClr val="C00000"/>
                </a:solidFill>
              </a:rPr>
              <a:t>антинорманская</a:t>
            </a:r>
            <a:r>
              <a:rPr lang="ru-RU" sz="3200" dirty="0" smtClean="0">
                <a:solidFill>
                  <a:srgbClr val="C00000"/>
                </a:solidFill>
              </a:rPr>
              <a:t>)  теория образования государства Киевская Русь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357430"/>
            <a:ext cx="8229600" cy="428628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Необходимость обороняться от внешних врагов: </a:t>
            </a:r>
            <a:r>
              <a:rPr lang="ru-RU" sz="4000" dirty="0" err="1" smtClean="0"/>
              <a:t>хозар</a:t>
            </a:r>
            <a:r>
              <a:rPr lang="ru-RU" sz="4000" dirty="0" smtClean="0"/>
              <a:t>, печенегов.</a:t>
            </a:r>
          </a:p>
          <a:p>
            <a:r>
              <a:rPr lang="ru-RU" sz="4000" dirty="0" smtClean="0"/>
              <a:t>Необходимость держать в повиновении народные массы.</a:t>
            </a:r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358246" cy="178591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Задачи способствующие образованию Древнерусского государства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0"/>
            <a:ext cx="5486400" cy="107154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	</a:t>
            </a:r>
            <a:r>
              <a:rPr lang="ru-RU" sz="3600" dirty="0" smtClean="0">
                <a:solidFill>
                  <a:srgbClr val="C00000"/>
                </a:solidFill>
              </a:rPr>
              <a:t>Карта Древней Руси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Documents and Settings\user\Мои документы\Мои рисунки\Kievan_Rus_e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3257" b="3257"/>
          <a:stretch>
            <a:fillRect/>
          </a:stretch>
        </p:blipFill>
        <p:spPr bwMode="auto">
          <a:xfrm>
            <a:off x="1071538" y="1500174"/>
            <a:ext cx="6966905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285728"/>
            <a:ext cx="6707216" cy="714380"/>
          </a:xfrm>
        </p:spPr>
        <p:txBody>
          <a:bodyPr>
            <a:normAutofit/>
          </a:bodyPr>
          <a:lstStyle/>
          <a:p>
            <a:r>
              <a:rPr lang="ru-RU" dirty="0" smtClean="0"/>
              <a:t>		</a:t>
            </a:r>
            <a:r>
              <a:rPr lang="ru-RU" sz="3200" dirty="0" smtClean="0">
                <a:solidFill>
                  <a:srgbClr val="C00000"/>
                </a:solidFill>
              </a:rPr>
              <a:t>Путь из варяг в греки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7170" name="Picture 2" descr="C:\Documents and Settings\user\Мои документы\Мои рисунки\800px-Nicholas_Roerich,_Guests_from_Overseas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9879" b="9879"/>
          <a:stretch>
            <a:fillRect/>
          </a:stretch>
        </p:blipFill>
        <p:spPr bwMode="auto">
          <a:xfrm>
            <a:off x="1071538" y="1142984"/>
            <a:ext cx="7072362" cy="34718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214414" y="4857760"/>
            <a:ext cx="7472386" cy="1162040"/>
          </a:xfrm>
        </p:spPr>
        <p:txBody>
          <a:bodyPr>
            <a:noAutofit/>
          </a:bodyPr>
          <a:lstStyle/>
          <a:p>
            <a:pPr algn="just"/>
            <a:r>
              <a:rPr lang="ru-RU" dirty="0" smtClean="0"/>
              <a:t>В </a:t>
            </a:r>
            <a:r>
              <a:rPr lang="en-US" dirty="0" smtClean="0"/>
              <a:t>IX</a:t>
            </a:r>
            <a:r>
              <a:rPr lang="ru-RU" dirty="0" smtClean="0"/>
              <a:t> веке в жизни восточных славян все большое значение стала играть внешняя торговля.  Людей, главным занятием которых стала торговля, называли купцами. Путь из варяг в греки: р. Нева- Ладожское озеро- р. Волхов-озеро </a:t>
            </a:r>
            <a:r>
              <a:rPr lang="ru-RU" dirty="0" err="1" smtClean="0"/>
              <a:t>Ильмень-р</a:t>
            </a:r>
            <a:r>
              <a:rPr lang="ru-RU" dirty="0" smtClean="0"/>
              <a:t>. </a:t>
            </a:r>
            <a:r>
              <a:rPr lang="ru-RU" dirty="0" err="1" smtClean="0"/>
              <a:t>Ловать</a:t>
            </a:r>
            <a:r>
              <a:rPr lang="ru-RU" dirty="0" smtClean="0"/>
              <a:t>- волоком до притоков Днепра- р. Днепр- Черное море. Конечный пункт- богатая Византия.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2288" y="0"/>
            <a:ext cx="5486400" cy="64291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		</a:t>
            </a:r>
            <a:r>
              <a:rPr lang="ru-RU" sz="3600" dirty="0" smtClean="0">
                <a:solidFill>
                  <a:srgbClr val="C00000"/>
                </a:solidFill>
              </a:rPr>
              <a:t>862 год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user\Мои документы\Мои рисунки\800px-Варяги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22837" r="22837"/>
          <a:stretch>
            <a:fillRect/>
          </a:stretch>
        </p:blipFill>
        <p:spPr bwMode="auto">
          <a:xfrm>
            <a:off x="642910" y="928670"/>
            <a:ext cx="4278760" cy="5081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786446" y="1285860"/>
            <a:ext cx="3000396" cy="414340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« Земля  наша велика и обильна, а наряда (управления) в ней нет. Да пойдите (приходите) княжить и </a:t>
            </a:r>
            <a:r>
              <a:rPr lang="ru-RU" sz="2400" dirty="0" err="1" smtClean="0"/>
              <a:t>володети</a:t>
            </a:r>
            <a:r>
              <a:rPr lang="ru-RU" sz="2400" dirty="0" smtClean="0"/>
              <a:t> нами»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441</TotalTime>
  <Words>660</Words>
  <Application>Microsoft Office PowerPoint</Application>
  <PresentationFormat>Экран (4:3)</PresentationFormat>
  <Paragraphs>56</Paragraphs>
  <Slides>18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ГОСУДАРСТВЕННОЕ ОБРАЗОВАТЕЛЬНОЕ УЧРЕЖДЕНИЕ  СРЕДНЯЯ ОБЩЕОБРАЗОВАТЕЛЬНАЯ ШКОЛА № 471</vt:lpstr>
      <vt:lpstr>Слайд 2</vt:lpstr>
      <vt:lpstr>Древнерусское государство в IX-начале XII веков</vt:lpstr>
      <vt:lpstr>Норманская  теория образования государства Киевская Русь</vt:lpstr>
      <vt:lpstr>Ломоносовская  (антинорманская)  теория образования государства Киевская Русь</vt:lpstr>
      <vt:lpstr>Задачи способствующие образованию Древнерусского государства</vt:lpstr>
      <vt:lpstr> Карта Древней Руси</vt:lpstr>
      <vt:lpstr>  Путь из варяг в греки</vt:lpstr>
      <vt:lpstr>  862 год</vt:lpstr>
      <vt:lpstr>Альдагемор ( старая Ладога)</vt:lpstr>
      <vt:lpstr> Рюрик , после смерти братьев  Синеуса  и Трувора  ,построил на месте  современного Новгорода крепость. И было это в 864г. А в  2009 г. Великий Новгород  отметил 1150 лет( по первому упоминанию о Новгороде в  Никоновской летописи в 859 г.)</vt:lpstr>
      <vt:lpstr>Образование государственного объединения в Киеве</vt:lpstr>
      <vt:lpstr>  882 год</vt:lpstr>
      <vt:lpstr>                  полюдье</vt:lpstr>
      <vt:lpstr>  Система управления</vt:lpstr>
      <vt:lpstr>Основные  слои древнерусского населения</vt:lpstr>
      <vt:lpstr>   Владимир Мономах  </vt:lpstr>
      <vt:lpstr>Памятник ,посвященный  тысячилетию  Руси в Новгороде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ОБРАЗОВАТЕЛЬНОЕ УЧРЕЖДЕНИЕ  СРЕДНЯЯ ОБЩЕОБРАЗОВАТЕЛЬНАЯ ШКОЛА № 471</dc:title>
  <dc:creator>school_08</dc:creator>
  <cp:lastModifiedBy>user</cp:lastModifiedBy>
  <cp:revision>57</cp:revision>
  <dcterms:created xsi:type="dcterms:W3CDTF">2011-08-24T17:29:10Z</dcterms:created>
  <dcterms:modified xsi:type="dcterms:W3CDTF">2011-10-06T13:16:09Z</dcterms:modified>
</cp:coreProperties>
</file>