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4" r:id="rId5"/>
    <p:sldId id="266"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13" Type="http://schemas.openxmlformats.org/officeDocument/2006/relationships/image" Target="../media/image13.gif"/><Relationship Id="rId3" Type="http://schemas.openxmlformats.org/officeDocument/2006/relationships/image" Target="../media/image3.gif"/><Relationship Id="rId7" Type="http://schemas.openxmlformats.org/officeDocument/2006/relationships/image" Target="../media/image7.gif"/><Relationship Id="rId12" Type="http://schemas.openxmlformats.org/officeDocument/2006/relationships/image" Target="../media/image12.gif"/><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5" Type="http://schemas.openxmlformats.org/officeDocument/2006/relationships/image" Target="../media/image15.jpeg"/><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 Id="rId1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24.gif"/><Relationship Id="rId13" Type="http://schemas.openxmlformats.org/officeDocument/2006/relationships/image" Target="../media/image29.jpeg"/><Relationship Id="rId3" Type="http://schemas.openxmlformats.org/officeDocument/2006/relationships/image" Target="../media/image19.gif"/><Relationship Id="rId7" Type="http://schemas.openxmlformats.org/officeDocument/2006/relationships/image" Target="../media/image23.gif"/><Relationship Id="rId12" Type="http://schemas.openxmlformats.org/officeDocument/2006/relationships/image" Target="../media/image28.jpeg"/><Relationship Id="rId2" Type="http://schemas.openxmlformats.org/officeDocument/2006/relationships/image" Target="../media/image18.gif"/><Relationship Id="rId16" Type="http://schemas.openxmlformats.org/officeDocument/2006/relationships/image" Target="../media/image32.jpeg"/><Relationship Id="rId1" Type="http://schemas.openxmlformats.org/officeDocument/2006/relationships/slideLayout" Target="../slideLayouts/slideLayout7.xml"/><Relationship Id="rId6" Type="http://schemas.openxmlformats.org/officeDocument/2006/relationships/image" Target="../media/image22.gif"/><Relationship Id="rId11" Type="http://schemas.openxmlformats.org/officeDocument/2006/relationships/image" Target="../media/image27.gif"/><Relationship Id="rId5" Type="http://schemas.openxmlformats.org/officeDocument/2006/relationships/image" Target="../media/image21.gif"/><Relationship Id="rId15" Type="http://schemas.openxmlformats.org/officeDocument/2006/relationships/image" Target="../media/image31.jpeg"/><Relationship Id="rId10" Type="http://schemas.openxmlformats.org/officeDocument/2006/relationships/image" Target="../media/image26.gif"/><Relationship Id="rId4" Type="http://schemas.openxmlformats.org/officeDocument/2006/relationships/image" Target="../media/image20.gif"/><Relationship Id="rId9" Type="http://schemas.openxmlformats.org/officeDocument/2006/relationships/image" Target="../media/image25.gif"/><Relationship Id="rId14" Type="http://schemas.openxmlformats.org/officeDocument/2006/relationships/image" Target="../media/image3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1538" y="2500306"/>
            <a:ext cx="6400800" cy="1752600"/>
          </a:xfrm>
        </p:spPr>
        <p:txBody>
          <a:bodyPr>
            <a:normAutofit/>
          </a:bodyPr>
          <a:lstStyle/>
          <a:p>
            <a:r>
              <a:rPr lang="ru-RU" sz="2000" b="1" i="1" dirty="0" smtClean="0">
                <a:solidFill>
                  <a:srgbClr val="00B050"/>
                </a:solidFill>
                <a:latin typeface="Times New Roman" pitchFamily="18" charset="0"/>
                <a:cs typeface="Times New Roman" pitchFamily="18" charset="0"/>
              </a:rPr>
              <a:t>Презентация к уроку английского языка</a:t>
            </a:r>
          </a:p>
          <a:p>
            <a:r>
              <a:rPr lang="ru-RU" sz="2000" b="1" i="1" dirty="0" smtClean="0">
                <a:solidFill>
                  <a:srgbClr val="00B050"/>
                </a:solidFill>
                <a:latin typeface="Times New Roman" pitchFamily="18" charset="0"/>
                <a:cs typeface="Times New Roman" pitchFamily="18" charset="0"/>
              </a:rPr>
              <a:t>в 4 классе по теме:</a:t>
            </a:r>
          </a:p>
          <a:p>
            <a:r>
              <a:rPr lang="ru-RU" sz="2000" b="1" i="1" dirty="0" smtClean="0">
                <a:solidFill>
                  <a:srgbClr val="00B050"/>
                </a:solidFill>
                <a:latin typeface="Times New Roman" pitchFamily="18" charset="0"/>
                <a:cs typeface="Times New Roman" pitchFamily="18" charset="0"/>
              </a:rPr>
              <a:t>«Город и село»</a:t>
            </a:r>
            <a:endParaRPr lang="ru-RU" sz="2000" b="1" i="1" dirty="0">
              <a:solidFill>
                <a:srgbClr val="00B050"/>
              </a:solidFill>
              <a:latin typeface="Times New Roman" pitchFamily="18" charset="0"/>
              <a:cs typeface="Times New Roman" pitchFamily="18" charset="0"/>
            </a:endParaRPr>
          </a:p>
        </p:txBody>
      </p:sp>
      <p:sp>
        <p:nvSpPr>
          <p:cNvPr id="4" name="Заголовок 1"/>
          <p:cNvSpPr>
            <a:spLocks noGrp="1"/>
          </p:cNvSpPr>
          <p:nvPr>
            <p:ph type="ctrTitle"/>
          </p:nvPr>
        </p:nvSpPr>
        <p:spPr>
          <a:xfrm>
            <a:off x="214282" y="142852"/>
            <a:ext cx="7772400" cy="1470025"/>
          </a:xfrm>
        </p:spPr>
        <p:txBody>
          <a:bodyPr>
            <a:normAutofit/>
          </a:bodyPr>
          <a:lstStyle/>
          <a:p>
            <a:endParaRPr lang="ru-RU" sz="1100" dirty="0"/>
          </a:p>
        </p:txBody>
      </p:sp>
      <p:sp>
        <p:nvSpPr>
          <p:cNvPr id="6" name="Прямоугольник 5"/>
          <p:cNvSpPr/>
          <p:nvPr/>
        </p:nvSpPr>
        <p:spPr>
          <a:xfrm>
            <a:off x="2214546" y="6072206"/>
            <a:ext cx="4572000" cy="461665"/>
          </a:xfrm>
          <a:prstGeom prst="rect">
            <a:avLst/>
          </a:prstGeom>
        </p:spPr>
        <p:txBody>
          <a:bodyPr>
            <a:spAutoFit/>
          </a:bodyPr>
          <a:lstStyle/>
          <a:p>
            <a:pPr lvl="0" algn="ctr" fontAlgn="base">
              <a:spcBef>
                <a:spcPct val="0"/>
              </a:spcBef>
              <a:spcAft>
                <a:spcPct val="0"/>
              </a:spcAft>
            </a:pPr>
            <a:r>
              <a:rPr lang="ru-RU" sz="1200" dirty="0" err="1" smtClean="0">
                <a:latin typeface="Times New Roman" pitchFamily="18" charset="0"/>
                <a:ea typeface="Times New Roman" pitchFamily="18" charset="0"/>
                <a:cs typeface="Times New Roman" pitchFamily="18" charset="0"/>
              </a:rPr>
              <a:t>Киселевск</a:t>
            </a:r>
            <a:endParaRPr lang="ru-RU" sz="1200" dirty="0" smtClean="0">
              <a:latin typeface="Times New Roman" pitchFamily="18" charset="0"/>
              <a:cs typeface="Times New Roman" pitchFamily="18" charset="0"/>
            </a:endParaRPr>
          </a:p>
          <a:p>
            <a:pPr lvl="0" algn="ctr" eaLnBrk="0" fontAlgn="base" hangingPunct="0">
              <a:spcBef>
                <a:spcPct val="0"/>
              </a:spcBef>
              <a:spcAft>
                <a:spcPct val="0"/>
              </a:spcAft>
            </a:pPr>
            <a:r>
              <a:rPr lang="ru-RU" sz="1200" dirty="0" smtClean="0">
                <a:latin typeface="Times New Roman" pitchFamily="18" charset="0"/>
                <a:ea typeface="Times New Roman" pitchFamily="18" charset="0"/>
                <a:cs typeface="Times New Roman" pitchFamily="18" charset="0"/>
              </a:rPr>
              <a:t>2013</a:t>
            </a:r>
            <a:endParaRPr lang="ru-RU" sz="12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playroom.com.ru/english/en-imges/nat4.gif"/>
          <p:cNvPicPr>
            <a:picLocks noChangeAspect="1" noChangeArrowheads="1"/>
          </p:cNvPicPr>
          <p:nvPr/>
        </p:nvPicPr>
        <p:blipFill>
          <a:blip r:embed="rId2"/>
          <a:srcRect/>
          <a:stretch>
            <a:fillRect/>
          </a:stretch>
        </p:blipFill>
        <p:spPr bwMode="auto">
          <a:xfrm>
            <a:off x="285720" y="285728"/>
            <a:ext cx="1543050"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3" descr="http://playroom.com.ru/english/transcription/t3natur.gif"/>
          <p:cNvPicPr>
            <a:picLocks noChangeAspect="1" noChangeArrowheads="1"/>
          </p:cNvPicPr>
          <p:nvPr/>
        </p:nvPicPr>
        <p:blipFill>
          <a:blip r:embed="rId3"/>
          <a:srcRect/>
          <a:stretch>
            <a:fillRect/>
          </a:stretch>
        </p:blipFill>
        <p:spPr bwMode="auto">
          <a:xfrm>
            <a:off x="357158" y="1571612"/>
            <a:ext cx="1362075" cy="485775"/>
          </a:xfrm>
          <a:prstGeom prst="rect">
            <a:avLst/>
          </a:prstGeom>
          <a:noFill/>
        </p:spPr>
      </p:pic>
      <p:pic>
        <p:nvPicPr>
          <p:cNvPr id="4" name="Picture 20" descr="http://playroom.com.ru/english/en-imges/tr9.gif"/>
          <p:cNvPicPr>
            <a:picLocks noChangeAspect="1" noChangeArrowheads="1"/>
          </p:cNvPicPr>
          <p:nvPr/>
        </p:nvPicPr>
        <p:blipFill>
          <a:blip r:embed="rId4"/>
          <a:srcRect/>
          <a:stretch>
            <a:fillRect/>
          </a:stretch>
        </p:blipFill>
        <p:spPr bwMode="auto">
          <a:xfrm>
            <a:off x="3071802" y="2857496"/>
            <a:ext cx="2895600"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22" descr="http://playroom.com.ru/english/transcription/t4trans.gif"/>
          <p:cNvPicPr>
            <a:picLocks noChangeAspect="1" noChangeArrowheads="1"/>
          </p:cNvPicPr>
          <p:nvPr/>
        </p:nvPicPr>
        <p:blipFill>
          <a:blip r:embed="rId5"/>
          <a:srcRect/>
          <a:stretch>
            <a:fillRect/>
          </a:stretch>
        </p:blipFill>
        <p:spPr bwMode="auto">
          <a:xfrm>
            <a:off x="4071934" y="4143380"/>
            <a:ext cx="1038225" cy="466725"/>
          </a:xfrm>
          <a:prstGeom prst="rect">
            <a:avLst/>
          </a:prstGeom>
          <a:noFill/>
        </p:spPr>
      </p:pic>
      <p:pic>
        <p:nvPicPr>
          <p:cNvPr id="6" name="Picture 14" descr="http://playroom.com.ru/english/en-imges/nat12.gif"/>
          <p:cNvPicPr>
            <a:picLocks noChangeAspect="1" noChangeArrowheads="1"/>
          </p:cNvPicPr>
          <p:nvPr/>
        </p:nvPicPr>
        <p:blipFill>
          <a:blip r:embed="rId6"/>
          <a:srcRect/>
          <a:stretch>
            <a:fillRect/>
          </a:stretch>
        </p:blipFill>
        <p:spPr bwMode="auto">
          <a:xfrm>
            <a:off x="5500694" y="928670"/>
            <a:ext cx="216217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16" descr="http://playroom.com.ru/english/transcription/t25natur.gif"/>
          <p:cNvPicPr>
            <a:picLocks noChangeAspect="1" noChangeArrowheads="1"/>
          </p:cNvPicPr>
          <p:nvPr/>
        </p:nvPicPr>
        <p:blipFill>
          <a:blip r:embed="rId7"/>
          <a:srcRect/>
          <a:stretch>
            <a:fillRect/>
          </a:stretch>
        </p:blipFill>
        <p:spPr bwMode="auto">
          <a:xfrm>
            <a:off x="5929322" y="2357430"/>
            <a:ext cx="1238250" cy="428625"/>
          </a:xfrm>
          <a:prstGeom prst="rect">
            <a:avLst/>
          </a:prstGeom>
          <a:noFill/>
        </p:spPr>
      </p:pic>
      <p:pic>
        <p:nvPicPr>
          <p:cNvPr id="8" name="Picture 23" descr="http://playroom.com.ru/english/en-imges/a22.gif"/>
          <p:cNvPicPr>
            <a:picLocks noChangeAspect="1" noChangeArrowheads="1"/>
          </p:cNvPicPr>
          <p:nvPr/>
        </p:nvPicPr>
        <p:blipFill>
          <a:blip r:embed="rId8"/>
          <a:srcRect/>
          <a:stretch>
            <a:fillRect/>
          </a:stretch>
        </p:blipFill>
        <p:spPr bwMode="auto">
          <a:xfrm>
            <a:off x="4929190" y="4857760"/>
            <a:ext cx="119062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25" descr="http://playroom.com.ru/english/transcription/t22a.gif"/>
          <p:cNvPicPr>
            <a:picLocks noChangeAspect="1" noChangeArrowheads="1"/>
          </p:cNvPicPr>
          <p:nvPr/>
        </p:nvPicPr>
        <p:blipFill>
          <a:blip r:embed="rId9"/>
          <a:srcRect/>
          <a:stretch>
            <a:fillRect/>
          </a:stretch>
        </p:blipFill>
        <p:spPr bwMode="auto">
          <a:xfrm>
            <a:off x="4857752" y="6286520"/>
            <a:ext cx="1285884" cy="400050"/>
          </a:xfrm>
          <a:prstGeom prst="rect">
            <a:avLst/>
          </a:prstGeom>
          <a:noFill/>
        </p:spPr>
      </p:pic>
      <p:pic>
        <p:nvPicPr>
          <p:cNvPr id="10" name="Picture 11" descr="http://playroom.com.ru/english/en-imges/nat27.gif"/>
          <p:cNvPicPr>
            <a:picLocks noChangeAspect="1" noChangeArrowheads="1"/>
          </p:cNvPicPr>
          <p:nvPr/>
        </p:nvPicPr>
        <p:blipFill>
          <a:blip r:embed="rId10"/>
          <a:srcRect/>
          <a:stretch>
            <a:fillRect/>
          </a:stretch>
        </p:blipFill>
        <p:spPr bwMode="auto">
          <a:xfrm>
            <a:off x="2285984" y="1000108"/>
            <a:ext cx="109537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3" descr="http://playroom.com.ru/english/transcription/t15natur.gif"/>
          <p:cNvPicPr>
            <a:picLocks noChangeAspect="1" noChangeArrowheads="1"/>
          </p:cNvPicPr>
          <p:nvPr/>
        </p:nvPicPr>
        <p:blipFill>
          <a:blip r:embed="rId11"/>
          <a:srcRect/>
          <a:stretch>
            <a:fillRect/>
          </a:stretch>
        </p:blipFill>
        <p:spPr bwMode="auto">
          <a:xfrm>
            <a:off x="1785918" y="2428868"/>
            <a:ext cx="2295525" cy="438150"/>
          </a:xfrm>
          <a:prstGeom prst="rect">
            <a:avLst/>
          </a:prstGeom>
          <a:noFill/>
        </p:spPr>
      </p:pic>
      <p:pic>
        <p:nvPicPr>
          <p:cNvPr id="12" name="Picture 1" descr="http://playroom.com.ru/english/en-imges/a1.gif"/>
          <p:cNvPicPr>
            <a:picLocks noChangeAspect="1" noChangeArrowheads="1"/>
          </p:cNvPicPr>
          <p:nvPr/>
        </p:nvPicPr>
        <p:blipFill>
          <a:blip r:embed="rId12"/>
          <a:srcRect/>
          <a:stretch>
            <a:fillRect/>
          </a:stretch>
        </p:blipFill>
        <p:spPr bwMode="auto">
          <a:xfrm>
            <a:off x="2714612" y="4500570"/>
            <a:ext cx="88582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3" descr="http://playroom.com.ru/english/transcription/t1a.gif"/>
          <p:cNvPicPr>
            <a:picLocks noChangeAspect="1" noChangeArrowheads="1"/>
          </p:cNvPicPr>
          <p:nvPr/>
        </p:nvPicPr>
        <p:blipFill>
          <a:blip r:embed="rId13"/>
          <a:srcRect/>
          <a:stretch>
            <a:fillRect/>
          </a:stretch>
        </p:blipFill>
        <p:spPr bwMode="auto">
          <a:xfrm>
            <a:off x="2643174" y="5929330"/>
            <a:ext cx="990600" cy="371475"/>
          </a:xfrm>
          <a:prstGeom prst="rect">
            <a:avLst/>
          </a:prstGeom>
          <a:noFill/>
        </p:spPr>
      </p:pic>
      <p:sp>
        <p:nvSpPr>
          <p:cNvPr id="14" name="Прямоугольник 13"/>
          <p:cNvSpPr/>
          <p:nvPr/>
        </p:nvSpPr>
        <p:spPr>
          <a:xfrm>
            <a:off x="2928926" y="285728"/>
            <a:ext cx="2531462" cy="646331"/>
          </a:xfrm>
          <a:prstGeom prst="rect">
            <a:avLst/>
          </a:prstGeom>
        </p:spPr>
        <p:txBody>
          <a:bodyPr wrap="none">
            <a:spAutoFit/>
          </a:bodyPr>
          <a:lstStyle/>
          <a:p>
            <a:r>
              <a:rPr lang="en-US" sz="3600" b="1" i="1" dirty="0" smtClean="0">
                <a:solidFill>
                  <a:srgbClr val="33CC33"/>
                </a:solidFill>
                <a:latin typeface="Times New Roman" pitchFamily="18" charset="0"/>
                <a:cs typeface="Times New Roman" pitchFamily="18" charset="0"/>
              </a:rPr>
              <a:t>Who wants?</a:t>
            </a:r>
            <a:endParaRPr lang="ru-RU" sz="3600" dirty="0"/>
          </a:p>
        </p:txBody>
      </p:sp>
      <p:pic>
        <p:nvPicPr>
          <p:cNvPr id="1026" name="Picture 2" descr="C:\Users\Наталья\Downloads\загруженное.jpg"/>
          <p:cNvPicPr>
            <a:picLocks noChangeAspect="1" noChangeArrowheads="1"/>
          </p:cNvPicPr>
          <p:nvPr/>
        </p:nvPicPr>
        <p:blipFill>
          <a:blip r:embed="rId14"/>
          <a:srcRect/>
          <a:stretch>
            <a:fillRect/>
          </a:stretch>
        </p:blipFill>
        <p:spPr bwMode="auto">
          <a:xfrm>
            <a:off x="6215074" y="3286124"/>
            <a:ext cx="1476378" cy="15367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7" name="Picture 3" descr="C:\Users\Наталья\Downloads\000006483.jpg"/>
          <p:cNvPicPr>
            <a:picLocks noChangeAspect="1" noChangeArrowheads="1"/>
          </p:cNvPicPr>
          <p:nvPr/>
        </p:nvPicPr>
        <p:blipFill>
          <a:blip r:embed="rId15"/>
          <a:srcRect/>
          <a:stretch>
            <a:fillRect/>
          </a:stretch>
        </p:blipFill>
        <p:spPr bwMode="auto">
          <a:xfrm>
            <a:off x="714348" y="2857496"/>
            <a:ext cx="1619253" cy="161925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7" name="Прямоугольник 16"/>
          <p:cNvSpPr/>
          <p:nvPr/>
        </p:nvSpPr>
        <p:spPr>
          <a:xfrm>
            <a:off x="6357950" y="4857760"/>
            <a:ext cx="1155060"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street</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8" name="Прямоугольник 17"/>
          <p:cNvSpPr/>
          <p:nvPr/>
        </p:nvSpPr>
        <p:spPr>
          <a:xfrm>
            <a:off x="1357290" y="4429132"/>
            <a:ext cx="1024640"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shop</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357166"/>
            <a:ext cx="8229600" cy="1143000"/>
          </a:xfrm>
        </p:spPr>
        <p:txBody>
          <a:bodyPr>
            <a:normAutofit/>
          </a:bodyPr>
          <a:lstStyle/>
          <a:p>
            <a:pPr algn="l"/>
            <a:r>
              <a:rPr lang="en-US" sz="2800" b="1" i="1" dirty="0" smtClean="0">
                <a:solidFill>
                  <a:srgbClr val="33CC33"/>
                </a:solidFill>
                <a:latin typeface="Times New Roman" pitchFamily="18" charset="0"/>
                <a:cs typeface="Times New Roman" pitchFamily="18" charset="0"/>
              </a:rPr>
              <a:t>Would you like to live in the city? Do you want </a:t>
            </a:r>
            <a:r>
              <a:rPr lang="ru-RU" sz="2800" b="1" i="1" dirty="0" smtClean="0">
                <a:solidFill>
                  <a:srgbClr val="33CC33"/>
                </a:solidFill>
                <a:latin typeface="Times New Roman" pitchFamily="18" charset="0"/>
                <a:cs typeface="Times New Roman" pitchFamily="18" charset="0"/>
              </a:rPr>
              <a:t/>
            </a:r>
            <a:br>
              <a:rPr lang="ru-RU" sz="2800" b="1" i="1" dirty="0" smtClean="0">
                <a:solidFill>
                  <a:srgbClr val="33CC33"/>
                </a:solidFill>
                <a:latin typeface="Times New Roman" pitchFamily="18" charset="0"/>
                <a:cs typeface="Times New Roman" pitchFamily="18" charset="0"/>
              </a:rPr>
            </a:br>
            <a:r>
              <a:rPr lang="en-US" sz="2800" b="1" i="1" dirty="0" smtClean="0">
                <a:solidFill>
                  <a:srgbClr val="33CC33"/>
                </a:solidFill>
                <a:latin typeface="Times New Roman" pitchFamily="18" charset="0"/>
                <a:cs typeface="Times New Roman" pitchFamily="18" charset="0"/>
              </a:rPr>
              <a:t>live in the country? Do you like the place you live in?</a:t>
            </a:r>
            <a:endParaRPr lang="ru-RU" sz="2800" b="1" i="1" dirty="0">
              <a:solidFill>
                <a:srgbClr val="33CC33"/>
              </a:solidFill>
              <a:latin typeface="Times New Roman" pitchFamily="18" charset="0"/>
              <a:cs typeface="Times New Roman" pitchFamily="18" charset="0"/>
            </a:endParaRPr>
          </a:p>
        </p:txBody>
      </p:sp>
      <p:pic>
        <p:nvPicPr>
          <p:cNvPr id="7" name="Picture 4" descr="F:\5a8f5e54fe8b9d51bd2830899f2c787d.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rot="395798">
            <a:off x="5276057" y="1772105"/>
            <a:ext cx="2459638" cy="36931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8" name="Picture 5" descr="F:\7.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28662" y="1785926"/>
            <a:ext cx="4038600" cy="30289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2214546" y="142852"/>
            <a:ext cx="3571900" cy="8572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the country and the city</a:t>
            </a:r>
            <a:endParaRPr lang="ru-RU" b="1" dirty="0"/>
          </a:p>
        </p:txBody>
      </p:sp>
      <p:pic>
        <p:nvPicPr>
          <p:cNvPr id="3" name="Picture 8" descr="http://playroom.com.ru/english/en-imges/a5.gif"/>
          <p:cNvPicPr>
            <a:picLocks noChangeAspect="1" noChangeArrowheads="1"/>
          </p:cNvPicPr>
          <p:nvPr/>
        </p:nvPicPr>
        <p:blipFill>
          <a:blip r:embed="rId2"/>
          <a:srcRect/>
          <a:stretch>
            <a:fillRect/>
          </a:stretch>
        </p:blipFill>
        <p:spPr bwMode="auto">
          <a:xfrm>
            <a:off x="285720" y="1071546"/>
            <a:ext cx="1885950"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10" descr="http://playroom.com.ru/english/transcription/t5a.gif"/>
          <p:cNvPicPr>
            <a:picLocks noChangeAspect="1" noChangeArrowheads="1"/>
          </p:cNvPicPr>
          <p:nvPr/>
        </p:nvPicPr>
        <p:blipFill>
          <a:blip r:embed="rId3"/>
          <a:srcRect/>
          <a:stretch>
            <a:fillRect/>
          </a:stretch>
        </p:blipFill>
        <p:spPr bwMode="auto">
          <a:xfrm>
            <a:off x="642910" y="2500306"/>
            <a:ext cx="1000125" cy="371475"/>
          </a:xfrm>
          <a:prstGeom prst="rect">
            <a:avLst/>
          </a:prstGeom>
          <a:noFill/>
        </p:spPr>
      </p:pic>
      <p:pic>
        <p:nvPicPr>
          <p:cNvPr id="5" name="Picture 18" descr="http://playroom.com.ru/english/en-imges/a54.gif"/>
          <p:cNvPicPr>
            <a:picLocks noChangeAspect="1" noChangeArrowheads="1"/>
          </p:cNvPicPr>
          <p:nvPr/>
        </p:nvPicPr>
        <p:blipFill>
          <a:blip r:embed="rId4"/>
          <a:srcRect/>
          <a:stretch>
            <a:fillRect/>
          </a:stretch>
        </p:blipFill>
        <p:spPr bwMode="auto">
          <a:xfrm>
            <a:off x="4214810" y="1214422"/>
            <a:ext cx="1279206" cy="12144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20" descr="http://playroom.com.ru/english/transcription/t54a.gif"/>
          <p:cNvPicPr>
            <a:picLocks noChangeAspect="1" noChangeArrowheads="1"/>
          </p:cNvPicPr>
          <p:nvPr/>
        </p:nvPicPr>
        <p:blipFill>
          <a:blip r:embed="rId5"/>
          <a:srcRect/>
          <a:stretch>
            <a:fillRect/>
          </a:stretch>
        </p:blipFill>
        <p:spPr bwMode="auto">
          <a:xfrm>
            <a:off x="4429124" y="2357430"/>
            <a:ext cx="1057275" cy="476250"/>
          </a:xfrm>
          <a:prstGeom prst="rect">
            <a:avLst/>
          </a:prstGeom>
          <a:noFill/>
        </p:spPr>
      </p:pic>
      <p:pic>
        <p:nvPicPr>
          <p:cNvPr id="7" name="Picture 5" descr="http://playroom.com.ru/english/en-imges/a4.gif"/>
          <p:cNvPicPr>
            <a:picLocks noChangeAspect="1" noChangeArrowheads="1"/>
          </p:cNvPicPr>
          <p:nvPr/>
        </p:nvPicPr>
        <p:blipFill>
          <a:blip r:embed="rId6"/>
          <a:srcRect/>
          <a:stretch>
            <a:fillRect/>
          </a:stretch>
        </p:blipFill>
        <p:spPr bwMode="auto">
          <a:xfrm>
            <a:off x="2643174" y="1643050"/>
            <a:ext cx="98107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http://playroom.com.ru/english/transcription/t4a.gif"/>
          <p:cNvPicPr>
            <a:picLocks noChangeAspect="1" noChangeArrowheads="1"/>
          </p:cNvPicPr>
          <p:nvPr/>
        </p:nvPicPr>
        <p:blipFill>
          <a:blip r:embed="rId7"/>
          <a:srcRect/>
          <a:stretch>
            <a:fillRect/>
          </a:stretch>
        </p:blipFill>
        <p:spPr bwMode="auto">
          <a:xfrm>
            <a:off x="2643174" y="3000372"/>
            <a:ext cx="1000132" cy="371475"/>
          </a:xfrm>
          <a:prstGeom prst="rect">
            <a:avLst/>
          </a:prstGeom>
          <a:noFill/>
        </p:spPr>
      </p:pic>
      <p:pic>
        <p:nvPicPr>
          <p:cNvPr id="9" name="Picture 17" descr="http://playroom.com.ru/english/en-imges/nat23.gif"/>
          <p:cNvPicPr>
            <a:picLocks noChangeAspect="1" noChangeArrowheads="1"/>
          </p:cNvPicPr>
          <p:nvPr/>
        </p:nvPicPr>
        <p:blipFill>
          <a:blip r:embed="rId8"/>
          <a:srcRect/>
          <a:stretch>
            <a:fillRect/>
          </a:stretch>
        </p:blipFill>
        <p:spPr bwMode="auto">
          <a:xfrm>
            <a:off x="1500166" y="3429000"/>
            <a:ext cx="1104900"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19" descr="http://playroom.com.ru/english/transcription/t11natur.gif"/>
          <p:cNvPicPr>
            <a:picLocks noChangeAspect="1" noChangeArrowheads="1"/>
          </p:cNvPicPr>
          <p:nvPr/>
        </p:nvPicPr>
        <p:blipFill>
          <a:blip r:embed="rId9"/>
          <a:srcRect/>
          <a:stretch>
            <a:fillRect/>
          </a:stretch>
        </p:blipFill>
        <p:spPr bwMode="auto">
          <a:xfrm>
            <a:off x="1428728" y="4786322"/>
            <a:ext cx="1190625" cy="428625"/>
          </a:xfrm>
          <a:prstGeom prst="rect">
            <a:avLst/>
          </a:prstGeom>
          <a:noFill/>
        </p:spPr>
      </p:pic>
      <p:pic>
        <p:nvPicPr>
          <p:cNvPr id="11" name="Picture 7" descr="http://playroom.com.ru/english/en-imges/nat24.gif"/>
          <p:cNvPicPr>
            <a:picLocks noChangeAspect="1" noChangeArrowheads="1"/>
          </p:cNvPicPr>
          <p:nvPr/>
        </p:nvPicPr>
        <p:blipFill>
          <a:blip r:embed="rId10"/>
          <a:srcRect/>
          <a:stretch>
            <a:fillRect/>
          </a:stretch>
        </p:blipFill>
        <p:spPr bwMode="auto">
          <a:xfrm>
            <a:off x="2857488" y="4214818"/>
            <a:ext cx="2085975" cy="14287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0" descr="http://playroom.com.ru/english/transcription/t16natur.gif"/>
          <p:cNvPicPr>
            <a:picLocks noChangeAspect="1" noChangeArrowheads="1"/>
          </p:cNvPicPr>
          <p:nvPr/>
        </p:nvPicPr>
        <p:blipFill>
          <a:blip r:embed="rId11"/>
          <a:srcRect/>
          <a:stretch>
            <a:fillRect/>
          </a:stretch>
        </p:blipFill>
        <p:spPr bwMode="auto">
          <a:xfrm>
            <a:off x="3214678" y="5572140"/>
            <a:ext cx="1200150" cy="428625"/>
          </a:xfrm>
          <a:prstGeom prst="rect">
            <a:avLst/>
          </a:prstGeom>
          <a:noFill/>
        </p:spPr>
      </p:pic>
      <p:cxnSp>
        <p:nvCxnSpPr>
          <p:cNvPr id="16" name="Прямая со стрелкой 15"/>
          <p:cNvCxnSpPr/>
          <p:nvPr/>
        </p:nvCxnSpPr>
        <p:spPr>
          <a:xfrm rot="5400000">
            <a:off x="2964645" y="1250141"/>
            <a:ext cx="50006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10800000" flipV="1">
            <a:off x="1643042" y="714356"/>
            <a:ext cx="50006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5857884" y="714356"/>
            <a:ext cx="64294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5400000">
            <a:off x="1500166" y="2143116"/>
            <a:ext cx="171451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16200000" flipH="1">
            <a:off x="2571736" y="2500306"/>
            <a:ext cx="278608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0" name="Picture 2" descr="C:\Users\Наталья\Downloads\401800224.jpg"/>
          <p:cNvPicPr>
            <a:picLocks noChangeAspect="1" noChangeArrowheads="1"/>
          </p:cNvPicPr>
          <p:nvPr/>
        </p:nvPicPr>
        <p:blipFill>
          <a:blip r:embed="rId12"/>
          <a:srcRect/>
          <a:stretch>
            <a:fillRect/>
          </a:stretch>
        </p:blipFill>
        <p:spPr bwMode="auto">
          <a:xfrm>
            <a:off x="6572264" y="142852"/>
            <a:ext cx="1666880" cy="12557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1" name="Picture 3" descr="C:\Users\Наталья\Downloads\загруженное (1).jpg"/>
          <p:cNvPicPr>
            <a:picLocks noChangeAspect="1" noChangeArrowheads="1"/>
          </p:cNvPicPr>
          <p:nvPr/>
        </p:nvPicPr>
        <p:blipFill>
          <a:blip r:embed="rId13"/>
          <a:srcRect/>
          <a:stretch>
            <a:fillRect/>
          </a:stretch>
        </p:blipFill>
        <p:spPr bwMode="auto">
          <a:xfrm>
            <a:off x="7515225" y="1214422"/>
            <a:ext cx="1628775" cy="1304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2" name="Picture 4" descr="C:\Users\Наталья\Downloads\загруженное (2).jpg"/>
          <p:cNvPicPr>
            <a:picLocks noChangeAspect="1" noChangeArrowheads="1"/>
          </p:cNvPicPr>
          <p:nvPr/>
        </p:nvPicPr>
        <p:blipFill>
          <a:blip r:embed="rId14"/>
          <a:srcRect/>
          <a:stretch>
            <a:fillRect/>
          </a:stretch>
        </p:blipFill>
        <p:spPr bwMode="auto">
          <a:xfrm>
            <a:off x="6000760" y="2071678"/>
            <a:ext cx="1643074" cy="13276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3" name="Picture 5" descr="C:\Users\Наталья\Downloads\загруженное (3).jpg"/>
          <p:cNvPicPr>
            <a:picLocks noChangeAspect="1" noChangeArrowheads="1"/>
          </p:cNvPicPr>
          <p:nvPr/>
        </p:nvPicPr>
        <p:blipFill>
          <a:blip r:embed="rId15"/>
          <a:srcRect/>
          <a:stretch>
            <a:fillRect/>
          </a:stretch>
        </p:blipFill>
        <p:spPr bwMode="auto">
          <a:xfrm>
            <a:off x="5857884" y="4643446"/>
            <a:ext cx="1162050" cy="11906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054" name="Picture 6" descr="C:\Users\Наталья\Downloads\0_753b7_5c64f54_S.jpg"/>
          <p:cNvPicPr>
            <a:picLocks noChangeAspect="1" noChangeArrowheads="1"/>
          </p:cNvPicPr>
          <p:nvPr/>
        </p:nvPicPr>
        <p:blipFill>
          <a:blip r:embed="rId16"/>
          <a:srcRect/>
          <a:stretch>
            <a:fillRect/>
          </a:stretch>
        </p:blipFill>
        <p:spPr bwMode="auto">
          <a:xfrm>
            <a:off x="4572000" y="2928934"/>
            <a:ext cx="1595442" cy="1201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 name="Прямоугольник 22"/>
          <p:cNvSpPr/>
          <p:nvPr/>
        </p:nvSpPr>
        <p:spPr>
          <a:xfrm>
            <a:off x="4929190" y="4143380"/>
            <a:ext cx="1289712"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garden</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5" name="Прямоугольник 24"/>
          <p:cNvSpPr/>
          <p:nvPr/>
        </p:nvSpPr>
        <p:spPr>
          <a:xfrm>
            <a:off x="5929322" y="1071546"/>
            <a:ext cx="974947"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field</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6" name="Прямоугольник 25"/>
          <p:cNvSpPr/>
          <p:nvPr/>
        </p:nvSpPr>
        <p:spPr>
          <a:xfrm>
            <a:off x="8072462" y="2428868"/>
            <a:ext cx="797014"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hill</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7" name="Прямоугольник 26"/>
          <p:cNvSpPr/>
          <p:nvPr/>
        </p:nvSpPr>
        <p:spPr>
          <a:xfrm>
            <a:off x="6286512" y="3357562"/>
            <a:ext cx="1218475"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bridge</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28" name="Прямоугольник 27"/>
          <p:cNvSpPr/>
          <p:nvPr/>
        </p:nvSpPr>
        <p:spPr>
          <a:xfrm>
            <a:off x="5786446" y="5715016"/>
            <a:ext cx="1490857" cy="461665"/>
          </a:xfrm>
          <a:prstGeom prst="rect">
            <a:avLst/>
          </a:prstGeom>
          <a:noFill/>
          <a:ln>
            <a:noFill/>
          </a:ln>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apple tree</a:t>
            </a:r>
            <a:endParaRPr lang="ru-RU"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30" name="Прямая со стрелкой 29"/>
          <p:cNvCxnSpPr/>
          <p:nvPr/>
        </p:nvCxnSpPr>
        <p:spPr>
          <a:xfrm rot="16200000" flipH="1">
            <a:off x="5357818" y="1142984"/>
            <a:ext cx="92869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5786446" y="857232"/>
            <a:ext cx="150019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rot="16200000" flipH="1">
            <a:off x="4822033" y="1964521"/>
            <a:ext cx="157163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5400000">
            <a:off x="4786314" y="1071546"/>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500166" y="1785926"/>
          <a:ext cx="6077585" cy="2243328"/>
        </p:xfrm>
        <a:graphic>
          <a:graphicData uri="http://schemas.openxmlformats.org/drawingml/2006/table">
            <a:tbl>
              <a:tblPr/>
              <a:tblGrid>
                <a:gridCol w="2025650"/>
                <a:gridCol w="2025650"/>
                <a:gridCol w="2026285"/>
              </a:tblGrid>
              <a:tr h="0">
                <a:tc>
                  <a:txBody>
                    <a:bodyPr/>
                    <a:lstStyle/>
                    <a:p>
                      <a:pPr algn="ctr">
                        <a:lnSpc>
                          <a:spcPct val="115000"/>
                        </a:lnSpc>
                        <a:spcAft>
                          <a:spcPts val="0"/>
                        </a:spcAft>
                      </a:pPr>
                      <a:r>
                        <a:rPr lang="en-US" sz="2000" b="1" dirty="0" smtClean="0">
                          <a:solidFill>
                            <a:srgbClr val="33CC33"/>
                          </a:solidFill>
                          <a:latin typeface="Calibri"/>
                          <a:ea typeface="Times New Roman"/>
                          <a:cs typeface="Times New Roman"/>
                        </a:rPr>
                        <a:t>I know</a:t>
                      </a:r>
                      <a:endParaRPr lang="ru-RU" sz="2000" b="1" dirty="0">
                        <a:solidFill>
                          <a:srgbClr val="33CC33"/>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b="1" dirty="0" smtClean="0">
                          <a:solidFill>
                            <a:srgbClr val="33CC33"/>
                          </a:solidFill>
                          <a:latin typeface="Calibri"/>
                          <a:ea typeface="Times New Roman"/>
                          <a:cs typeface="Times New Roman"/>
                        </a:rPr>
                        <a:t>I don’t  </a:t>
                      </a:r>
                      <a:r>
                        <a:rPr lang="en-US" sz="2000" b="1" dirty="0" smtClean="0">
                          <a:solidFill>
                            <a:srgbClr val="33CC33"/>
                          </a:solidFill>
                          <a:latin typeface="+mn-lt"/>
                          <a:ea typeface="Times New Roman"/>
                          <a:cs typeface="Times New Roman"/>
                        </a:rPr>
                        <a:t>know</a:t>
                      </a:r>
                      <a:endParaRPr lang="ru-RU" sz="2000" b="1" dirty="0" smtClean="0">
                        <a:solidFill>
                          <a:srgbClr val="33CC33"/>
                        </a:solidFill>
                        <a:latin typeface="+mn-lt"/>
                        <a:ea typeface="Times New Roman"/>
                        <a:cs typeface="Times New Roman"/>
                      </a:endParaRPr>
                    </a:p>
                    <a:p>
                      <a:pPr algn="ctr">
                        <a:lnSpc>
                          <a:spcPct val="115000"/>
                        </a:lnSpc>
                        <a:spcAft>
                          <a:spcPts val="0"/>
                        </a:spcAft>
                      </a:pPr>
                      <a:endParaRPr lang="ru-RU" sz="2000" b="1" dirty="0">
                        <a:solidFill>
                          <a:srgbClr val="33CC33"/>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b="1" dirty="0" smtClean="0">
                          <a:solidFill>
                            <a:srgbClr val="33CC33"/>
                          </a:solidFill>
                          <a:latin typeface="Calibri"/>
                          <a:ea typeface="Times New Roman"/>
                          <a:cs typeface="Times New Roman"/>
                        </a:rPr>
                        <a:t>I want to </a:t>
                      </a:r>
                      <a:r>
                        <a:rPr lang="en-US" sz="2000" b="1" dirty="0" smtClean="0">
                          <a:solidFill>
                            <a:srgbClr val="33CC33"/>
                          </a:solidFill>
                          <a:latin typeface="+mn-lt"/>
                          <a:ea typeface="Times New Roman"/>
                          <a:cs typeface="Times New Roman"/>
                        </a:rPr>
                        <a:t>know</a:t>
                      </a:r>
                      <a:endParaRPr lang="ru-RU" sz="2000" b="1" dirty="0" smtClean="0">
                        <a:solidFill>
                          <a:srgbClr val="33CC33"/>
                        </a:solidFill>
                        <a:latin typeface="+mn-lt"/>
                        <a:ea typeface="Times New Roman"/>
                        <a:cs typeface="Times New Roman"/>
                      </a:endParaRPr>
                    </a:p>
                    <a:p>
                      <a:pPr algn="ctr">
                        <a:lnSpc>
                          <a:spcPct val="115000"/>
                        </a:lnSpc>
                        <a:spcAft>
                          <a:spcPts val="0"/>
                        </a:spcAft>
                      </a:pPr>
                      <a:endParaRPr lang="ru-RU" sz="2000" b="1" dirty="0">
                        <a:solidFill>
                          <a:srgbClr val="33CC33"/>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endParaRPr lang="en-US" sz="1100" dirty="0" smtClean="0">
                        <a:latin typeface="Calibri"/>
                        <a:ea typeface="Times New Roman"/>
                        <a:cs typeface="Times New Roman"/>
                      </a:endParaRPr>
                    </a:p>
                    <a:p>
                      <a:pPr>
                        <a:lnSpc>
                          <a:spcPct val="115000"/>
                        </a:lnSpc>
                        <a:spcAft>
                          <a:spcPts val="0"/>
                        </a:spcAft>
                      </a:pPr>
                      <a:endParaRPr lang="ru-RU" sz="1100" dirty="0">
                        <a:latin typeface="Calibri"/>
                        <a:ea typeface="Times New Roman"/>
                        <a:cs typeface="Times New Roman"/>
                      </a:endParaRPr>
                    </a:p>
                    <a:p>
                      <a:pPr>
                        <a:lnSpc>
                          <a:spcPct val="115000"/>
                        </a:lnSpc>
                        <a:spcAft>
                          <a:spcPts val="0"/>
                        </a:spcAft>
                      </a:pPr>
                      <a:endParaRPr lang="en-US" sz="1100" dirty="0" smtClean="0">
                        <a:latin typeface="Calibri"/>
                        <a:ea typeface="Times New Roman"/>
                        <a:cs typeface="Times New Roman"/>
                      </a:endParaRPr>
                    </a:p>
                    <a:p>
                      <a:pPr>
                        <a:lnSpc>
                          <a:spcPct val="115000"/>
                        </a:lnSpc>
                        <a:spcAft>
                          <a:spcPts val="0"/>
                        </a:spcAft>
                      </a:pPr>
                      <a:endParaRPr lang="ru-RU" sz="1100" dirty="0">
                        <a:latin typeface="Calibri"/>
                        <a:ea typeface="Times New Roman"/>
                        <a:cs typeface="Times New Roman"/>
                      </a:endParaRPr>
                    </a:p>
                    <a:p>
                      <a:pPr>
                        <a:lnSpc>
                          <a:spcPct val="115000"/>
                        </a:lnSpc>
                        <a:spcAft>
                          <a:spcPts val="0"/>
                        </a:spcAft>
                      </a:pPr>
                      <a:endParaRPr lang="en-US" sz="1100" dirty="0" smtClean="0">
                        <a:latin typeface="Calibri"/>
                        <a:ea typeface="Times New Roman"/>
                        <a:cs typeface="Times New Roman"/>
                      </a:endParaRPr>
                    </a:p>
                    <a:p>
                      <a:pPr>
                        <a:lnSpc>
                          <a:spcPct val="115000"/>
                        </a:lnSpc>
                        <a:spcAft>
                          <a:spcPts val="0"/>
                        </a:spcAft>
                      </a:pPr>
                      <a:endParaRPr lang="ru-RU" sz="1100" dirty="0">
                        <a:latin typeface="Calibri"/>
                        <a:ea typeface="Times New Roman"/>
                        <a:cs typeface="Times New Roman"/>
                      </a:endParaRPr>
                    </a:p>
                    <a:p>
                      <a:pPr>
                        <a:lnSpc>
                          <a:spcPct val="115000"/>
                        </a:lnSpc>
                        <a:spcAft>
                          <a:spcPts val="0"/>
                        </a:spcAft>
                      </a:pPr>
                      <a:endParaRPr lang="en-US" sz="1100" dirty="0" smtClean="0">
                        <a:latin typeface="Calibri"/>
                        <a:ea typeface="Times New Roman"/>
                        <a:cs typeface="Times New Roman"/>
                      </a:endParaRPr>
                    </a:p>
                    <a:p>
                      <a:pPr>
                        <a:lnSpc>
                          <a:spcPct val="115000"/>
                        </a:lnSpc>
                        <a:spcAft>
                          <a:spcPts val="0"/>
                        </a:spcAft>
                      </a:pP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857232"/>
            <a:ext cx="6929486" cy="4524315"/>
          </a:xfrm>
          <a:prstGeom prst="rect">
            <a:avLst/>
          </a:prstGeom>
        </p:spPr>
        <p:txBody>
          <a:bodyPr wrap="square">
            <a:spAutoFit/>
          </a:bodyPr>
          <a:lstStyle/>
          <a:p>
            <a:r>
              <a:rPr lang="en-US" sz="3600" dirty="0" smtClean="0">
                <a:solidFill>
                  <a:srgbClr val="33CC33"/>
                </a:solidFill>
              </a:rPr>
              <a:t>Thomas wants to recite the poem. Listen to it, </a:t>
            </a:r>
            <a:r>
              <a:rPr lang="en-US" sz="3600" dirty="0" err="1" smtClean="0">
                <a:solidFill>
                  <a:srgbClr val="33CC33"/>
                </a:solidFill>
              </a:rPr>
              <a:t>please.Do</a:t>
            </a:r>
            <a:r>
              <a:rPr lang="en-US" sz="3600" dirty="0" smtClean="0">
                <a:solidFill>
                  <a:srgbClr val="33CC33"/>
                </a:solidFill>
              </a:rPr>
              <a:t> you like the poem? What is it about? You may open your textbooks on page 35 and read the sentences after the speaker. Now lets recite the poem all together. Read it alone. Well done.</a:t>
            </a:r>
            <a:endParaRPr lang="ru-RU" sz="3600" dirty="0">
              <a:solidFill>
                <a:srgbClr val="33CC3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4546" y="1714488"/>
            <a:ext cx="4572000" cy="3416320"/>
          </a:xfrm>
          <a:prstGeom prst="rect">
            <a:avLst/>
          </a:prstGeom>
        </p:spPr>
        <p:txBody>
          <a:bodyPr>
            <a:spAutoFit/>
          </a:bodyPr>
          <a:lstStyle/>
          <a:p>
            <a:pPr lvl="0" algn="ctr"/>
            <a:r>
              <a:rPr lang="en-US" sz="5400" b="1" dirty="0" smtClean="0">
                <a:ln w="1905"/>
                <a:solidFill>
                  <a:srgbClr val="33CC33"/>
                </a:solidFill>
                <a:effectLst>
                  <a:innerShdw blurRad="69850" dist="43180" dir="5400000">
                    <a:srgbClr val="000000">
                      <a:alpha val="65000"/>
                    </a:srgbClr>
                  </a:innerShdw>
                </a:effectLst>
                <a:latin typeface="Trebuchet MS"/>
              </a:rPr>
              <a:t>THANK YOU FOR THE LESSON!</a:t>
            </a:r>
          </a:p>
          <a:p>
            <a:pPr lvl="0" algn="ctr"/>
            <a:r>
              <a:rPr lang="en-US" sz="5400" b="1" dirty="0" smtClean="0">
                <a:ln w="1905"/>
                <a:solidFill>
                  <a:srgbClr val="33CC33"/>
                </a:solidFill>
                <a:effectLst>
                  <a:innerShdw blurRad="69850" dist="43180" dir="5400000">
                    <a:srgbClr val="000000">
                      <a:alpha val="65000"/>
                    </a:srgbClr>
                  </a:innerShdw>
                </a:effectLst>
                <a:latin typeface="Trebuchet MS"/>
              </a:rPr>
              <a:t>GOOD</a:t>
            </a:r>
            <a:r>
              <a:rPr lang="ru-RU" sz="5400" b="1" dirty="0" smtClean="0">
                <a:ln w="1905"/>
                <a:solidFill>
                  <a:srgbClr val="33CC33"/>
                </a:solidFill>
                <a:effectLst>
                  <a:innerShdw blurRad="69850" dist="43180" dir="5400000">
                    <a:srgbClr val="000000">
                      <a:alpha val="65000"/>
                    </a:srgbClr>
                  </a:innerShdw>
                </a:effectLst>
                <a:latin typeface="Trebuchet MS"/>
              </a:rPr>
              <a:t> </a:t>
            </a:r>
            <a:r>
              <a:rPr lang="en-US" sz="5400" b="1" dirty="0" smtClean="0">
                <a:ln w="1905"/>
                <a:solidFill>
                  <a:srgbClr val="33CC33"/>
                </a:solidFill>
                <a:effectLst>
                  <a:innerShdw blurRad="69850" dist="43180" dir="5400000">
                    <a:srgbClr val="000000">
                      <a:alpha val="65000"/>
                    </a:srgbClr>
                  </a:innerShdw>
                </a:effectLst>
                <a:latin typeface="Trebuchet MS"/>
              </a:rPr>
              <a:t>BYE!</a:t>
            </a:r>
            <a:endParaRPr lang="ru-RU" sz="5400" b="1" dirty="0">
              <a:ln w="1905"/>
              <a:solidFill>
                <a:srgbClr val="33CC33"/>
              </a:solidFill>
              <a:effectLst>
                <a:innerShdw blurRad="69850" dist="43180" dir="5400000">
                  <a:srgbClr val="000000">
                    <a:alpha val="65000"/>
                  </a:srgbClr>
                </a:innerShdw>
              </a:effectLst>
              <a:latin typeface="Trebuchet MS"/>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123</Words>
  <Application>Microsoft Office PowerPoint</Application>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Презентация PowerPoint</vt:lpstr>
      <vt:lpstr>Презентация PowerPoint</vt:lpstr>
      <vt:lpstr>Would you like to live in the city? Do you want  live in the country? Do you like the place you live in?</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User</cp:lastModifiedBy>
  <cp:revision>24</cp:revision>
  <dcterms:created xsi:type="dcterms:W3CDTF">2013-12-02T02:32:22Z</dcterms:created>
  <dcterms:modified xsi:type="dcterms:W3CDTF">2014-02-12T15:09:46Z</dcterms:modified>
</cp:coreProperties>
</file>