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4" r:id="rId2"/>
    <p:sldMasterId id="2147483746" r:id="rId3"/>
    <p:sldMasterId id="2147483770" r:id="rId4"/>
    <p:sldMasterId id="2147483782" r:id="rId5"/>
    <p:sldMasterId id="2147483806" r:id="rId6"/>
    <p:sldMasterId id="2147483818" r:id="rId7"/>
  </p:sldMasterIdLst>
  <p:notesMasterIdLst>
    <p:notesMasterId r:id="rId31"/>
  </p:notesMasterIdLst>
  <p:sldIdLst>
    <p:sldId id="266" r:id="rId8"/>
    <p:sldId id="274" r:id="rId9"/>
    <p:sldId id="275" r:id="rId10"/>
    <p:sldId id="276" r:id="rId11"/>
    <p:sldId id="277" r:id="rId12"/>
    <p:sldId id="278" r:id="rId13"/>
    <p:sldId id="270" r:id="rId14"/>
    <p:sldId id="268" r:id="rId15"/>
    <p:sldId id="267" r:id="rId16"/>
    <p:sldId id="292" r:id="rId17"/>
    <p:sldId id="280" r:id="rId18"/>
    <p:sldId id="291" r:id="rId19"/>
    <p:sldId id="282" r:id="rId20"/>
    <p:sldId id="283" r:id="rId21"/>
    <p:sldId id="285" r:id="rId22"/>
    <p:sldId id="286" r:id="rId23"/>
    <p:sldId id="290" r:id="rId24"/>
    <p:sldId id="289" r:id="rId25"/>
    <p:sldId id="293" r:id="rId26"/>
    <p:sldId id="295" r:id="rId27"/>
    <p:sldId id="294" r:id="rId28"/>
    <p:sldId id="298" r:id="rId29"/>
    <p:sldId id="29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D2027-EE61-4997-A6E4-796B1212441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9AB944-5F24-4E8C-85C7-A2BC30073774}">
      <dgm:prSet custT="1"/>
      <dgm:spPr/>
      <dgm:t>
        <a:bodyPr/>
        <a:lstStyle/>
        <a:p>
          <a:pPr rtl="0"/>
          <a:r>
            <a:rPr lang="ru-RU" sz="3200" b="1" dirty="0" smtClean="0">
              <a:solidFill>
                <a:schemeClr val="tx1"/>
              </a:solidFill>
              <a:latin typeface="Arial Narrow" pitchFamily="34" charset="0"/>
            </a:rPr>
            <a:t>Секущая плоскость</a:t>
          </a:r>
          <a:endParaRPr lang="ru-RU" sz="32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0CFB98CA-C471-4ED6-B2D2-5969667B5E57}" type="parTrans" cxnId="{9AF7D66D-81BB-4BE6-A8CC-1379DA0887FD}">
      <dgm:prSet/>
      <dgm:spPr/>
      <dgm:t>
        <a:bodyPr/>
        <a:lstStyle/>
        <a:p>
          <a:endParaRPr lang="ru-RU"/>
        </a:p>
      </dgm:t>
    </dgm:pt>
    <dgm:pt modelId="{6AE21A63-5287-4934-8F12-8EF6E289011C}" type="sibTrans" cxnId="{9AF7D66D-81BB-4BE6-A8CC-1379DA0887FD}">
      <dgm:prSet/>
      <dgm:spPr/>
      <dgm:t>
        <a:bodyPr/>
        <a:lstStyle/>
        <a:p>
          <a:endParaRPr lang="ru-RU"/>
        </a:p>
      </dgm:t>
    </dgm:pt>
    <dgm:pt modelId="{06D7DEA4-57E6-4096-99FE-3F6DD0A4B48B}" type="pres">
      <dgm:prSet presAssocID="{A73D2027-EE61-4997-A6E4-796B1212441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47C9EA-B148-4DAA-9087-D86991EDFEF8}" type="pres">
      <dgm:prSet presAssocID="{A73D2027-EE61-4997-A6E4-796B12124413}" presName="arrow" presStyleLbl="bgShp" presStyleIdx="0" presStyleCnt="1" custLinFactNeighborX="-10762" custLinFactNeighborY="0"/>
      <dgm:spPr/>
    </dgm:pt>
    <dgm:pt modelId="{142AC017-DB9F-495F-A564-B4F596A56C75}" type="pres">
      <dgm:prSet presAssocID="{A73D2027-EE61-4997-A6E4-796B12124413}" presName="linearProcess" presStyleCnt="0"/>
      <dgm:spPr/>
    </dgm:pt>
    <dgm:pt modelId="{7279F7A1-6769-4A15-A347-74298B62E175}" type="pres">
      <dgm:prSet presAssocID="{F19AB944-5F24-4E8C-85C7-A2BC30073774}" presName="textNode" presStyleLbl="node1" presStyleIdx="0" presStyleCnt="1" custScaleX="289795" custScaleY="250000" custLinFactNeighborX="1962" custLinFactNeighborY="-57540">
        <dgm:presLayoutVars>
          <dgm:bulletEnabled val="1"/>
        </dgm:presLayoutVars>
      </dgm:prSet>
      <dgm:spPr>
        <a:prstGeom prst="leftRightArrow">
          <a:avLst/>
        </a:prstGeom>
      </dgm:spPr>
      <dgm:t>
        <a:bodyPr/>
        <a:lstStyle/>
        <a:p>
          <a:endParaRPr lang="ru-RU"/>
        </a:p>
      </dgm:t>
    </dgm:pt>
  </dgm:ptLst>
  <dgm:cxnLst>
    <dgm:cxn modelId="{9AF7D66D-81BB-4BE6-A8CC-1379DA0887FD}" srcId="{A73D2027-EE61-4997-A6E4-796B12124413}" destId="{F19AB944-5F24-4E8C-85C7-A2BC30073774}" srcOrd="0" destOrd="0" parTransId="{0CFB98CA-C471-4ED6-B2D2-5969667B5E57}" sibTransId="{6AE21A63-5287-4934-8F12-8EF6E289011C}"/>
    <dgm:cxn modelId="{34E21A51-97E7-4AEE-BBC5-1700FB27AC2E}" type="presOf" srcId="{A73D2027-EE61-4997-A6E4-796B12124413}" destId="{06D7DEA4-57E6-4096-99FE-3F6DD0A4B48B}" srcOrd="0" destOrd="0" presId="urn:microsoft.com/office/officeart/2005/8/layout/hProcess9"/>
    <dgm:cxn modelId="{5A7EE2B9-E10A-4119-B550-943F5559336E}" type="presOf" srcId="{F19AB944-5F24-4E8C-85C7-A2BC30073774}" destId="{7279F7A1-6769-4A15-A347-74298B62E175}" srcOrd="0" destOrd="0" presId="urn:microsoft.com/office/officeart/2005/8/layout/hProcess9"/>
    <dgm:cxn modelId="{3715527D-7CC8-4F29-A089-1E4D6FE20129}" type="presParOf" srcId="{06D7DEA4-57E6-4096-99FE-3F6DD0A4B48B}" destId="{9747C9EA-B148-4DAA-9087-D86991EDFEF8}" srcOrd="0" destOrd="0" presId="urn:microsoft.com/office/officeart/2005/8/layout/hProcess9"/>
    <dgm:cxn modelId="{4693EFE3-0469-48FB-BDC6-8D82B70856D2}" type="presParOf" srcId="{06D7DEA4-57E6-4096-99FE-3F6DD0A4B48B}" destId="{142AC017-DB9F-495F-A564-B4F596A56C75}" srcOrd="1" destOrd="0" presId="urn:microsoft.com/office/officeart/2005/8/layout/hProcess9"/>
    <dgm:cxn modelId="{40E7A9AE-E4D2-4E37-BC49-7D85D4313EBD}" type="presParOf" srcId="{142AC017-DB9F-495F-A564-B4F596A56C75}" destId="{7279F7A1-6769-4A15-A347-74298B62E175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7BF730-F23D-48C2-87BD-621717A15D2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8F3FC1-7E4E-4FD0-AE53-379332A5579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i="1" dirty="0" smtClean="0"/>
            <a:t>Секущей плоскостью многогранника назовем любую плоскость, по обе стороны от которой имеются точки данного многогранника.</a:t>
          </a:r>
          <a:br>
            <a:rPr lang="ru-RU" b="1" i="1" dirty="0" smtClean="0"/>
          </a:br>
          <a:r>
            <a:rPr lang="ru-RU" b="1" i="1" dirty="0" smtClean="0"/>
            <a:t/>
          </a:r>
          <a:br>
            <a:rPr lang="ru-RU" b="1" i="1" dirty="0" smtClean="0"/>
          </a:br>
          <a:r>
            <a:rPr lang="ru-RU" b="1" i="1" dirty="0" smtClean="0"/>
            <a:t> Секущая плоскость пересекает грани многогранника по отрезкам. Многоугольник, сторонами которого являются эти отрезки, называется сечением многогранника.</a:t>
          </a:r>
          <a:endParaRPr lang="ru-RU" b="1" i="0" dirty="0"/>
        </a:p>
      </dgm:t>
    </dgm:pt>
    <dgm:pt modelId="{D04CFA97-A1E6-46E9-9A9B-7404CBADC831}" type="parTrans" cxnId="{0AC80EF2-6C18-4667-87BE-7C1C56B7762C}">
      <dgm:prSet/>
      <dgm:spPr/>
      <dgm:t>
        <a:bodyPr/>
        <a:lstStyle/>
        <a:p>
          <a:endParaRPr lang="ru-RU"/>
        </a:p>
      </dgm:t>
    </dgm:pt>
    <dgm:pt modelId="{1D21FF72-2209-42E0-B933-DD6F904B5B7B}" type="sibTrans" cxnId="{0AC80EF2-6C18-4667-87BE-7C1C56B7762C}">
      <dgm:prSet/>
      <dgm:spPr/>
      <dgm:t>
        <a:bodyPr/>
        <a:lstStyle/>
        <a:p>
          <a:endParaRPr lang="ru-RU"/>
        </a:p>
      </dgm:t>
    </dgm:pt>
    <dgm:pt modelId="{8DF698B8-E44D-49D8-8D23-BE6DF24211AF}" type="pres">
      <dgm:prSet presAssocID="{917BF730-F23D-48C2-87BD-621717A15D2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38C886-F321-492F-8684-DA15F8FAD938}" type="pres">
      <dgm:prSet presAssocID="{878F3FC1-7E4E-4FD0-AE53-379332A55791}" presName="circle1" presStyleLbl="node1" presStyleIdx="0" presStyleCnt="1"/>
      <dgm:spPr/>
    </dgm:pt>
    <dgm:pt modelId="{E456063F-EEC8-4CB9-825C-8B5F864D18B2}" type="pres">
      <dgm:prSet presAssocID="{878F3FC1-7E4E-4FD0-AE53-379332A55791}" presName="space" presStyleCnt="0"/>
      <dgm:spPr/>
    </dgm:pt>
    <dgm:pt modelId="{67A4B7DB-6429-4FAE-BF98-97E60F9788A7}" type="pres">
      <dgm:prSet presAssocID="{878F3FC1-7E4E-4FD0-AE53-379332A55791}" presName="rect1" presStyleLbl="alignAcc1" presStyleIdx="0" presStyleCnt="1"/>
      <dgm:spPr/>
      <dgm:t>
        <a:bodyPr/>
        <a:lstStyle/>
        <a:p>
          <a:endParaRPr lang="ru-RU"/>
        </a:p>
      </dgm:t>
    </dgm:pt>
    <dgm:pt modelId="{90332F6E-6736-4490-A65F-B509ED283CA6}" type="pres">
      <dgm:prSet presAssocID="{878F3FC1-7E4E-4FD0-AE53-379332A557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C80EF2-6C18-4667-87BE-7C1C56B7762C}" srcId="{917BF730-F23D-48C2-87BD-621717A15D2B}" destId="{878F3FC1-7E4E-4FD0-AE53-379332A55791}" srcOrd="0" destOrd="0" parTransId="{D04CFA97-A1E6-46E9-9A9B-7404CBADC831}" sibTransId="{1D21FF72-2209-42E0-B933-DD6F904B5B7B}"/>
    <dgm:cxn modelId="{602EE9F7-7CFA-4BA6-A5D5-461929A8ACFA}" type="presOf" srcId="{917BF730-F23D-48C2-87BD-621717A15D2B}" destId="{8DF698B8-E44D-49D8-8D23-BE6DF24211AF}" srcOrd="0" destOrd="0" presId="urn:microsoft.com/office/officeart/2005/8/layout/target3"/>
    <dgm:cxn modelId="{BB135111-E26B-4B3E-B021-C66486CE3CC5}" type="presOf" srcId="{878F3FC1-7E4E-4FD0-AE53-379332A55791}" destId="{90332F6E-6736-4490-A65F-B509ED283CA6}" srcOrd="1" destOrd="0" presId="urn:microsoft.com/office/officeart/2005/8/layout/target3"/>
    <dgm:cxn modelId="{129F69FB-FAB3-440F-A127-73962A270804}" type="presOf" srcId="{878F3FC1-7E4E-4FD0-AE53-379332A55791}" destId="{67A4B7DB-6429-4FAE-BF98-97E60F9788A7}" srcOrd="0" destOrd="0" presId="urn:microsoft.com/office/officeart/2005/8/layout/target3"/>
    <dgm:cxn modelId="{1E4026BA-7DB9-4A52-9828-90CD544F4C54}" type="presParOf" srcId="{8DF698B8-E44D-49D8-8D23-BE6DF24211AF}" destId="{9438C886-F321-492F-8684-DA15F8FAD938}" srcOrd="0" destOrd="0" presId="urn:microsoft.com/office/officeart/2005/8/layout/target3"/>
    <dgm:cxn modelId="{ADF8CAF8-CE65-461A-8C6F-6ABE3B7A1D34}" type="presParOf" srcId="{8DF698B8-E44D-49D8-8D23-BE6DF24211AF}" destId="{E456063F-EEC8-4CB9-825C-8B5F864D18B2}" srcOrd="1" destOrd="0" presId="urn:microsoft.com/office/officeart/2005/8/layout/target3"/>
    <dgm:cxn modelId="{CD442B85-C02F-44A7-B739-3F26CAF07FDA}" type="presParOf" srcId="{8DF698B8-E44D-49D8-8D23-BE6DF24211AF}" destId="{67A4B7DB-6429-4FAE-BF98-97E60F9788A7}" srcOrd="2" destOrd="0" presId="urn:microsoft.com/office/officeart/2005/8/layout/target3"/>
    <dgm:cxn modelId="{F38F9608-1E1C-4B81-AE62-730EAC2AD4FE}" type="presParOf" srcId="{8DF698B8-E44D-49D8-8D23-BE6DF24211AF}" destId="{90332F6E-6736-4490-A65F-B509ED283CA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D1BA4F-F82B-42DC-BA8A-1F8EDB2C5B0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0978F0-80DA-41C3-9D5B-914D85F3EFFF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Основные понятия</a:t>
          </a:r>
          <a:endParaRPr lang="ru-RU" dirty="0">
            <a:solidFill>
              <a:schemeClr val="tx1"/>
            </a:solidFill>
          </a:endParaRPr>
        </a:p>
      </dgm:t>
    </dgm:pt>
    <dgm:pt modelId="{568ED1B8-4B16-4236-B402-696449592E54}" type="parTrans" cxnId="{06DEB54F-AF07-49A7-8120-B9B743709924}">
      <dgm:prSet/>
      <dgm:spPr/>
      <dgm:t>
        <a:bodyPr/>
        <a:lstStyle/>
        <a:p>
          <a:endParaRPr lang="ru-RU"/>
        </a:p>
      </dgm:t>
    </dgm:pt>
    <dgm:pt modelId="{0C0F0331-224B-42DE-8648-F65097B5508E}" type="sibTrans" cxnId="{06DEB54F-AF07-49A7-8120-B9B743709924}">
      <dgm:prSet/>
      <dgm:spPr/>
      <dgm:t>
        <a:bodyPr/>
        <a:lstStyle/>
        <a:p>
          <a:endParaRPr lang="ru-RU"/>
        </a:p>
      </dgm:t>
    </dgm:pt>
    <dgm:pt modelId="{EC5997D6-3B5B-459B-9EC3-9A92EBA0E619}" type="pres">
      <dgm:prSet presAssocID="{B8D1BA4F-F82B-42DC-BA8A-1F8EDB2C5B0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1FF4AD-E73C-457D-9DB3-65A218AB6C55}" type="pres">
      <dgm:prSet presAssocID="{F60978F0-80DA-41C3-9D5B-914D85F3EFFF}" presName="horFlow" presStyleCnt="0"/>
      <dgm:spPr/>
    </dgm:pt>
    <dgm:pt modelId="{0AE54521-FB18-4220-859D-87494CE29132}" type="pres">
      <dgm:prSet presAssocID="{F60978F0-80DA-41C3-9D5B-914D85F3EFFF}" presName="bigChev" presStyleLbl="node1" presStyleIdx="0" presStyleCnt="1" custScaleX="280933"/>
      <dgm:spPr/>
      <dgm:t>
        <a:bodyPr/>
        <a:lstStyle/>
        <a:p>
          <a:endParaRPr lang="ru-RU"/>
        </a:p>
      </dgm:t>
    </dgm:pt>
  </dgm:ptLst>
  <dgm:cxnLst>
    <dgm:cxn modelId="{06DEB54F-AF07-49A7-8120-B9B743709924}" srcId="{B8D1BA4F-F82B-42DC-BA8A-1F8EDB2C5B04}" destId="{F60978F0-80DA-41C3-9D5B-914D85F3EFFF}" srcOrd="0" destOrd="0" parTransId="{568ED1B8-4B16-4236-B402-696449592E54}" sibTransId="{0C0F0331-224B-42DE-8648-F65097B5508E}"/>
    <dgm:cxn modelId="{200D064B-5AD7-42F7-8723-A13A0F575E90}" type="presOf" srcId="{F60978F0-80DA-41C3-9D5B-914D85F3EFFF}" destId="{0AE54521-FB18-4220-859D-87494CE29132}" srcOrd="0" destOrd="0" presId="urn:microsoft.com/office/officeart/2005/8/layout/lProcess3"/>
    <dgm:cxn modelId="{2CFA376D-BB08-4617-8F4C-DFE684E8003D}" type="presOf" srcId="{B8D1BA4F-F82B-42DC-BA8A-1F8EDB2C5B04}" destId="{EC5997D6-3B5B-459B-9EC3-9A92EBA0E619}" srcOrd="0" destOrd="0" presId="urn:microsoft.com/office/officeart/2005/8/layout/lProcess3"/>
    <dgm:cxn modelId="{86246AD1-A38C-4E7C-84B0-D9FDF9C0ABD0}" type="presParOf" srcId="{EC5997D6-3B5B-459B-9EC3-9A92EBA0E619}" destId="{731FF4AD-E73C-457D-9DB3-65A218AB6C55}" srcOrd="0" destOrd="0" presId="urn:microsoft.com/office/officeart/2005/8/layout/lProcess3"/>
    <dgm:cxn modelId="{FACFFF75-B0EB-46B2-A3D3-C63462E3ED04}" type="presParOf" srcId="{731FF4AD-E73C-457D-9DB3-65A218AB6C55}" destId="{0AE54521-FB18-4220-859D-87494CE2913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7C9EA-B148-4DAA-9087-D86991EDFEF8}">
      <dsp:nvSpPr>
        <dsp:cNvPr id="0" name=""/>
        <dsp:cNvSpPr/>
      </dsp:nvSpPr>
      <dsp:spPr>
        <a:xfrm>
          <a:off x="0" y="0"/>
          <a:ext cx="6467577" cy="8001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9F7A1-6769-4A15-A347-74298B62E175}">
      <dsp:nvSpPr>
        <dsp:cNvPr id="0" name=""/>
        <dsp:cNvSpPr/>
      </dsp:nvSpPr>
      <dsp:spPr>
        <a:xfrm>
          <a:off x="1819" y="0"/>
          <a:ext cx="7607095" cy="800100"/>
        </a:xfrm>
        <a:prstGeom prst="left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Arial Narrow" pitchFamily="34" charset="0"/>
            </a:rPr>
            <a:t>Секущая плоскость</a:t>
          </a:r>
          <a:endParaRPr lang="ru-RU" sz="32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01844" y="200025"/>
        <a:ext cx="7207045" cy="400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C886-F321-492F-8684-DA15F8FAD938}">
      <dsp:nvSpPr>
        <dsp:cNvPr id="0" name=""/>
        <dsp:cNvSpPr/>
      </dsp:nvSpPr>
      <dsp:spPr>
        <a:xfrm>
          <a:off x="0" y="0"/>
          <a:ext cx="4489449" cy="44894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4B7DB-6429-4FAE-BF98-97E60F9788A7}">
      <dsp:nvSpPr>
        <dsp:cNvPr id="0" name=""/>
        <dsp:cNvSpPr/>
      </dsp:nvSpPr>
      <dsp:spPr>
        <a:xfrm>
          <a:off x="2244724" y="0"/>
          <a:ext cx="5534024" cy="448944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/>
            <a:t>Секущей плоскостью многогранника назовем любую плоскость, по обе стороны от которой имеются точки данного многогранника.</a:t>
          </a:r>
          <a:br>
            <a:rPr lang="ru-RU" sz="2500" b="1" i="1" kern="1200" dirty="0" smtClean="0"/>
          </a:br>
          <a:r>
            <a:rPr lang="ru-RU" sz="2500" b="1" i="1" kern="1200" dirty="0" smtClean="0"/>
            <a:t/>
          </a:r>
          <a:br>
            <a:rPr lang="ru-RU" sz="2500" b="1" i="1" kern="1200" dirty="0" smtClean="0"/>
          </a:br>
          <a:r>
            <a:rPr lang="ru-RU" sz="2500" b="1" i="1" kern="1200" dirty="0" smtClean="0"/>
            <a:t> Секущая плоскость пересекает грани многогранника по отрезкам. Многоугольник, сторонами которого являются эти отрезки, называется сечением многогранника.</a:t>
          </a:r>
          <a:endParaRPr lang="ru-RU" sz="2500" b="1" i="0" kern="1200" dirty="0"/>
        </a:p>
      </dsp:txBody>
      <dsp:txXfrm>
        <a:off x="2244724" y="0"/>
        <a:ext cx="5534024" cy="4489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54521-FB18-4220-859D-87494CE29132}">
      <dsp:nvSpPr>
        <dsp:cNvPr id="0" name=""/>
        <dsp:cNvSpPr/>
      </dsp:nvSpPr>
      <dsp:spPr>
        <a:xfrm>
          <a:off x="4387" y="708"/>
          <a:ext cx="6392024" cy="9101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31115" rIns="0" bIns="31115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>
              <a:solidFill>
                <a:schemeClr val="tx1"/>
              </a:solidFill>
            </a:rPr>
            <a:t>Основные понятия</a:t>
          </a:r>
          <a:endParaRPr lang="ru-RU" sz="4900" kern="1200" dirty="0">
            <a:solidFill>
              <a:schemeClr val="tx1"/>
            </a:solidFill>
          </a:endParaRPr>
        </a:p>
      </dsp:txBody>
      <dsp:txXfrm>
        <a:off x="459444" y="708"/>
        <a:ext cx="5481911" cy="910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E9216-338E-44D1-8566-2DBB1D3D7DC4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A5EA2-950B-4524-B45D-81CD17C6A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25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1D7A7-AE90-494C-B0ED-98730D8ADB9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82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A5EA2-950B-4524-B45D-81CD17C6AEB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3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99DAAF-0DE5-4F8A-803F-50CF8C069A44}" type="slidenum">
              <a:rPr lang="ru-RU"/>
              <a:pPr/>
              <a:t>20</a:t>
            </a:fld>
            <a:endParaRPr lang="ru-RU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03D58A-E984-44C3-934E-49AB32597683}" type="slidenum">
              <a:rPr lang="ru-RU"/>
              <a:pPr/>
              <a:t>21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8D0FE-68F4-4597-AD6D-7E7420B6EBAA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4032C-8ECD-41BD-9067-5D5722208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90749-C75E-4535-AC2D-AD5D1D99A2B0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8F82-526F-428B-9D1D-67C631C6F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F404-FB48-4242-BB3C-580E5416EE63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18C3F-322E-40E5-8D46-C6B8A0229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7E934-BBEC-4396-A89F-7DD27C32E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61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8D0FE-68F4-4597-AD6D-7E7420B6EBAA}" type="datetimeFigureOut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4032C-8ECD-41BD-9067-5D57222088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FDF51-7341-427B-BB8E-FED8A02A0E10}" type="datetimeFigureOut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01D01-F6D1-4A8F-8BB8-A6AEBEC4B7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2911D-C8AB-484E-A7BB-91031A04306A}" type="datetimeFigureOut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6E239-0F00-4A1A-A554-73468C588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FE9BD-7AF0-41F5-8E94-420B534C8958}" type="datetimeFigureOut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BD9BC-FA4E-4DD9-A964-D8429E8535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847411-F481-4187-9650-63CCFC2E6B9B}" type="datetimeFigureOut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FB65E-E7AD-4B89-8B73-B7F7F5A552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DB1AF-0246-4847-9807-F04ED8D60B88}" type="datetimeFigureOut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30CFA-BF5A-47DD-B6B2-E330688486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5493DD-5DD8-4E50-A370-12989A736BB7}" type="datetimeFigureOut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2BD93-EE5C-4950-A916-3D7375AC82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FDF51-7341-427B-BB8E-FED8A02A0E10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01D01-F6D1-4A8F-8BB8-A6AEBEC4B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79C79-EEE0-47AD-A24A-9FA86ABDE672}" type="datetimeFigureOut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4105B-E1F1-4239-9C86-3FFDFD35A3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F39BC2-247A-49D6-B08F-C993B25DC38E}" type="datetimeFigureOut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92244-3129-4417-BFA0-2C90E4EE39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90749-C75E-4535-AC2D-AD5D1D99A2B0}" type="datetimeFigureOut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98F82-526F-428B-9D1D-67C631C6FF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CCF404-FB48-4242-BB3C-580E5416EE63}" type="datetimeFigureOut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8C3F-322E-40E5-8D46-C6B8A02297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8D0FE-68F4-4597-AD6D-7E7420B6EBAA}" type="datetimeFigureOut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4032C-8ECD-41BD-9067-5D57222088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FDF51-7341-427B-BB8E-FED8A02A0E10}" type="datetimeFigureOut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01D01-F6D1-4A8F-8BB8-A6AEBEC4B7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2911D-C8AB-484E-A7BB-91031A04306A}" type="datetimeFigureOut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6E239-0F00-4A1A-A554-73468C588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FE9BD-7AF0-41F5-8E94-420B534C8958}" type="datetimeFigureOut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BD9BC-FA4E-4DD9-A964-D8429E8535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847411-F481-4187-9650-63CCFC2E6B9B}" type="datetimeFigureOut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FB65E-E7AD-4B89-8B73-B7F7F5A552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DB1AF-0246-4847-9807-F04ED8D60B88}" type="datetimeFigureOut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30CFA-BF5A-47DD-B6B2-E330688486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2911D-C8AB-484E-A7BB-91031A04306A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6E239-0F00-4A1A-A554-73468C588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5493DD-5DD8-4E50-A370-12989A736BB7}" type="datetimeFigureOut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2BD93-EE5C-4950-A916-3D7375AC82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79C79-EEE0-47AD-A24A-9FA86ABDE672}" type="datetimeFigureOut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4105B-E1F1-4239-9C86-3FFDFD35A3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F39BC2-247A-49D6-B08F-C993B25DC38E}" type="datetimeFigureOut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92244-3129-4417-BFA0-2C90E4EE39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90749-C75E-4535-AC2D-AD5D1D99A2B0}" type="datetimeFigureOut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98F82-526F-428B-9D1D-67C631C6FF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CCF404-FB48-4242-BB3C-580E5416EE63}" type="datetimeFigureOut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8C3F-322E-40E5-8D46-C6B8A02297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1D494-3680-451A-ABB8-E3C5756FA1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16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46167-3341-4A0D-9285-AB62E37B17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831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CC072-1990-498D-AA23-EB6EC08892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63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630A7-8F89-4DEC-8F3E-9E2B1A77CAB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47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D871F-4EBF-46D9-928D-73004B356C3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4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FE9BD-7AF0-41F5-8E94-420B534C8958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D9BC-FA4E-4DD9-A964-D8429E853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D0EE0-E85D-44C4-BDD5-31A0A2FD9D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491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28A9D-0037-4E7B-9623-CFF4F492EE6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72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D3B69-5B53-4D70-B127-93CE836AA6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38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2D92E-27E2-4763-A017-98062F8AA4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27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50930-86F6-4406-8F17-7AEF02327D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785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C780-8C9F-4217-87E7-FABC833238E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04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1D494-3680-451A-ABB8-E3C5756FA1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215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46167-3341-4A0D-9285-AB62E37B17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254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CC072-1990-498D-AA23-EB6EC08892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681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630A7-8F89-4DEC-8F3E-9E2B1A77CAB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2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7411-F481-4187-9650-63CCFC2E6B9B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FB65E-E7AD-4B89-8B73-B7F7F5A55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D871F-4EBF-46D9-928D-73004B356C3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254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D0EE0-E85D-44C4-BDD5-31A0A2FD9D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34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28A9D-0037-4E7B-9623-CFF4F492EE6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96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D3B69-5B53-4D70-B127-93CE836AA6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234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2D92E-27E2-4763-A017-98062F8AA4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14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50930-86F6-4406-8F17-7AEF02327D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229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C780-8C9F-4217-87E7-FABC833238E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127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31D494-3680-451A-ABB8-E3C5756FA1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6167-3341-4A0D-9285-AB62E37B17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C072-1990-498D-AA23-EB6EC088920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DB1AF-0246-4847-9807-F04ED8D60B88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30CFA-BF5A-47DD-B6B2-E33068848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30A7-8F89-4DEC-8F3E-9E2B1A77CAB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871F-4EBF-46D9-928D-73004B356C3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0EE0-E85D-44C4-BDD5-31A0A2FD9DF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8A9D-0037-4E7B-9623-CFF4F492EE6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3B69-5B53-4D70-B127-93CE836AA60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D92E-27E2-4763-A017-98062F8AA4B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50930-86F6-4406-8F17-7AEF02327DC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C780-8C9F-4217-87E7-FABC833238E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31D494-3680-451A-ABB8-E3C5756FA1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346167-3341-4A0D-9285-AB62E37B17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493DD-5DD8-4E50-A370-12989A736BB7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2BD93-EE5C-4950-A916-3D7375AC8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CC072-1990-498D-AA23-EB6EC088920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A630A7-8F89-4DEC-8F3E-9E2B1A77CAB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DD871F-4EBF-46D9-928D-73004B356C3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CD0EE0-E85D-44C4-BDD5-31A0A2FD9DF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28A9D-0037-4E7B-9623-CFF4F492EE6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0D3B69-5B53-4D70-B127-93CE836AA60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D2D92E-27E2-4763-A017-98062F8AA4B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50930-86F6-4406-8F17-7AEF02327DC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8C780-8C9F-4217-87E7-FABC833238E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79C79-EEE0-47AD-A24A-9FA86ABDE672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4105B-E1F1-4239-9C86-3FFDFD35A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39BC2-247A-49D6-B08F-C993B25DC38E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92244-3129-4417-BFA0-2C90E4EE3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0CB26B-667E-4836-B1F2-694737417609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21CF7C-9A01-4827-A262-A779FF64D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1" r:id="rId2"/>
    <p:sldLayoutId id="214748372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21" r:id="rId9"/>
    <p:sldLayoutId id="2147483717" r:id="rId10"/>
    <p:sldLayoutId id="2147483718" r:id="rId11"/>
    <p:sldLayoutId id="2147483830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04A8A4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04A8A4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04A8A4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04A8A4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04A8A4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04A8A4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04A8A4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04A8A4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04A8A4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04A8A4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F0CB26B-667E-4836-B1F2-694737417609}" type="datetimeFigureOut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21CF7C-9A01-4827-A262-A779FF64D4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0CB26B-667E-4836-B1F2-694737417609}" type="datetimeFigureOut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21CF7C-9A01-4827-A262-A779FF64D4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64DDB6-9B3F-41DD-9115-B2B058770D8F}" type="slidenum">
              <a:rPr lang="ru-RU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pPr/>
              <a:t>‹#›</a:t>
            </a:fld>
            <a:endParaRPr lang="ru-RU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33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64DDB6-9B3F-41DD-9115-B2B058770D8F}" type="slidenum">
              <a:rPr lang="ru-RU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pPr/>
              <a:t>‹#›</a:t>
            </a:fld>
            <a:endParaRPr lang="ru-RU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83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F0CB26B-667E-4836-B1F2-694737417609}" type="datetimeFigureOut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521CF7C-9A01-4827-A262-A779FF64D4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DF0CB26B-667E-4836-B1F2-694737417609}" type="datetimeFigureOut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521CF7C-9A01-4827-A262-A779FF64D4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0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slide" Target="slide14.xml"/><Relationship Id="rId10" Type="http://schemas.openxmlformats.org/officeDocument/2006/relationships/slide" Target="slide1.xml"/><Relationship Id="rId4" Type="http://schemas.openxmlformats.org/officeDocument/2006/relationships/image" Target="../media/image12.png"/><Relationship Id="rId9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1" r="12549"/>
          <a:stretch/>
        </p:blipFill>
        <p:spPr bwMode="auto">
          <a:xfrm>
            <a:off x="0" y="808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6675" y="548680"/>
            <a:ext cx="6030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Классная работа.</a:t>
            </a:r>
          </a:p>
          <a:p>
            <a:pPr algn="ctr"/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Тема урока: Построение сечений тетраэдра.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7305" y="548680"/>
            <a:ext cx="1395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29.10.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reeform 3"/>
          <p:cNvSpPr>
            <a:spLocks/>
          </p:cNvSpPr>
          <p:nvPr/>
        </p:nvSpPr>
        <p:spPr bwMode="auto">
          <a:xfrm>
            <a:off x="4275138" y="2401888"/>
            <a:ext cx="1871662" cy="1339850"/>
          </a:xfrm>
          <a:custGeom>
            <a:avLst/>
            <a:gdLst>
              <a:gd name="T0" fmla="*/ 0 w 1179"/>
              <a:gd name="T1" fmla="*/ 786288404 h 715"/>
              <a:gd name="T2" fmla="*/ 2147483647 w 1179"/>
              <a:gd name="T3" fmla="*/ 0 h 715"/>
              <a:gd name="T4" fmla="*/ 1519653019 w 1179"/>
              <a:gd name="T5" fmla="*/ 1801910131 h 715"/>
              <a:gd name="T6" fmla="*/ 0 w 1179"/>
              <a:gd name="T7" fmla="*/ 786288404 h 715"/>
              <a:gd name="T8" fmla="*/ 0 60000 65536"/>
              <a:gd name="T9" fmla="*/ 0 60000 65536"/>
              <a:gd name="T10" fmla="*/ 0 60000 65536"/>
              <a:gd name="T11" fmla="*/ 0 60000 65536"/>
              <a:gd name="T12" fmla="*/ 0 w 1179"/>
              <a:gd name="T13" fmla="*/ 0 h 715"/>
              <a:gd name="T14" fmla="*/ 1179 w 1179"/>
              <a:gd name="T15" fmla="*/ 715 h 7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" h="715">
                <a:moveTo>
                  <a:pt x="0" y="312"/>
                </a:moveTo>
                <a:lnTo>
                  <a:pt x="1179" y="0"/>
                </a:lnTo>
                <a:lnTo>
                  <a:pt x="603" y="715"/>
                </a:lnTo>
                <a:lnTo>
                  <a:pt x="0" y="312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3132138" y="1111250"/>
            <a:ext cx="4105275" cy="5184775"/>
            <a:chOff x="1519" y="799"/>
            <a:chExt cx="2586" cy="3266"/>
          </a:xfrm>
        </p:grpSpPr>
        <p:sp>
          <p:nvSpPr>
            <p:cNvPr id="8215" name="Line 5"/>
            <p:cNvSpPr>
              <a:spLocks noChangeShapeType="1"/>
            </p:cNvSpPr>
            <p:nvPr/>
          </p:nvSpPr>
          <p:spPr bwMode="auto">
            <a:xfrm flipH="1">
              <a:off x="1519" y="799"/>
              <a:ext cx="1361" cy="2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Line 6"/>
            <p:cNvSpPr>
              <a:spLocks noChangeShapeType="1"/>
            </p:cNvSpPr>
            <p:nvPr/>
          </p:nvSpPr>
          <p:spPr bwMode="auto">
            <a:xfrm flipH="1">
              <a:off x="2789" y="799"/>
              <a:ext cx="91" cy="32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Line 7"/>
            <p:cNvSpPr>
              <a:spLocks noChangeShapeType="1"/>
            </p:cNvSpPr>
            <p:nvPr/>
          </p:nvSpPr>
          <p:spPr bwMode="auto">
            <a:xfrm>
              <a:off x="1519" y="3249"/>
              <a:ext cx="127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Line 8"/>
            <p:cNvSpPr>
              <a:spLocks noChangeShapeType="1"/>
            </p:cNvSpPr>
            <p:nvPr/>
          </p:nvSpPr>
          <p:spPr bwMode="auto">
            <a:xfrm flipH="1">
              <a:off x="2789" y="2568"/>
              <a:ext cx="1316" cy="14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Line 9"/>
            <p:cNvSpPr>
              <a:spLocks noChangeShapeType="1"/>
            </p:cNvSpPr>
            <p:nvPr/>
          </p:nvSpPr>
          <p:spPr bwMode="auto">
            <a:xfrm flipV="1">
              <a:off x="1519" y="2568"/>
              <a:ext cx="2586" cy="6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Line 10"/>
            <p:cNvSpPr>
              <a:spLocks noChangeShapeType="1"/>
            </p:cNvSpPr>
            <p:nvPr/>
          </p:nvSpPr>
          <p:spPr bwMode="auto">
            <a:xfrm>
              <a:off x="2880" y="799"/>
              <a:ext cx="1225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8" name="Oval 13"/>
          <p:cNvSpPr>
            <a:spLocks noChangeArrowheads="1"/>
          </p:cNvSpPr>
          <p:nvPr/>
        </p:nvSpPr>
        <p:spPr bwMode="auto">
          <a:xfrm>
            <a:off x="5148263" y="3701647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Oval 16"/>
          <p:cNvSpPr>
            <a:spLocks noChangeArrowheads="1"/>
          </p:cNvSpPr>
          <p:nvPr/>
        </p:nvSpPr>
        <p:spPr bwMode="auto">
          <a:xfrm>
            <a:off x="4160044" y="2924671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Oval 17"/>
          <p:cNvSpPr>
            <a:spLocks noChangeArrowheads="1"/>
          </p:cNvSpPr>
          <p:nvPr/>
        </p:nvSpPr>
        <p:spPr bwMode="auto">
          <a:xfrm>
            <a:off x="6084888" y="234950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6" name="Text Box 21"/>
          <p:cNvSpPr txBox="1">
            <a:spLocks noChangeArrowheads="1"/>
          </p:cNvSpPr>
          <p:nvPr/>
        </p:nvSpPr>
        <p:spPr bwMode="auto">
          <a:xfrm>
            <a:off x="5162550" y="6175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</a:t>
            </a:r>
            <a:endParaRPr lang="ru-RU" b="1"/>
          </a:p>
        </p:txBody>
      </p:sp>
      <p:sp>
        <p:nvSpPr>
          <p:cNvPr id="8207" name="Text Box 22"/>
          <p:cNvSpPr txBox="1">
            <a:spLocks noChangeArrowheads="1"/>
          </p:cNvSpPr>
          <p:nvPr/>
        </p:nvSpPr>
        <p:spPr bwMode="auto">
          <a:xfrm>
            <a:off x="2738438" y="47831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</a:t>
            </a:r>
            <a:endParaRPr lang="ru-RU" b="1"/>
          </a:p>
        </p:txBody>
      </p:sp>
      <p:sp>
        <p:nvSpPr>
          <p:cNvPr id="8208" name="Text Box 23"/>
          <p:cNvSpPr txBox="1">
            <a:spLocks noChangeArrowheads="1"/>
          </p:cNvSpPr>
          <p:nvPr/>
        </p:nvSpPr>
        <p:spPr bwMode="auto">
          <a:xfrm>
            <a:off x="5103813" y="62769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</a:t>
            </a:r>
            <a:endParaRPr lang="ru-RU" b="1"/>
          </a:p>
        </p:txBody>
      </p:sp>
      <p:sp>
        <p:nvSpPr>
          <p:cNvPr id="8209" name="Text Box 24"/>
          <p:cNvSpPr txBox="1">
            <a:spLocks noChangeArrowheads="1"/>
          </p:cNvSpPr>
          <p:nvPr/>
        </p:nvSpPr>
        <p:spPr bwMode="auto">
          <a:xfrm>
            <a:off x="7383463" y="37957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</a:t>
            </a:r>
            <a:endParaRPr lang="ru-RU" b="1"/>
          </a:p>
        </p:txBody>
      </p:sp>
      <p:sp>
        <p:nvSpPr>
          <p:cNvPr id="8210" name="Text Box 25"/>
          <p:cNvSpPr txBox="1">
            <a:spLocks noChangeArrowheads="1"/>
          </p:cNvSpPr>
          <p:nvPr/>
        </p:nvSpPr>
        <p:spPr bwMode="auto">
          <a:xfrm>
            <a:off x="4044950" y="2562225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</a:t>
            </a:r>
            <a:endParaRPr lang="ru-RU" b="1"/>
          </a:p>
        </p:txBody>
      </p:sp>
      <p:sp>
        <p:nvSpPr>
          <p:cNvPr id="8211" name="Text Box 26"/>
          <p:cNvSpPr txBox="1">
            <a:spLocks noChangeArrowheads="1"/>
          </p:cNvSpPr>
          <p:nvPr/>
        </p:nvSpPr>
        <p:spPr bwMode="auto">
          <a:xfrm>
            <a:off x="6280150" y="21558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</a:t>
            </a:r>
            <a:endParaRPr lang="ru-RU" b="1"/>
          </a:p>
        </p:txBody>
      </p:sp>
      <p:sp>
        <p:nvSpPr>
          <p:cNvPr id="8212" name="Text Box 27"/>
          <p:cNvSpPr txBox="1">
            <a:spLocks noChangeArrowheads="1"/>
          </p:cNvSpPr>
          <p:nvPr/>
        </p:nvSpPr>
        <p:spPr bwMode="auto">
          <a:xfrm>
            <a:off x="5335588" y="3273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213" name="Text Box 28"/>
          <p:cNvSpPr txBox="1">
            <a:spLocks noChangeArrowheads="1"/>
          </p:cNvSpPr>
          <p:nvPr/>
        </p:nvSpPr>
        <p:spPr bwMode="auto">
          <a:xfrm>
            <a:off x="5278438" y="3612356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K</a:t>
            </a:r>
            <a:endParaRPr lang="ru-RU" b="1"/>
          </a:p>
        </p:txBody>
      </p:sp>
      <p:sp>
        <p:nvSpPr>
          <p:cNvPr id="2" name="Прямоугольник 1"/>
          <p:cNvSpPr/>
          <p:nvPr/>
        </p:nvSpPr>
        <p:spPr>
          <a:xfrm>
            <a:off x="207966" y="143635"/>
            <a:ext cx="68843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/>
              <a:t>Следом</a:t>
            </a:r>
            <a:r>
              <a:rPr lang="ru-RU" dirty="0"/>
              <a:t> называют прямую пересечения плоскости сечения и плоскости какой-либо грани многогранника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en-US" dirty="0" smtClean="0"/>
              <a:t>MK </a:t>
            </a:r>
            <a:r>
              <a:rPr lang="ru-RU" dirty="0" smtClean="0"/>
              <a:t>– след плоскости </a:t>
            </a:r>
            <a:r>
              <a:rPr lang="en-US" dirty="0" smtClean="0"/>
              <a:t>MNK </a:t>
            </a:r>
            <a:r>
              <a:rPr lang="ru-RU" dirty="0" smtClean="0"/>
              <a:t>на плоскости </a:t>
            </a:r>
            <a:r>
              <a:rPr lang="en-US" dirty="0" smtClean="0"/>
              <a:t>ABC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/>
              <a:t>MN - …</a:t>
            </a:r>
          </a:p>
          <a:p>
            <a:endParaRPr lang="en-US" dirty="0"/>
          </a:p>
          <a:p>
            <a:r>
              <a:rPr lang="en-US" dirty="0" smtClean="0"/>
              <a:t>NK - …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82904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63713" y="981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499269"/>
            <a:ext cx="8893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latin typeface="Impact" pitchFamily="34" charset="0"/>
              </a:rPr>
              <a:t>Какие многоугольники могут получиться в сечении ?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23850" y="981075"/>
            <a:ext cx="4752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u="sng">
                <a:latin typeface="Impact" pitchFamily="34" charset="0"/>
              </a:rPr>
              <a:t>Тетраэдр имеет 4 грани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124074" y="1628775"/>
            <a:ext cx="5598275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В сечениях могут получиться: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471863" y="3521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9232" name="Picture 16" descr="Безымянный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3673475" cy="3024188"/>
          </a:xfrm>
          <a:prstGeom prst="rect">
            <a:avLst/>
          </a:prstGeom>
          <a:solidFill>
            <a:srgbClr val="F5F7AF">
              <a:alpha val="95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33" name="Picture 17" descr="Безымянный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644900"/>
            <a:ext cx="3816350" cy="29860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4643438" y="2852738"/>
            <a:ext cx="403225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800"/>
              <a:t>Четырехугольники</a:t>
            </a:r>
          </a:p>
          <a:p>
            <a:pPr>
              <a:spcBef>
                <a:spcPct val="50000"/>
              </a:spcBef>
            </a:pPr>
            <a:endParaRPr lang="ru-RU" sz="2800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84213" y="2852738"/>
            <a:ext cx="2640012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800"/>
              <a:t>Треугольники</a:t>
            </a:r>
          </a:p>
          <a:p>
            <a:endParaRPr lang="ru-RU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 flipH="1">
            <a:off x="2987675" y="2205038"/>
            <a:ext cx="136842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rot="13945923" flipH="1">
            <a:off x="4356100" y="2205038"/>
            <a:ext cx="136842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0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7" grpId="0" animBg="1"/>
      <p:bldP spid="9234" grpId="0"/>
      <p:bldP spid="9239" grpId="0"/>
      <p:bldP spid="9240" grpId="0" animBg="1"/>
      <p:bldP spid="92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6" name="AutoShape 8"/>
          <p:cNvSpPr>
            <a:spLocks noChangeArrowheads="1"/>
          </p:cNvSpPr>
          <p:nvPr/>
        </p:nvSpPr>
        <p:spPr bwMode="auto">
          <a:xfrm rot="10800000">
            <a:off x="1676400" y="4343400"/>
            <a:ext cx="4800600" cy="1219200"/>
          </a:xfrm>
          <a:prstGeom prst="triangle">
            <a:avLst>
              <a:gd name="adj" fmla="val 30954"/>
            </a:avLst>
          </a:prstGeom>
          <a:solidFill>
            <a:srgbClr val="461DF3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>
              <a:solidFill>
                <a:srgbClr val="461DF3"/>
              </a:solidFill>
              <a:latin typeface="Calibri" pitchFamily="34" charset="0"/>
            </a:endParaRPr>
          </a:p>
        </p:txBody>
      </p:sp>
      <p:sp>
        <p:nvSpPr>
          <p:cNvPr id="232479" name="Line 31"/>
          <p:cNvSpPr>
            <a:spLocks noChangeShapeType="1"/>
          </p:cNvSpPr>
          <p:nvPr/>
        </p:nvSpPr>
        <p:spPr bwMode="auto">
          <a:xfrm flipH="1">
            <a:off x="4724400" y="35814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2478" name="Line 30"/>
          <p:cNvSpPr>
            <a:spLocks noChangeShapeType="1"/>
          </p:cNvSpPr>
          <p:nvPr/>
        </p:nvSpPr>
        <p:spPr bwMode="auto">
          <a:xfrm>
            <a:off x="4419600" y="3429000"/>
            <a:ext cx="0" cy="1295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2473" name="Line 25"/>
          <p:cNvSpPr>
            <a:spLocks noChangeShapeType="1"/>
          </p:cNvSpPr>
          <p:nvPr/>
        </p:nvSpPr>
        <p:spPr bwMode="auto">
          <a:xfrm>
            <a:off x="2895600" y="2743200"/>
            <a:ext cx="3581400" cy="1600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32453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71693605"/>
              </p:ext>
            </p:extLst>
          </p:nvPr>
        </p:nvGraphicFramePr>
        <p:xfrm>
          <a:off x="2879725" y="165100"/>
          <a:ext cx="498475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" name="Формула" r:id="rId3" imgW="3454200" imgH="774360" progId="Equation.3">
                  <p:embed/>
                </p:oleObj>
              </mc:Choice>
              <mc:Fallback>
                <p:oleObj name="Формула" r:id="rId3" imgW="34542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165100"/>
                        <a:ext cx="498475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2" name="WordArt 4"/>
          <p:cNvSpPr>
            <a:spLocks noChangeArrowheads="1" noChangeShapeType="1" noTextEdit="1"/>
          </p:cNvSpPr>
          <p:nvPr/>
        </p:nvSpPr>
        <p:spPr bwMode="auto">
          <a:xfrm rot="-291312">
            <a:off x="228600" y="0"/>
            <a:ext cx="1905000" cy="990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Задача</a:t>
            </a:r>
          </a:p>
        </p:txBody>
      </p:sp>
      <p:sp>
        <p:nvSpPr>
          <p:cNvPr id="232459" name="Line 11"/>
          <p:cNvSpPr>
            <a:spLocks noChangeShapeType="1"/>
          </p:cNvSpPr>
          <p:nvPr/>
        </p:nvSpPr>
        <p:spPr bwMode="auto">
          <a:xfrm>
            <a:off x="1600200" y="4343400"/>
            <a:ext cx="3429000" cy="1219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2460" name="Line 12"/>
          <p:cNvSpPr>
            <a:spLocks noChangeShapeType="1"/>
          </p:cNvSpPr>
          <p:nvPr/>
        </p:nvSpPr>
        <p:spPr bwMode="auto">
          <a:xfrm flipH="1">
            <a:off x="5029200" y="4343400"/>
            <a:ext cx="14478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2461" name="Line 13"/>
          <p:cNvSpPr>
            <a:spLocks noChangeShapeType="1"/>
          </p:cNvSpPr>
          <p:nvPr/>
        </p:nvSpPr>
        <p:spPr bwMode="auto">
          <a:xfrm flipV="1">
            <a:off x="1600200" y="1676400"/>
            <a:ext cx="1981200" cy="2667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2462" name="Line 14"/>
          <p:cNvSpPr>
            <a:spLocks noChangeShapeType="1"/>
          </p:cNvSpPr>
          <p:nvPr/>
        </p:nvSpPr>
        <p:spPr bwMode="auto">
          <a:xfrm>
            <a:off x="3581400" y="1676400"/>
            <a:ext cx="1447800" cy="388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2463" name="Line 15"/>
          <p:cNvSpPr>
            <a:spLocks noChangeShapeType="1"/>
          </p:cNvSpPr>
          <p:nvPr/>
        </p:nvSpPr>
        <p:spPr bwMode="auto">
          <a:xfrm flipH="1" flipV="1">
            <a:off x="3581400" y="1676400"/>
            <a:ext cx="2895600" cy="266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32464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219200" y="42672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1" name="Формула" r:id="rId5" imgW="164880" imgH="164880" progId="Equation.3">
                  <p:embed/>
                </p:oleObj>
              </mc:Choice>
              <mc:Fallback>
                <p:oleObj name="Формула" r:id="rId5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267200"/>
                        <a:ext cx="609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7" name="Object 4"/>
          <p:cNvGraphicFramePr>
            <a:graphicFrameLocks noChangeAspect="1"/>
          </p:cNvGraphicFramePr>
          <p:nvPr/>
        </p:nvGraphicFramePr>
        <p:xfrm>
          <a:off x="5105400" y="54864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" name="Формула" r:id="rId7" imgW="152280" imgH="152280" progId="Equation.3">
                  <p:embed/>
                </p:oleObj>
              </mc:Choice>
              <mc:Fallback>
                <p:oleObj name="Формула" r:id="rId7" imgW="1522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486400"/>
                        <a:ext cx="45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8" name="Object 5"/>
          <p:cNvGraphicFramePr>
            <a:graphicFrameLocks noChangeAspect="1"/>
          </p:cNvGraphicFramePr>
          <p:nvPr/>
        </p:nvGraphicFramePr>
        <p:xfrm>
          <a:off x="6477000" y="44958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3" name="Формула" r:id="rId9" imgW="164880" imgH="164880" progId="Equation.3">
                  <p:embed/>
                </p:oleObj>
              </mc:Choice>
              <mc:Fallback>
                <p:oleObj name="Формула" r:id="rId9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495800"/>
                        <a:ext cx="45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9" name="Object 6"/>
          <p:cNvGraphicFramePr>
            <a:graphicFrameLocks noChangeAspect="1"/>
          </p:cNvGraphicFramePr>
          <p:nvPr/>
        </p:nvGraphicFramePr>
        <p:xfrm>
          <a:off x="3200400" y="1295400"/>
          <a:ext cx="5334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" name="Формула" r:id="rId11" imgW="190440" imgH="152280" progId="Equation.3">
                  <p:embed/>
                </p:oleObj>
              </mc:Choice>
              <mc:Fallback>
                <p:oleObj name="Формула" r:id="rId11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295400"/>
                        <a:ext cx="53340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71" name="Object 7"/>
          <p:cNvGraphicFramePr>
            <a:graphicFrameLocks noChangeAspect="1"/>
          </p:cNvGraphicFramePr>
          <p:nvPr/>
        </p:nvGraphicFramePr>
        <p:xfrm>
          <a:off x="2286000" y="2286000"/>
          <a:ext cx="4572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" name="Формула" r:id="rId13" imgW="164880" imgH="152280" progId="Equation.3">
                  <p:embed/>
                </p:oleObj>
              </mc:Choice>
              <mc:Fallback>
                <p:oleObj name="Формула" r:id="rId13" imgW="1648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86000"/>
                        <a:ext cx="4572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72" name="WordArt 24"/>
          <p:cNvSpPr>
            <a:spLocks noChangeArrowheads="1" noChangeShapeType="1" noTextEdit="1"/>
          </p:cNvSpPr>
          <p:nvPr/>
        </p:nvSpPr>
        <p:spPr bwMode="auto">
          <a:xfrm flipV="1">
            <a:off x="2819400" y="2667000"/>
            <a:ext cx="762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</p:txBody>
      </p:sp>
      <p:sp>
        <p:nvSpPr>
          <p:cNvPr id="232474" name="Line 26"/>
          <p:cNvSpPr>
            <a:spLocks noChangeShapeType="1"/>
          </p:cNvSpPr>
          <p:nvPr/>
        </p:nvSpPr>
        <p:spPr bwMode="auto">
          <a:xfrm>
            <a:off x="2895600" y="2743200"/>
            <a:ext cx="2133600" cy="2819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2475" name="Line 27"/>
          <p:cNvSpPr>
            <a:spLocks noChangeShapeType="1"/>
          </p:cNvSpPr>
          <p:nvPr/>
        </p:nvSpPr>
        <p:spPr bwMode="auto">
          <a:xfrm>
            <a:off x="3429000" y="29718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2476" name="Line 28"/>
          <p:cNvSpPr>
            <a:spLocks noChangeShapeType="1"/>
          </p:cNvSpPr>
          <p:nvPr/>
        </p:nvSpPr>
        <p:spPr bwMode="auto">
          <a:xfrm>
            <a:off x="3733800" y="3124200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2477" name="Line 29"/>
          <p:cNvSpPr>
            <a:spLocks noChangeShapeType="1"/>
          </p:cNvSpPr>
          <p:nvPr/>
        </p:nvSpPr>
        <p:spPr bwMode="auto">
          <a:xfrm>
            <a:off x="4038600" y="3276600"/>
            <a:ext cx="0" cy="9906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2480" name="Line 32"/>
          <p:cNvSpPr>
            <a:spLocks noChangeShapeType="1"/>
          </p:cNvSpPr>
          <p:nvPr/>
        </p:nvSpPr>
        <p:spPr bwMode="auto">
          <a:xfrm>
            <a:off x="5029200" y="3733800"/>
            <a:ext cx="0" cy="17526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2481" name="Line 33"/>
          <p:cNvSpPr>
            <a:spLocks noChangeShapeType="1"/>
          </p:cNvSpPr>
          <p:nvPr/>
        </p:nvSpPr>
        <p:spPr bwMode="auto">
          <a:xfrm flipH="1">
            <a:off x="5410200" y="3886200"/>
            <a:ext cx="0" cy="1295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2482" name="Line 34"/>
          <p:cNvSpPr>
            <a:spLocks noChangeShapeType="1"/>
          </p:cNvSpPr>
          <p:nvPr/>
        </p:nvSpPr>
        <p:spPr bwMode="auto">
          <a:xfrm>
            <a:off x="5715000" y="4038600"/>
            <a:ext cx="0" cy="914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2483" name="Line 35"/>
          <p:cNvSpPr>
            <a:spLocks noChangeShapeType="1"/>
          </p:cNvSpPr>
          <p:nvPr/>
        </p:nvSpPr>
        <p:spPr bwMode="auto">
          <a:xfrm>
            <a:off x="6019800" y="41148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17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3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3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3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3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3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3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3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3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3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3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3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3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6" grpId="0" animBg="1"/>
      <p:bldP spid="232479" grpId="0" animBg="1"/>
      <p:bldP spid="232478" grpId="0" animBg="1"/>
      <p:bldP spid="232473" grpId="0" animBg="1"/>
      <p:bldP spid="232452" grpId="0" animBg="1"/>
      <p:bldP spid="232452" grpId="1" animBg="1"/>
      <p:bldP spid="232459" grpId="0" animBg="1"/>
      <p:bldP spid="232460" grpId="0" animBg="1"/>
      <p:bldP spid="232461" grpId="0" animBg="1"/>
      <p:bldP spid="232462" grpId="0" animBg="1"/>
      <p:bldP spid="232463" grpId="0" animBg="1"/>
      <p:bldP spid="232472" grpId="0" animBg="1"/>
      <p:bldP spid="232474" grpId="0" animBg="1"/>
      <p:bldP spid="232475" grpId="0" animBg="1"/>
      <p:bldP spid="232476" grpId="0" animBg="1"/>
      <p:bldP spid="232477" grpId="0" animBg="1"/>
      <p:bldP spid="232480" grpId="0" animBg="1"/>
      <p:bldP spid="232481" grpId="0" animBg="1"/>
      <p:bldP spid="232482" grpId="0" animBg="1"/>
      <p:bldP spid="2324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CA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Безымянный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748712" cy="68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Построить сечение тетраэдра плоскостью, </a:t>
            </a:r>
          </a:p>
          <a:p>
            <a:pPr algn="ctr">
              <a:spcBef>
                <a:spcPct val="50000"/>
              </a:spcBef>
            </a:pP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проходящей через</a:t>
            </a: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точки 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E</a:t>
            </a: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, 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F</a:t>
            </a: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, 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K</a:t>
            </a: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.</a:t>
            </a: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2925763" y="4095750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5265738" y="269081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5770563" y="5607050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2962275" y="2762250"/>
            <a:ext cx="2376488" cy="1368425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V="1">
            <a:off x="5338763" y="2187575"/>
            <a:ext cx="1008062" cy="574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1090613" y="4130675"/>
            <a:ext cx="1871662" cy="1079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5338763" y="2762250"/>
            <a:ext cx="503237" cy="2881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585788" y="4922838"/>
            <a:ext cx="18716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1593850" y="4851400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946150" y="4779963"/>
            <a:ext cx="2016125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5915025" y="5643563"/>
            <a:ext cx="1150938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2890838" y="5138738"/>
            <a:ext cx="2951162" cy="504825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808" name="Oval 16"/>
          <p:cNvSpPr>
            <a:spLocks noChangeArrowheads="1"/>
          </p:cNvSpPr>
          <p:nvPr/>
        </p:nvSpPr>
        <p:spPr bwMode="auto">
          <a:xfrm>
            <a:off x="2890838" y="510381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2962275" y="4130675"/>
            <a:ext cx="0" cy="100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33810" name="Picture 18" descr="Безымянный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748712" cy="68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2725738" y="3529013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E</a:t>
            </a:r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5626100" y="211455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F</a:t>
            </a:r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6202363" y="578643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K</a:t>
            </a:r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2817813" y="52832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L</a:t>
            </a:r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2125663" y="492283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A</a:t>
            </a:r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5246688" y="6146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B</a:t>
            </a:r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6661150" y="47323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C</a:t>
            </a:r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4573588" y="129698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D</a:t>
            </a:r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1449388" y="4321175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M</a:t>
            </a:r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6870700" y="1341438"/>
            <a:ext cx="234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1. 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Проводим К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F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.</a:t>
            </a: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6888163" y="1700213"/>
            <a:ext cx="2332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2. Проводим 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FE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.</a:t>
            </a:r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6877050" y="2081213"/>
            <a:ext cx="22463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3. 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Продолжим 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EF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, продол- жим 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AC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.</a:t>
            </a:r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6588125" y="28527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6948488" y="3716338"/>
            <a:ext cx="21955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5.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Проводим 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MK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.</a:t>
            </a:r>
          </a:p>
        </p:txBody>
      </p:sp>
      <p:sp>
        <p:nvSpPr>
          <p:cNvPr id="33838" name="Text Box 46"/>
          <p:cNvSpPr txBox="1">
            <a:spLocks noChangeArrowheads="1"/>
          </p:cNvSpPr>
          <p:nvPr/>
        </p:nvSpPr>
        <p:spPr bwMode="auto">
          <a:xfrm>
            <a:off x="6872288" y="5229225"/>
            <a:ext cx="2271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7. 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Проводим 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EL</a:t>
            </a:r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839" name="Text Box 47"/>
          <p:cNvSpPr txBox="1">
            <a:spLocks noChangeArrowheads="1"/>
          </p:cNvSpPr>
          <p:nvPr/>
        </p:nvSpPr>
        <p:spPr bwMode="auto">
          <a:xfrm>
            <a:off x="6737350" y="5661025"/>
            <a:ext cx="2406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EFKL – </a:t>
            </a: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искомое </a:t>
            </a:r>
          </a:p>
          <a:p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              сечение</a:t>
            </a:r>
          </a:p>
        </p:txBody>
      </p:sp>
      <p:sp>
        <p:nvSpPr>
          <p:cNvPr id="33840" name="AutoShape 4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088" y="6281738"/>
            <a:ext cx="2484437" cy="576262"/>
          </a:xfrm>
          <a:prstGeom prst="actionButtonBlank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Правила</a:t>
            </a:r>
          </a:p>
        </p:txBody>
      </p:sp>
      <p:graphicFrame>
        <p:nvGraphicFramePr>
          <p:cNvPr id="33844" name="Object 5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3943350"/>
          <a:ext cx="152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Equation" r:id="rId6" imgW="152280" imgH="190440" progId="Equation.3">
                  <p:embed/>
                </p:oleObj>
              </mc:Choice>
              <mc:Fallback>
                <p:oleObj name="Equation" r:id="rId6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43350"/>
                        <a:ext cx="152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861" name="Group 69"/>
          <p:cNvGrpSpPr>
            <a:grpSpLocks/>
          </p:cNvGrpSpPr>
          <p:nvPr/>
        </p:nvGrpSpPr>
        <p:grpSpPr bwMode="auto">
          <a:xfrm>
            <a:off x="7153275" y="4581525"/>
            <a:ext cx="1990725" cy="457200"/>
            <a:chOff x="4506" y="2704"/>
            <a:chExt cx="1254" cy="288"/>
          </a:xfrm>
        </p:grpSpPr>
        <p:sp>
          <p:nvSpPr>
            <p:cNvPr id="33834" name="Text Box 42"/>
            <p:cNvSpPr txBox="1">
              <a:spLocks noChangeArrowheads="1"/>
            </p:cNvSpPr>
            <p:nvPr/>
          </p:nvSpPr>
          <p:spPr bwMode="auto">
            <a:xfrm>
              <a:off x="4506" y="2704"/>
              <a:ext cx="12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6. MK  </a:t>
              </a:r>
              <a:r>
                <a:rPr lang="ru-RU" sz="2400" dirty="0" smtClean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AB=L</a:t>
              </a:r>
              <a:endParaRPr lang="ru-RU" sz="2400" dirty="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graphicFrame>
          <p:nvGraphicFramePr>
            <p:cNvPr id="33857" name="Object 65"/>
            <p:cNvGraphicFramePr>
              <a:graphicFrameLocks noChangeAspect="1"/>
            </p:cNvGraphicFramePr>
            <p:nvPr/>
          </p:nvGraphicFramePr>
          <p:xfrm>
            <a:off x="5051" y="2749"/>
            <a:ext cx="17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8" name="Equation" r:id="rId8" imgW="152280" imgH="190440" progId="Equation.3">
                    <p:embed/>
                  </p:oleObj>
                </mc:Choice>
                <mc:Fallback>
                  <p:oleObj name="Equation" r:id="rId8" imgW="152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1" y="2749"/>
                          <a:ext cx="17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865" name="Group 73"/>
          <p:cNvGrpSpPr>
            <a:grpSpLocks/>
          </p:cNvGrpSpPr>
          <p:nvPr/>
        </p:nvGrpSpPr>
        <p:grpSpPr bwMode="auto">
          <a:xfrm>
            <a:off x="6804025" y="3284538"/>
            <a:ext cx="2124075" cy="457200"/>
            <a:chOff x="4286" y="2069"/>
            <a:chExt cx="1338" cy="288"/>
          </a:xfrm>
        </p:grpSpPr>
        <p:sp>
          <p:nvSpPr>
            <p:cNvPr id="33843" name="Text Box 51"/>
            <p:cNvSpPr txBox="1">
              <a:spLocks noChangeArrowheads="1"/>
            </p:cNvSpPr>
            <p:nvPr/>
          </p:nvSpPr>
          <p:spPr bwMode="auto">
            <a:xfrm>
              <a:off x="4286" y="2069"/>
              <a:ext cx="13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 smtClean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4. 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EF</a:t>
              </a:r>
              <a:r>
                <a:rPr lang="ru-RU" sz="2400" dirty="0" smtClean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ru-RU" sz="2400" dirty="0" smtClean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  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AC =</a:t>
              </a:r>
              <a:r>
                <a:rPr lang="ru-RU" sz="2400" dirty="0" smtClean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М</a:t>
              </a:r>
            </a:p>
          </p:txBody>
        </p:sp>
        <p:graphicFrame>
          <p:nvGraphicFramePr>
            <p:cNvPr id="33862" name="Object 70"/>
            <p:cNvGraphicFramePr>
              <a:graphicFrameLocks noChangeAspect="1"/>
            </p:cNvGraphicFramePr>
            <p:nvPr/>
          </p:nvGraphicFramePr>
          <p:xfrm>
            <a:off x="4785" y="2115"/>
            <a:ext cx="17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9" name="Equation" r:id="rId9" imgW="152280" imgH="190440" progId="Equation.3">
                    <p:embed/>
                  </p:oleObj>
                </mc:Choice>
                <mc:Fallback>
                  <p:oleObj name="Equation" r:id="rId9" imgW="152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5" y="2115"/>
                          <a:ext cx="17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866" name="AutoShape 74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021388"/>
            <a:ext cx="827088" cy="836612"/>
          </a:xfrm>
          <a:prstGeom prst="actionButtonHom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73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 animBg="1"/>
      <p:bldP spid="33797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  <p:bldP spid="33806" grpId="0" animBg="1"/>
      <p:bldP spid="33807" grpId="0" animBg="1"/>
      <p:bldP spid="33808" grpId="0" animBg="1"/>
      <p:bldP spid="33809" grpId="0" animBg="1"/>
      <p:bldP spid="33811" grpId="0"/>
      <p:bldP spid="33812" grpId="0"/>
      <p:bldP spid="33813" grpId="0"/>
      <p:bldP spid="33814" grpId="0"/>
      <p:bldP spid="33815" grpId="0"/>
      <p:bldP spid="33816" grpId="0"/>
      <p:bldP spid="33817" grpId="0"/>
      <p:bldP spid="33818" grpId="0"/>
      <p:bldP spid="33819" grpId="0"/>
      <p:bldP spid="33820" grpId="0"/>
      <p:bldP spid="33821" grpId="0"/>
      <p:bldP spid="33822" grpId="0"/>
      <p:bldP spid="33833" grpId="0"/>
      <p:bldP spid="33838" grpId="0"/>
      <p:bldP spid="338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rotWithShape="0">
          <a:gsLst>
            <a:gs pos="0">
              <a:schemeClr val="hlink"/>
            </a:gs>
            <a:gs pos="100000">
              <a:srgbClr val="0099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484313"/>
            <a:ext cx="8353425" cy="647700"/>
          </a:xfrm>
        </p:spPr>
        <p:txBody>
          <a:bodyPr/>
          <a:lstStyle/>
          <a:p>
            <a:r>
              <a:rPr lang="ru-RU" sz="3200"/>
              <a:t>При этом необходимо учитывать следующее: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675687" cy="10080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1. Соединять можно только две точки, лежащие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в плоскости одной грани.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3850" y="0"/>
            <a:ext cx="85693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smtClean="0">
                <a:solidFill>
                  <a:srgbClr val="3333CC"/>
                </a:solidFill>
                <a:latin typeface="Comic Sans MS" pitchFamily="66" charset="0"/>
                <a:cs typeface="+mn-cs"/>
              </a:rPr>
              <a:t>Для построения сечения нужно построить точки пересечения секущей плоскости с ребрами и соединить их отрезками.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30213" y="3203975"/>
            <a:ext cx="8389937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2</a:t>
            </a: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.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Если в плоскости грани отмечена только одна точка, принадлежащая плоскости сечения, то надо построить дополнительную точку. Для этого необходимо найти точки пересечения уже построенных прямых  с другими прямыми, лежащими в тех же гранях.</a:t>
            </a:r>
          </a:p>
          <a:p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175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900113" cy="836612"/>
          </a:xfrm>
          <a:prstGeom prst="actionButtonReturn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176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021388"/>
            <a:ext cx="827087" cy="836612"/>
          </a:xfrm>
          <a:prstGeom prst="actionButtonHom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60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7172" grpId="0"/>
      <p:bldP spid="71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1196624" y="368660"/>
            <a:ext cx="72458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Построить сечение тетраэдра плоскостью, </a:t>
            </a:r>
          </a:p>
          <a:p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проходящей через точки 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E</a:t>
            </a:r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, 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F</a:t>
            </a:r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, 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K</a:t>
            </a:r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2213865"/>
            <a:ext cx="283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 способ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436985" y="2164471"/>
            <a:ext cx="283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</a:t>
            </a:r>
            <a:r>
              <a:rPr lang="ru-RU" b="1" dirty="0" smtClean="0"/>
              <a:t> способ</a:t>
            </a:r>
            <a:endParaRPr lang="ru-RU" b="1" dirty="0"/>
          </a:p>
        </p:txBody>
      </p:sp>
      <p:graphicFrame>
        <p:nvGraphicFramePr>
          <p:cNvPr id="4" name="Объект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440536"/>
              </p:ext>
            </p:extLst>
          </p:nvPr>
        </p:nvGraphicFramePr>
        <p:xfrm>
          <a:off x="1643063" y="3068638"/>
          <a:ext cx="1492250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Объект упаковщика для оболочки" showAsIcon="1" r:id="rId3" imgW="914400" imgH="771480" progId="Package">
                  <p:embed/>
                </p:oleObj>
              </mc:Choice>
              <mc:Fallback>
                <p:oleObj name="Объект упаковщика для оболочки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3063" y="3068638"/>
                        <a:ext cx="1492250" cy="1258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636143"/>
              </p:ext>
            </p:extLst>
          </p:nvPr>
        </p:nvGraphicFramePr>
        <p:xfrm>
          <a:off x="5247075" y="3068960"/>
          <a:ext cx="1435972" cy="1211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Объект упаковщика для оболочки" showAsIcon="1" r:id="rId5" imgW="914400" imgH="771480" progId="Package">
                  <p:embed/>
                </p:oleObj>
              </mc:Choice>
              <mc:Fallback>
                <p:oleObj name="Объект упаковщика для оболочки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47075" y="3068960"/>
                        <a:ext cx="1435972" cy="1211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61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 descr="Безымянный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4930775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4" descr="Безымянный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196975"/>
            <a:ext cx="4911725" cy="38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539750" y="5157788"/>
            <a:ext cx="86042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u="sng" dirty="0"/>
              <a:t>Вывод: </a:t>
            </a:r>
            <a:r>
              <a:rPr lang="ru-RU" sz="2800" dirty="0"/>
              <a:t>независимо от способа построения сечения одинаковые.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692275" y="981075"/>
            <a:ext cx="174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Способ №1.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5940425" y="908050"/>
            <a:ext cx="174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Способ №2.</a:t>
            </a:r>
          </a:p>
        </p:txBody>
      </p:sp>
    </p:spTree>
    <p:extLst>
      <p:ext uri="{BB962C8B-B14F-4D97-AF65-F5344CB8AC3E}">
        <p14:creationId xmlns:p14="http://schemas.microsoft.com/office/powerpoint/2010/main" val="212193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1" t="26308" r="44307" b="36846"/>
          <a:stretch/>
        </p:blipFill>
        <p:spPr bwMode="auto">
          <a:xfrm>
            <a:off x="644484" y="1538790"/>
            <a:ext cx="3970377" cy="249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2" t="40935" r="41709" b="11575"/>
          <a:stretch/>
        </p:blipFill>
        <p:spPr bwMode="auto">
          <a:xfrm>
            <a:off x="5067055" y="1369323"/>
            <a:ext cx="3690410" cy="275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0200" y="507310"/>
            <a:ext cx="87979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Проверьте правильность построения сечения. </a:t>
            </a:r>
            <a:endParaRPr lang="ru-RU" sz="2000" b="1" dirty="0" smtClean="0"/>
          </a:p>
          <a:p>
            <a:pPr algn="ctr">
              <a:spcBef>
                <a:spcPct val="50000"/>
              </a:spcBef>
            </a:pPr>
            <a:r>
              <a:rPr lang="ru-RU" sz="2000" b="1" dirty="0" smtClean="0"/>
              <a:t>Объясните </a:t>
            </a:r>
            <a:r>
              <a:rPr lang="ru-RU" sz="2000" b="1" dirty="0"/>
              <a:t>ошибку.</a:t>
            </a:r>
          </a:p>
        </p:txBody>
      </p:sp>
    </p:spTree>
    <p:extLst>
      <p:ext uri="{BB962C8B-B14F-4D97-AF65-F5344CB8AC3E}">
        <p14:creationId xmlns:p14="http://schemas.microsoft.com/office/powerpoint/2010/main" val="314124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338" y="1341438"/>
            <a:ext cx="3671887" cy="3749675"/>
            <a:chOff x="1649" y="845"/>
            <a:chExt cx="2313" cy="2362"/>
          </a:xfrm>
        </p:grpSpPr>
        <p:sp>
          <p:nvSpPr>
            <p:cNvPr id="10279" name="Line 5"/>
            <p:cNvSpPr>
              <a:spLocks noChangeShapeType="1"/>
            </p:cNvSpPr>
            <p:nvPr/>
          </p:nvSpPr>
          <p:spPr bwMode="auto">
            <a:xfrm flipH="1">
              <a:off x="3153" y="1117"/>
              <a:ext cx="136" cy="18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80" name="Line 6"/>
            <p:cNvSpPr>
              <a:spLocks noChangeShapeType="1"/>
            </p:cNvSpPr>
            <p:nvPr/>
          </p:nvSpPr>
          <p:spPr bwMode="auto">
            <a:xfrm flipV="1">
              <a:off x="1883" y="1117"/>
              <a:ext cx="1406" cy="12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81" name="Line 7"/>
            <p:cNvSpPr>
              <a:spLocks noChangeShapeType="1"/>
            </p:cNvSpPr>
            <p:nvPr/>
          </p:nvSpPr>
          <p:spPr bwMode="auto">
            <a:xfrm>
              <a:off x="1883" y="2387"/>
              <a:ext cx="1814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82" name="Line 8"/>
            <p:cNvSpPr>
              <a:spLocks noChangeShapeType="1"/>
            </p:cNvSpPr>
            <p:nvPr/>
          </p:nvSpPr>
          <p:spPr bwMode="auto">
            <a:xfrm>
              <a:off x="1883" y="2387"/>
              <a:ext cx="1270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3289" y="1117"/>
              <a:ext cx="408" cy="13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H="1">
              <a:off x="3153" y="2432"/>
              <a:ext cx="544" cy="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85" name="Text Box 11"/>
            <p:cNvSpPr txBox="1">
              <a:spLocks noChangeArrowheads="1"/>
            </p:cNvSpPr>
            <p:nvPr/>
          </p:nvSpPr>
          <p:spPr bwMode="auto">
            <a:xfrm>
              <a:off x="1649" y="2341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>
                  <a:latin typeface="Calibri" pitchFamily="34" charset="0"/>
                </a:rPr>
                <a:t>А</a:t>
              </a:r>
            </a:p>
          </p:txBody>
        </p:sp>
        <p:sp>
          <p:nvSpPr>
            <p:cNvPr id="10286" name="Text Box 12"/>
            <p:cNvSpPr txBox="1">
              <a:spLocks noChangeArrowheads="1"/>
            </p:cNvSpPr>
            <p:nvPr/>
          </p:nvSpPr>
          <p:spPr bwMode="auto">
            <a:xfrm>
              <a:off x="3107" y="297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>
                  <a:latin typeface="Calibri" pitchFamily="34" charset="0"/>
                </a:rPr>
                <a:t>В</a:t>
              </a:r>
            </a:p>
          </p:txBody>
        </p:sp>
        <p:sp>
          <p:nvSpPr>
            <p:cNvPr id="10287" name="Text Box 13"/>
            <p:cNvSpPr txBox="1">
              <a:spLocks noChangeArrowheads="1"/>
            </p:cNvSpPr>
            <p:nvPr/>
          </p:nvSpPr>
          <p:spPr bwMode="auto">
            <a:xfrm>
              <a:off x="3742" y="2341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>
                  <a:latin typeface="Calibri" pitchFamily="34" charset="0"/>
                </a:rPr>
                <a:t>С</a:t>
              </a:r>
            </a:p>
          </p:txBody>
        </p:sp>
        <p:sp>
          <p:nvSpPr>
            <p:cNvPr id="10288" name="Text Box 14"/>
            <p:cNvSpPr txBox="1">
              <a:spLocks noChangeArrowheads="1"/>
            </p:cNvSpPr>
            <p:nvPr/>
          </p:nvSpPr>
          <p:spPr bwMode="auto">
            <a:xfrm>
              <a:off x="3153" y="845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pitchFamily="34" charset="0"/>
                </a:rPr>
                <a:t>D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10289" name="AutoShape 15"/>
            <p:cNvSpPr>
              <a:spLocks noChangeArrowheads="1"/>
            </p:cNvSpPr>
            <p:nvPr/>
          </p:nvSpPr>
          <p:spPr bwMode="auto">
            <a:xfrm>
              <a:off x="1837" y="2341"/>
              <a:ext cx="90" cy="9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90" name="AutoShape 16"/>
            <p:cNvSpPr>
              <a:spLocks noChangeArrowheads="1"/>
            </p:cNvSpPr>
            <p:nvPr/>
          </p:nvSpPr>
          <p:spPr bwMode="auto">
            <a:xfrm>
              <a:off x="3244" y="1071"/>
              <a:ext cx="90" cy="9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91" name="AutoShape 17"/>
            <p:cNvSpPr>
              <a:spLocks noChangeArrowheads="1"/>
            </p:cNvSpPr>
            <p:nvPr/>
          </p:nvSpPr>
          <p:spPr bwMode="auto">
            <a:xfrm>
              <a:off x="3651" y="2387"/>
              <a:ext cx="90" cy="9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92" name="AutoShape 18"/>
            <p:cNvSpPr>
              <a:spLocks noChangeArrowheads="1"/>
            </p:cNvSpPr>
            <p:nvPr/>
          </p:nvSpPr>
          <p:spPr bwMode="auto">
            <a:xfrm>
              <a:off x="3107" y="2932"/>
              <a:ext cx="90" cy="9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140200" y="2081213"/>
            <a:ext cx="1670050" cy="2290762"/>
            <a:chOff x="2608" y="1311"/>
            <a:chExt cx="1052" cy="1443"/>
          </a:xfrm>
        </p:grpSpPr>
        <p:sp>
          <p:nvSpPr>
            <p:cNvPr id="10273" name="AutoShape 19"/>
            <p:cNvSpPr>
              <a:spLocks noChangeArrowheads="1"/>
            </p:cNvSpPr>
            <p:nvPr/>
          </p:nvSpPr>
          <p:spPr bwMode="auto">
            <a:xfrm>
              <a:off x="3217" y="2115"/>
              <a:ext cx="91" cy="91"/>
            </a:xfrm>
            <a:prstGeom prst="octagon">
              <a:avLst>
                <a:gd name="adj" fmla="val 2928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74" name="AutoShape 20"/>
            <p:cNvSpPr>
              <a:spLocks noChangeArrowheads="1"/>
            </p:cNvSpPr>
            <p:nvPr/>
          </p:nvSpPr>
          <p:spPr bwMode="auto">
            <a:xfrm>
              <a:off x="3400" y="1434"/>
              <a:ext cx="91" cy="91"/>
            </a:xfrm>
            <a:prstGeom prst="octagon">
              <a:avLst>
                <a:gd name="adj" fmla="val 2928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75" name="AutoShape 22"/>
            <p:cNvSpPr>
              <a:spLocks noChangeArrowheads="1"/>
            </p:cNvSpPr>
            <p:nvPr/>
          </p:nvSpPr>
          <p:spPr bwMode="auto">
            <a:xfrm>
              <a:off x="2608" y="2523"/>
              <a:ext cx="91" cy="91"/>
            </a:xfrm>
            <a:prstGeom prst="octagon">
              <a:avLst>
                <a:gd name="adj" fmla="val 2928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76" name="Text Box 23"/>
            <p:cNvSpPr txBox="1">
              <a:spLocks noChangeArrowheads="1"/>
            </p:cNvSpPr>
            <p:nvPr/>
          </p:nvSpPr>
          <p:spPr bwMode="auto">
            <a:xfrm>
              <a:off x="3440" y="1311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pitchFamily="34" charset="0"/>
                </a:rPr>
                <a:t>N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10277" name="Text Box 24"/>
            <p:cNvSpPr txBox="1">
              <a:spLocks noChangeArrowheads="1"/>
            </p:cNvSpPr>
            <p:nvPr/>
          </p:nvSpPr>
          <p:spPr bwMode="auto">
            <a:xfrm>
              <a:off x="3258" y="2065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pitchFamily="34" charset="0"/>
                </a:rPr>
                <a:t>K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10278" name="Text Box 25"/>
            <p:cNvSpPr txBox="1">
              <a:spLocks noChangeArrowheads="1"/>
            </p:cNvSpPr>
            <p:nvPr/>
          </p:nvSpPr>
          <p:spPr bwMode="auto">
            <a:xfrm>
              <a:off x="2644" y="2523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pitchFamily="34" charset="0"/>
                </a:rPr>
                <a:t>M</a:t>
              </a:r>
              <a:endParaRPr lang="ru-RU">
                <a:latin typeface="Calibri" pitchFamily="34" charset="0"/>
              </a:endParaRPr>
            </a:p>
          </p:txBody>
        </p:sp>
      </p:grpSp>
      <p:sp>
        <p:nvSpPr>
          <p:cNvPr id="10268" name="Line 28"/>
          <p:cNvSpPr>
            <a:spLocks noChangeShapeType="1"/>
          </p:cNvSpPr>
          <p:nvPr/>
        </p:nvSpPr>
        <p:spPr bwMode="auto">
          <a:xfrm flipH="1">
            <a:off x="5175250" y="2349500"/>
            <a:ext cx="288925" cy="10795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067175" y="3429000"/>
            <a:ext cx="1106488" cy="2520950"/>
            <a:chOff x="2562" y="2160"/>
            <a:chExt cx="697" cy="1588"/>
          </a:xfrm>
        </p:grpSpPr>
        <p:sp>
          <p:nvSpPr>
            <p:cNvPr id="10269" name="Line 29"/>
            <p:cNvSpPr>
              <a:spLocks noChangeShapeType="1"/>
            </p:cNvSpPr>
            <p:nvPr/>
          </p:nvSpPr>
          <p:spPr bwMode="auto">
            <a:xfrm flipH="1">
              <a:off x="2795" y="2160"/>
              <a:ext cx="464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0" name="Line 30"/>
            <p:cNvSpPr>
              <a:spLocks noChangeShapeType="1"/>
            </p:cNvSpPr>
            <p:nvPr/>
          </p:nvSpPr>
          <p:spPr bwMode="auto">
            <a:xfrm flipH="1">
              <a:off x="2562" y="2976"/>
              <a:ext cx="636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1" name="Text Box 31"/>
            <p:cNvSpPr txBox="1">
              <a:spLocks noChangeArrowheads="1"/>
            </p:cNvSpPr>
            <p:nvPr/>
          </p:nvSpPr>
          <p:spPr bwMode="auto">
            <a:xfrm>
              <a:off x="2934" y="321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pitchFamily="34" charset="0"/>
                </a:rPr>
                <a:t>X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10272" name="AutoShape 32"/>
            <p:cNvSpPr>
              <a:spLocks noChangeArrowheads="1"/>
            </p:cNvSpPr>
            <p:nvPr/>
          </p:nvSpPr>
          <p:spPr bwMode="auto">
            <a:xfrm>
              <a:off x="2884" y="3244"/>
              <a:ext cx="91" cy="91"/>
            </a:xfrm>
            <a:prstGeom prst="octagon">
              <a:avLst>
                <a:gd name="adj" fmla="val 2928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4037013" y="3457575"/>
            <a:ext cx="862012" cy="2419350"/>
            <a:chOff x="2543" y="2178"/>
            <a:chExt cx="543" cy="1524"/>
          </a:xfrm>
        </p:grpSpPr>
        <p:sp>
          <p:nvSpPr>
            <p:cNvPr id="10263" name="AutoShape 36"/>
            <p:cNvSpPr>
              <a:spLocks noChangeArrowheads="1"/>
            </p:cNvSpPr>
            <p:nvPr/>
          </p:nvSpPr>
          <p:spPr bwMode="auto">
            <a:xfrm>
              <a:off x="2675" y="2712"/>
              <a:ext cx="91" cy="91"/>
            </a:xfrm>
            <a:prstGeom prst="octagon">
              <a:avLst>
                <a:gd name="adj" fmla="val 2928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64" name="AutoShape 37"/>
            <p:cNvSpPr>
              <a:spLocks noChangeArrowheads="1"/>
            </p:cNvSpPr>
            <p:nvPr/>
          </p:nvSpPr>
          <p:spPr bwMode="auto">
            <a:xfrm>
              <a:off x="2544" y="2353"/>
              <a:ext cx="91" cy="91"/>
            </a:xfrm>
            <a:prstGeom prst="octagon">
              <a:avLst>
                <a:gd name="adj" fmla="val 2928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65" name="Text Box 38"/>
            <p:cNvSpPr txBox="1">
              <a:spLocks noChangeArrowheads="1"/>
            </p:cNvSpPr>
            <p:nvPr/>
          </p:nvSpPr>
          <p:spPr bwMode="auto">
            <a:xfrm>
              <a:off x="2591" y="2178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pitchFamily="34" charset="0"/>
                </a:rPr>
                <a:t>P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10266" name="Text Box 39"/>
            <p:cNvSpPr txBox="1">
              <a:spLocks noChangeArrowheads="1"/>
            </p:cNvSpPr>
            <p:nvPr/>
          </p:nvSpPr>
          <p:spPr bwMode="auto">
            <a:xfrm>
              <a:off x="2543" y="273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pitchFamily="34" charset="0"/>
                </a:rPr>
                <a:t>T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10267" name="Line 40"/>
            <p:cNvSpPr>
              <a:spLocks noChangeShapeType="1"/>
            </p:cNvSpPr>
            <p:nvPr/>
          </p:nvSpPr>
          <p:spPr bwMode="auto">
            <a:xfrm>
              <a:off x="2712" y="2726"/>
              <a:ext cx="374" cy="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41"/>
            <p:cNvSpPr>
              <a:spLocks noChangeShapeType="1"/>
            </p:cNvSpPr>
            <p:nvPr/>
          </p:nvSpPr>
          <p:spPr bwMode="auto">
            <a:xfrm flipH="1" flipV="1">
              <a:off x="2577" y="2387"/>
              <a:ext cx="137" cy="363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3" name="Line 43"/>
          <p:cNvSpPr>
            <a:spLocks noChangeShapeType="1"/>
          </p:cNvSpPr>
          <p:nvPr/>
        </p:nvSpPr>
        <p:spPr bwMode="auto">
          <a:xfrm flipV="1">
            <a:off x="4356100" y="3484563"/>
            <a:ext cx="792163" cy="865187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V="1">
            <a:off x="4090988" y="2349500"/>
            <a:ext cx="1368425" cy="1439863"/>
          </a:xfrm>
          <a:prstGeom prst="line">
            <a:avLst/>
          </a:prstGeom>
          <a:noFill/>
          <a:ln w="28575">
            <a:solidFill>
              <a:srgbClr val="00FF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4221163" y="2538413"/>
            <a:ext cx="1135062" cy="1706562"/>
            <a:chOff x="2659" y="1599"/>
            <a:chExt cx="715" cy="1075"/>
          </a:xfrm>
        </p:grpSpPr>
        <p:sp>
          <p:nvSpPr>
            <p:cNvPr id="10254" name="Line 45"/>
            <p:cNvSpPr>
              <a:spLocks noChangeShapeType="1"/>
            </p:cNvSpPr>
            <p:nvPr/>
          </p:nvSpPr>
          <p:spPr bwMode="auto">
            <a:xfrm>
              <a:off x="2659" y="2311"/>
              <a:ext cx="136" cy="363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Line 46"/>
            <p:cNvSpPr>
              <a:spLocks noChangeShapeType="1"/>
            </p:cNvSpPr>
            <p:nvPr/>
          </p:nvSpPr>
          <p:spPr bwMode="auto">
            <a:xfrm>
              <a:off x="2744" y="2221"/>
              <a:ext cx="136" cy="363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Line 47"/>
            <p:cNvSpPr>
              <a:spLocks noChangeShapeType="1"/>
            </p:cNvSpPr>
            <p:nvPr/>
          </p:nvSpPr>
          <p:spPr bwMode="auto">
            <a:xfrm>
              <a:off x="2820" y="2136"/>
              <a:ext cx="136" cy="363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Line 48"/>
            <p:cNvSpPr>
              <a:spLocks noChangeShapeType="1"/>
            </p:cNvSpPr>
            <p:nvPr/>
          </p:nvSpPr>
          <p:spPr bwMode="auto">
            <a:xfrm>
              <a:off x="3067" y="1873"/>
              <a:ext cx="136" cy="363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8" name="Line 49"/>
            <p:cNvSpPr>
              <a:spLocks noChangeShapeType="1"/>
            </p:cNvSpPr>
            <p:nvPr/>
          </p:nvSpPr>
          <p:spPr bwMode="auto">
            <a:xfrm>
              <a:off x="2892" y="2056"/>
              <a:ext cx="136" cy="363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9" name="Line 50"/>
            <p:cNvSpPr>
              <a:spLocks noChangeShapeType="1"/>
            </p:cNvSpPr>
            <p:nvPr/>
          </p:nvSpPr>
          <p:spPr bwMode="auto">
            <a:xfrm>
              <a:off x="2977" y="1972"/>
              <a:ext cx="136" cy="363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0" name="Line 51"/>
            <p:cNvSpPr>
              <a:spLocks noChangeShapeType="1"/>
            </p:cNvSpPr>
            <p:nvPr/>
          </p:nvSpPr>
          <p:spPr bwMode="auto">
            <a:xfrm>
              <a:off x="3163" y="1785"/>
              <a:ext cx="110" cy="293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1" name="Line 52"/>
            <p:cNvSpPr>
              <a:spLocks noChangeShapeType="1"/>
            </p:cNvSpPr>
            <p:nvPr/>
          </p:nvSpPr>
          <p:spPr bwMode="auto">
            <a:xfrm>
              <a:off x="3249" y="1700"/>
              <a:ext cx="73" cy="194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2" name="Line 53"/>
            <p:cNvSpPr>
              <a:spLocks noChangeShapeType="1"/>
            </p:cNvSpPr>
            <p:nvPr/>
          </p:nvSpPr>
          <p:spPr bwMode="auto">
            <a:xfrm>
              <a:off x="3334" y="1599"/>
              <a:ext cx="40" cy="107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50" name="TextBox 48"/>
          <p:cNvSpPr txBox="1">
            <a:spLocks noChangeArrowheads="1"/>
          </p:cNvSpPr>
          <p:nvPr/>
        </p:nvSpPr>
        <p:spPr bwMode="auto">
          <a:xfrm>
            <a:off x="1143000" y="10715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57438" y="428625"/>
            <a:ext cx="4857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себя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3568" y="1555752"/>
            <a:ext cx="2663825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Решение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  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∩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ДВС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 = К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∩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ВС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МХ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∩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АВ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 = ТХ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∩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АС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РТ =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∩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АВС,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РТ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PN =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∩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АДС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 K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-  искомое сечение</a:t>
            </a:r>
          </a:p>
        </p:txBody>
      </p:sp>
    </p:spTree>
    <p:extLst>
      <p:ext uri="{BB962C8B-B14F-4D97-AF65-F5344CB8AC3E}">
        <p14:creationId xmlns:p14="http://schemas.microsoft.com/office/powerpoint/2010/main" val="212215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20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2" dur="20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3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3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30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30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30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30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30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30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8" grpId="0" animBg="1"/>
      <p:bldP spid="10283" grpId="0" animBg="1"/>
      <p:bldP spid="10284" grpId="0" animBg="1"/>
      <p:bldP spid="5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14313" y="71438"/>
            <a:ext cx="8358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Точка М является внутренней точкой грани ВС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тетраэдра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DABC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. Постройте сечение этого тетраэдра плоскостью, проходящей через точку М, параллельно плоскости АВ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5429250" y="3657600"/>
            <a:ext cx="2139950" cy="1817688"/>
          </a:xfrm>
          <a:custGeom>
            <a:avLst/>
            <a:gdLst>
              <a:gd name="connsiteX0" fmla="*/ 717630 w 2141316"/>
              <a:gd name="connsiteY0" fmla="*/ 0 h 1817225"/>
              <a:gd name="connsiteX1" fmla="*/ 2141316 w 2141316"/>
              <a:gd name="connsiteY1" fmla="*/ 1817225 h 1817225"/>
              <a:gd name="connsiteX2" fmla="*/ 0 w 2141316"/>
              <a:gd name="connsiteY2" fmla="*/ 1551008 h 1817225"/>
              <a:gd name="connsiteX3" fmla="*/ 717630 w 2141316"/>
              <a:gd name="connsiteY3" fmla="*/ 0 h 181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1316" h="1817225">
                <a:moveTo>
                  <a:pt x="717630" y="0"/>
                </a:moveTo>
                <a:lnTo>
                  <a:pt x="2141316" y="1817225"/>
                </a:lnTo>
                <a:lnTo>
                  <a:pt x="0" y="1551008"/>
                </a:lnTo>
                <a:lnTo>
                  <a:pt x="717630" y="0"/>
                </a:lnTo>
                <a:close/>
              </a:path>
            </a:pathLst>
          </a:cu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5000625" y="2454275"/>
            <a:ext cx="3333750" cy="2824163"/>
          </a:xfrm>
          <a:custGeom>
            <a:avLst/>
            <a:gdLst>
              <a:gd name="connsiteX0" fmla="*/ 1145894 w 3333509"/>
              <a:gd name="connsiteY0" fmla="*/ 0 h 2824223"/>
              <a:gd name="connsiteX1" fmla="*/ 3333509 w 3333509"/>
              <a:gd name="connsiteY1" fmla="*/ 2824223 h 2824223"/>
              <a:gd name="connsiteX2" fmla="*/ 0 w 3333509"/>
              <a:gd name="connsiteY2" fmla="*/ 2326511 h 2824223"/>
              <a:gd name="connsiteX3" fmla="*/ 1145894 w 3333509"/>
              <a:gd name="connsiteY3" fmla="*/ 0 h 282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509" h="2824223">
                <a:moveTo>
                  <a:pt x="1145894" y="0"/>
                </a:moveTo>
                <a:lnTo>
                  <a:pt x="3333509" y="2824223"/>
                </a:lnTo>
                <a:lnTo>
                  <a:pt x="0" y="2326511"/>
                </a:lnTo>
                <a:lnTo>
                  <a:pt x="1145894" y="0"/>
                </a:lnTo>
                <a:close/>
              </a:path>
            </a:pathLst>
          </a:custGeom>
          <a:solidFill>
            <a:srgbClr val="FD8DE5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00625" y="4786313"/>
            <a:ext cx="1143000" cy="1071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393406" y="3036094"/>
            <a:ext cx="2357438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15000" y="5786438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57875" y="1928813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00563" y="4567238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358188" y="4976813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5000625" y="4071938"/>
            <a:ext cx="1571625" cy="714375"/>
          </a:xfrm>
          <a:prstGeom prst="line">
            <a:avLst/>
          </a:prstGeom>
          <a:ln w="28575">
            <a:solidFill>
              <a:srgbClr val="0808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000625" y="4786313"/>
            <a:ext cx="3357563" cy="5000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429250" y="5214938"/>
            <a:ext cx="2143125" cy="258762"/>
          </a:xfrm>
          <a:prstGeom prst="line">
            <a:avLst/>
          </a:prstGeom>
          <a:ln w="28575">
            <a:solidFill>
              <a:srgbClr val="0808B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4429125" y="4143375"/>
            <a:ext cx="343058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5822157" y="2750343"/>
            <a:ext cx="2857500" cy="2214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143625" y="5286375"/>
            <a:ext cx="2214563" cy="571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лилиния 21"/>
          <p:cNvSpPr/>
          <p:nvPr/>
        </p:nvSpPr>
        <p:spPr>
          <a:xfrm>
            <a:off x="6146800" y="2454275"/>
            <a:ext cx="2187575" cy="3414713"/>
          </a:xfrm>
          <a:custGeom>
            <a:avLst/>
            <a:gdLst>
              <a:gd name="connsiteX0" fmla="*/ 0 w 2187615"/>
              <a:gd name="connsiteY0" fmla="*/ 0 h 3414532"/>
              <a:gd name="connsiteX1" fmla="*/ 2187615 w 2187615"/>
              <a:gd name="connsiteY1" fmla="*/ 2824223 h 3414532"/>
              <a:gd name="connsiteX2" fmla="*/ 0 w 2187615"/>
              <a:gd name="connsiteY2" fmla="*/ 3414532 h 3414532"/>
              <a:gd name="connsiteX3" fmla="*/ 0 w 2187615"/>
              <a:gd name="connsiteY3" fmla="*/ 57873 h 3414532"/>
              <a:gd name="connsiteX4" fmla="*/ 0 w 2187615"/>
              <a:gd name="connsiteY4" fmla="*/ 0 h 34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7615" h="3414532">
                <a:moveTo>
                  <a:pt x="0" y="0"/>
                </a:moveTo>
                <a:lnTo>
                  <a:pt x="2187615" y="2824223"/>
                </a:lnTo>
                <a:lnTo>
                  <a:pt x="0" y="3414532"/>
                </a:lnTo>
                <a:lnTo>
                  <a:pt x="0" y="57873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5945982" y="3861593"/>
            <a:ext cx="1835150" cy="1439863"/>
          </a:xfrm>
          <a:prstGeom prst="line">
            <a:avLst/>
          </a:prstGeom>
          <a:ln w="28575">
            <a:solidFill>
              <a:srgbClr val="0808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6654800" y="4332288"/>
            <a:ext cx="71438" cy="714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297613" y="4524375"/>
            <a:ext cx="428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000625" y="5048250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715000" y="3214688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L</a:t>
            </a:r>
            <a:endParaRPr lang="ru-RU" sz="2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429500" y="5414963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N</a:t>
            </a:r>
            <a:endParaRPr lang="ru-RU" sz="2800" b="1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631275"/>
              </p:ext>
            </p:extLst>
          </p:nvPr>
        </p:nvGraphicFramePr>
        <p:xfrm>
          <a:off x="1286635" y="2645172"/>
          <a:ext cx="1970852" cy="166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Объект упаковщика для оболочки" showAsIcon="1" r:id="rId3" imgW="914400" imgH="771480" progId="Package">
                  <p:embed/>
                </p:oleObj>
              </mc:Choice>
              <mc:Fallback>
                <p:oleObj name="Объект упаковщика для оболочки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6635" y="2645172"/>
                        <a:ext cx="1970852" cy="1662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353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4" grpId="0" animBg="1"/>
      <p:bldP spid="25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5004048" y="2047503"/>
            <a:ext cx="2736304" cy="27363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699792" y="2047503"/>
            <a:ext cx="2304256" cy="27363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04048" y="2047503"/>
            <a:ext cx="216024" cy="2304256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99792" y="4783807"/>
            <a:ext cx="50405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699792" y="4351759"/>
            <a:ext cx="2520280" cy="432048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112060" y="4351759"/>
            <a:ext cx="2520280" cy="432048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47166" y="486297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2689" y="398242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717492" y="4783807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46745" y="1790830"/>
            <a:ext cx="34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</a:t>
            </a:r>
            <a:endParaRPr lang="ru-RU" b="1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627784" y="4716805"/>
            <a:ext cx="104260" cy="113366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Блок-схема: узел 22"/>
          <p:cNvSpPr/>
          <p:nvPr/>
        </p:nvSpPr>
        <p:spPr>
          <a:xfrm flipH="1">
            <a:off x="4943126" y="1987058"/>
            <a:ext cx="121844" cy="91438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7717492" y="4737744"/>
            <a:ext cx="94868" cy="91438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Блок-схема: узел 24"/>
          <p:cNvSpPr/>
          <p:nvPr/>
        </p:nvSpPr>
        <p:spPr>
          <a:xfrm flipH="1" flipV="1">
            <a:off x="5184392" y="4306747"/>
            <a:ext cx="100993" cy="117019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55316" y="1187867"/>
            <a:ext cx="6975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blipFill>
                  <a:blip r:embed="rId4"/>
                  <a:tile tx="0" ty="0" sx="100000" sy="100000" flip="none" algn="tl"/>
                </a:blipFill>
              </a:rPr>
              <a:t>ТЕТРАЭДР   -  ДАВС</a:t>
            </a:r>
            <a:endParaRPr lang="ru-RU" sz="3200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80788" y="410149"/>
            <a:ext cx="6624736" cy="777718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2800" dirty="0" smtClean="0">
                <a:blipFill>
                  <a:blip r:embed="rId4"/>
                  <a:tile tx="0" ty="0" sx="100000" sy="100000" flip="none" algn="tl"/>
                </a:blipFill>
              </a:rPr>
              <a:t>Тетраэдр</a:t>
            </a:r>
          </a:p>
          <a:p>
            <a:pPr algn="ctr"/>
            <a:r>
              <a:rPr lang="ru-RU" sz="2800" dirty="0" smtClean="0">
                <a:blipFill>
                  <a:blip r:embed="rId4"/>
                  <a:tile tx="0" ty="0" sx="100000" sy="100000" flip="none" algn="tl"/>
                </a:blipFill>
              </a:rPr>
              <a:t>«</a:t>
            </a:r>
            <a:r>
              <a:rPr lang="en-US" sz="2800" dirty="0" smtClean="0">
                <a:blipFill>
                  <a:blip r:embed="rId4"/>
                  <a:tile tx="0" ty="0" sx="100000" sy="100000" flip="none" algn="tl"/>
                </a:blipFill>
              </a:rPr>
              <a:t>tetra</a:t>
            </a:r>
            <a:r>
              <a:rPr lang="ru-RU" sz="2800" dirty="0" smtClean="0">
                <a:blipFill>
                  <a:blip r:embed="rId4"/>
                  <a:tile tx="0" ty="0" sx="100000" sy="100000" flip="none" algn="tl"/>
                </a:blipFill>
              </a:rPr>
              <a:t>»- четыре, «</a:t>
            </a:r>
            <a:r>
              <a:rPr lang="en-US" sz="2800" dirty="0" err="1" smtClean="0">
                <a:blipFill>
                  <a:blip r:embed="rId4"/>
                  <a:tile tx="0" ty="0" sx="100000" sy="100000" flip="none" algn="tl"/>
                </a:blipFill>
              </a:rPr>
              <a:t>hedra</a:t>
            </a:r>
            <a:r>
              <a:rPr lang="ru-RU" sz="2800" dirty="0" smtClean="0">
                <a:blipFill>
                  <a:blip r:embed="rId4"/>
                  <a:tile tx="0" ty="0" sx="100000" sy="100000" flip="none" algn="tl"/>
                </a:blipFill>
              </a:rPr>
              <a:t>»- грань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710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1379">
        <p:pull/>
      </p:transition>
    </mc:Choice>
    <mc:Fallback xmlns="">
      <p:transition advTm="51379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14375" y="428625"/>
            <a:ext cx="7429500" cy="508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3600" dirty="0">
                <a:solidFill>
                  <a:srgbClr val="0066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Задание</a:t>
            </a:r>
          </a:p>
          <a:p>
            <a:pPr algn="ctr">
              <a:buClrTx/>
              <a:buFontTx/>
              <a:buNone/>
            </a:pPr>
            <a:endParaRPr lang="ru-RU" dirty="0">
              <a:solidFill>
                <a:srgbClr val="00664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6" charset="0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Построить сечение тетраэдра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проходящее через точку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параллельно грани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Построить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сечение тетраэдра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проходящее через точку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параллельно грани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Построить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сечение тетраэдра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проходящее через точку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параллельно грани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ACD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Построить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сечение тетраэдра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DABC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плоскостью, проходящей через точку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параллельно грани ВС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97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1"/>
          <p:cNvSpPr>
            <a:spLocks noChangeArrowheads="1"/>
          </p:cNvSpPr>
          <p:nvPr/>
        </p:nvSpPr>
        <p:spPr bwMode="auto">
          <a:xfrm>
            <a:off x="2368550" y="4691064"/>
            <a:ext cx="1257300" cy="1219200"/>
          </a:xfrm>
          <a:custGeom>
            <a:avLst/>
            <a:gdLst>
              <a:gd name="T0" fmla="*/ 0 w 1257300"/>
              <a:gd name="T1" fmla="*/ 889000 h 1219200"/>
              <a:gd name="T2" fmla="*/ 774700 w 1257300"/>
              <a:gd name="T3" fmla="*/ 0 h 1219200"/>
              <a:gd name="T4" fmla="*/ 1257300 w 1257300"/>
              <a:gd name="T5" fmla="*/ 1219200 h 1219200"/>
              <a:gd name="T6" fmla="*/ 0 w 1257300"/>
              <a:gd name="T7" fmla="*/ 889000 h 1219200"/>
              <a:gd name="T8" fmla="*/ 0 w 1257300"/>
              <a:gd name="T9" fmla="*/ 0 h 1219200"/>
              <a:gd name="T10" fmla="*/ 1257300 w 1257300"/>
              <a:gd name="T11" fmla="*/ 1219200 h 1219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57300" h="1219200">
                <a:moveTo>
                  <a:pt x="0" y="889000"/>
                </a:moveTo>
                <a:lnTo>
                  <a:pt x="774700" y="0"/>
                </a:lnTo>
                <a:lnTo>
                  <a:pt x="1257300" y="1219200"/>
                </a:lnTo>
                <a:lnTo>
                  <a:pt x="0" y="889000"/>
                </a:lnTo>
                <a:close/>
              </a:path>
            </a:pathLst>
          </a:custGeom>
          <a:gradFill rotWithShape="0">
            <a:gsLst>
              <a:gs pos="0">
                <a:srgbClr val="FFDADA"/>
              </a:gs>
              <a:gs pos="100000">
                <a:srgbClr val="FF8080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5487987" y="1725612"/>
            <a:ext cx="2222500" cy="876300"/>
          </a:xfrm>
          <a:custGeom>
            <a:avLst/>
            <a:gdLst>
              <a:gd name="T0" fmla="*/ 63500 w 2222500"/>
              <a:gd name="T1" fmla="*/ 419100 h 876300"/>
              <a:gd name="T2" fmla="*/ 2222500 w 2222500"/>
              <a:gd name="T3" fmla="*/ 0 h 876300"/>
              <a:gd name="T4" fmla="*/ 1727200 w 2222500"/>
              <a:gd name="T5" fmla="*/ 876300 h 876300"/>
              <a:gd name="T6" fmla="*/ 0 w 2222500"/>
              <a:gd name="T7" fmla="*/ 381000 h 876300"/>
              <a:gd name="T8" fmla="*/ 63500 w 2222500"/>
              <a:gd name="T9" fmla="*/ 419100 h 876300"/>
              <a:gd name="T10" fmla="*/ 0 w 2222500"/>
              <a:gd name="T11" fmla="*/ 0 h 876300"/>
              <a:gd name="T12" fmla="*/ 2222500 w 2222500"/>
              <a:gd name="T13" fmla="*/ 876300 h 876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222500" h="876300">
                <a:moveTo>
                  <a:pt x="63500" y="419100"/>
                </a:moveTo>
                <a:lnTo>
                  <a:pt x="2222500" y="0"/>
                </a:lnTo>
                <a:lnTo>
                  <a:pt x="1727200" y="876300"/>
                </a:lnTo>
                <a:lnTo>
                  <a:pt x="0" y="381000"/>
                </a:lnTo>
                <a:lnTo>
                  <a:pt x="63500" y="419100"/>
                </a:lnTo>
                <a:close/>
              </a:path>
            </a:pathLst>
          </a:custGeom>
          <a:gradFill rotWithShape="0">
            <a:gsLst>
              <a:gs pos="0">
                <a:srgbClr val="FFDADA"/>
              </a:gs>
              <a:gs pos="100000">
                <a:srgbClr val="FF8080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1244600" y="1066800"/>
            <a:ext cx="1066800" cy="1549400"/>
          </a:xfrm>
          <a:custGeom>
            <a:avLst/>
            <a:gdLst>
              <a:gd name="T0" fmla="*/ 635000 w 1066800"/>
              <a:gd name="T1" fmla="*/ 1549400 h 1549400"/>
              <a:gd name="T2" fmla="*/ 0 w 1066800"/>
              <a:gd name="T3" fmla="*/ 0 h 1549400"/>
              <a:gd name="T4" fmla="*/ 0 w 1066800"/>
              <a:gd name="T5" fmla="*/ 0 h 1549400"/>
              <a:gd name="T6" fmla="*/ 1066800 w 1066800"/>
              <a:gd name="T7" fmla="*/ 812800 h 1549400"/>
              <a:gd name="T8" fmla="*/ 635000 w 1066800"/>
              <a:gd name="T9" fmla="*/ 1549400 h 1549400"/>
              <a:gd name="T10" fmla="*/ 0 w 1066800"/>
              <a:gd name="T11" fmla="*/ 0 h 1549400"/>
              <a:gd name="T12" fmla="*/ 1066800 w 1066800"/>
              <a:gd name="T13" fmla="*/ 1549400 h 1549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066800" h="1549400">
                <a:moveTo>
                  <a:pt x="635000" y="1549400"/>
                </a:moveTo>
                <a:lnTo>
                  <a:pt x="0" y="0"/>
                </a:lnTo>
                <a:lnTo>
                  <a:pt x="1066800" y="812800"/>
                </a:lnTo>
                <a:lnTo>
                  <a:pt x="635000" y="1549400"/>
                </a:lnTo>
                <a:close/>
              </a:path>
            </a:pathLst>
          </a:custGeom>
          <a:gradFill rotWithShape="0">
            <a:gsLst>
              <a:gs pos="0">
                <a:srgbClr val="FFDCDA"/>
              </a:gs>
              <a:gs pos="100000">
                <a:srgbClr val="FF8880"/>
              </a:gs>
            </a:gsLst>
            <a:lin ang="108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4756150" y="350837"/>
            <a:ext cx="3584575" cy="3403600"/>
            <a:chOff x="3419" y="630"/>
            <a:chExt cx="2258" cy="2144"/>
          </a:xfrm>
        </p:grpSpPr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3419" y="630"/>
              <a:ext cx="2258" cy="2144"/>
              <a:chOff x="3419" y="630"/>
              <a:chExt cx="2258" cy="2144"/>
            </a:xfrm>
          </p:grpSpPr>
          <p:grpSp>
            <p:nvGrpSpPr>
              <p:cNvPr id="15366" name="Group 6"/>
              <p:cNvGrpSpPr>
                <a:grpSpLocks/>
              </p:cNvGrpSpPr>
              <p:nvPr/>
            </p:nvGrpSpPr>
            <p:grpSpPr bwMode="auto">
              <a:xfrm>
                <a:off x="3665" y="856"/>
                <a:ext cx="1890" cy="1675"/>
                <a:chOff x="3665" y="856"/>
                <a:chExt cx="1890" cy="1675"/>
              </a:xfrm>
            </p:grpSpPr>
            <p:sp>
              <p:nvSpPr>
                <p:cNvPr id="15367" name="Line 7"/>
                <p:cNvSpPr>
                  <a:spLocks noChangeShapeType="1"/>
                </p:cNvSpPr>
                <p:nvPr/>
              </p:nvSpPr>
              <p:spPr bwMode="auto">
                <a:xfrm>
                  <a:off x="4586" y="856"/>
                  <a:ext cx="540" cy="1662"/>
                </a:xfrm>
                <a:prstGeom prst="line">
                  <a:avLst/>
                </a:prstGeom>
                <a:noFill/>
                <a:ln w="38160">
                  <a:solidFill>
                    <a:srgbClr val="00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6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664" y="856"/>
                  <a:ext cx="922" cy="1257"/>
                </a:xfrm>
                <a:prstGeom prst="line">
                  <a:avLst/>
                </a:prstGeom>
                <a:noFill/>
                <a:ln w="38160">
                  <a:solidFill>
                    <a:srgbClr val="00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69" name="Line 9"/>
                <p:cNvSpPr>
                  <a:spLocks noChangeShapeType="1"/>
                </p:cNvSpPr>
                <p:nvPr/>
              </p:nvSpPr>
              <p:spPr bwMode="auto">
                <a:xfrm>
                  <a:off x="3666" y="2115"/>
                  <a:ext cx="1465" cy="416"/>
                </a:xfrm>
                <a:prstGeom prst="line">
                  <a:avLst/>
                </a:prstGeom>
                <a:noFill/>
                <a:ln w="28440">
                  <a:solidFill>
                    <a:srgbClr val="00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70" name="Line 10"/>
                <p:cNvSpPr>
                  <a:spLocks noChangeShapeType="1"/>
                </p:cNvSpPr>
                <p:nvPr/>
              </p:nvSpPr>
              <p:spPr bwMode="auto">
                <a:xfrm>
                  <a:off x="4586" y="856"/>
                  <a:ext cx="969" cy="874"/>
                </a:xfrm>
                <a:prstGeom prst="line">
                  <a:avLst/>
                </a:prstGeom>
                <a:noFill/>
                <a:ln w="28440">
                  <a:solidFill>
                    <a:srgbClr val="00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71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5130" y="1725"/>
                  <a:ext cx="423" cy="806"/>
                </a:xfrm>
                <a:prstGeom prst="line">
                  <a:avLst/>
                </a:prstGeom>
                <a:noFill/>
                <a:ln w="28440">
                  <a:solidFill>
                    <a:srgbClr val="00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372" name="Text Box 12"/>
              <p:cNvSpPr txBox="1">
                <a:spLocks noChangeArrowheads="1"/>
              </p:cNvSpPr>
              <p:nvPr/>
            </p:nvSpPr>
            <p:spPr bwMode="auto">
              <a:xfrm>
                <a:off x="3419" y="1935"/>
                <a:ext cx="251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ru-RU"/>
                  <a:t>А</a:t>
                </a:r>
              </a:p>
            </p:txBody>
          </p:sp>
          <p:sp>
            <p:nvSpPr>
              <p:cNvPr id="15373" name="Text Box 13"/>
              <p:cNvSpPr txBox="1">
                <a:spLocks noChangeArrowheads="1"/>
              </p:cNvSpPr>
              <p:nvPr/>
            </p:nvSpPr>
            <p:spPr bwMode="auto">
              <a:xfrm>
                <a:off x="4477" y="630"/>
                <a:ext cx="251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/>
                  <a:t>D</a:t>
                </a:r>
              </a:p>
            </p:txBody>
          </p:sp>
          <p:sp>
            <p:nvSpPr>
              <p:cNvPr id="15374" name="Text Box 14"/>
              <p:cNvSpPr txBox="1">
                <a:spLocks noChangeArrowheads="1"/>
              </p:cNvSpPr>
              <p:nvPr/>
            </p:nvSpPr>
            <p:spPr bwMode="auto">
              <a:xfrm>
                <a:off x="5535" y="1598"/>
                <a:ext cx="141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9pPr>
              </a:lstStyle>
              <a:p>
                <a:pPr>
                  <a:spcBef>
                    <a:spcPts val="1500"/>
                  </a:spcBef>
                  <a:buClrTx/>
                  <a:buFontTx/>
                  <a:buNone/>
                </a:pPr>
                <a:r>
                  <a:rPr lang="en-US"/>
                  <a:t>B</a:t>
                </a:r>
              </a:p>
            </p:txBody>
          </p:sp>
          <p:sp>
            <p:nvSpPr>
              <p:cNvPr id="15375" name="Text Box 15"/>
              <p:cNvSpPr txBox="1">
                <a:spLocks noChangeArrowheads="1"/>
              </p:cNvSpPr>
              <p:nvPr/>
            </p:nvSpPr>
            <p:spPr bwMode="auto">
              <a:xfrm>
                <a:off x="5029" y="2486"/>
                <a:ext cx="241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/>
                  <a:t>C</a:t>
                </a:r>
              </a:p>
            </p:txBody>
          </p:sp>
        </p:grpSp>
        <p:sp>
          <p:nvSpPr>
            <p:cNvPr id="15376" name="Line 16"/>
            <p:cNvSpPr>
              <a:spLocks noChangeShapeType="1"/>
            </p:cNvSpPr>
            <p:nvPr/>
          </p:nvSpPr>
          <p:spPr bwMode="auto">
            <a:xfrm flipV="1">
              <a:off x="3668" y="1738"/>
              <a:ext cx="1866" cy="349"/>
            </a:xfrm>
            <a:prstGeom prst="line">
              <a:avLst/>
            </a:prstGeom>
            <a:noFill/>
            <a:ln w="19080">
              <a:solidFill>
                <a:srgbClr val="0033CC"/>
              </a:solidFill>
              <a:prstDash val="lg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3825" y="1624"/>
              <a:ext cx="9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>
                  <a:solidFill>
                    <a:srgbClr val="FF0000"/>
                  </a:solidFill>
                  <a:latin typeface="Symbol" pitchFamily="16" charset="2"/>
                  <a:cs typeface="Times New Roman" pitchFamily="16" charset="0"/>
                </a:rPr>
                <a:t></a:t>
              </a:r>
              <a:r>
                <a:rPr lang="ru-RU" sz="2000">
                  <a:solidFill>
                    <a:srgbClr val="FF0000"/>
                  </a:solidFill>
                  <a:cs typeface="Times New Roman" pitchFamily="16" charset="0"/>
                </a:rPr>
                <a:t> </a:t>
              </a:r>
            </a:p>
          </p:txBody>
        </p:sp>
        <p:sp>
          <p:nvSpPr>
            <p:cNvPr id="15378" name="Text Box 18"/>
            <p:cNvSpPr txBox="1">
              <a:spLocks noChangeArrowheads="1"/>
            </p:cNvSpPr>
            <p:nvPr/>
          </p:nvSpPr>
          <p:spPr bwMode="auto">
            <a:xfrm>
              <a:off x="3735" y="1440"/>
              <a:ext cx="17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/>
                <a:t>S</a:t>
              </a:r>
            </a:p>
          </p:txBody>
        </p:sp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>
              <a:off x="3640" y="753"/>
              <a:ext cx="31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dirty="0"/>
                <a:t>2</a:t>
              </a:r>
              <a:r>
                <a:rPr lang="ru-RU" dirty="0"/>
                <a:t>.</a:t>
              </a:r>
            </a:p>
          </p:txBody>
        </p:sp>
      </p:grpSp>
      <p:grpSp>
        <p:nvGrpSpPr>
          <p:cNvPr id="15380" name="Group 20"/>
          <p:cNvGrpSpPr>
            <a:grpSpLocks/>
          </p:cNvGrpSpPr>
          <p:nvPr/>
        </p:nvGrpSpPr>
        <p:grpSpPr bwMode="auto">
          <a:xfrm>
            <a:off x="-61913" y="0"/>
            <a:ext cx="3735388" cy="3249613"/>
            <a:chOff x="-39" y="0"/>
            <a:chExt cx="2353" cy="2047"/>
          </a:xfrm>
        </p:grpSpPr>
        <p:grpSp>
          <p:nvGrpSpPr>
            <p:cNvPr id="15381" name="Group 21"/>
            <p:cNvGrpSpPr>
              <a:grpSpLocks/>
            </p:cNvGrpSpPr>
            <p:nvPr/>
          </p:nvGrpSpPr>
          <p:grpSpPr bwMode="auto">
            <a:xfrm>
              <a:off x="-39" y="0"/>
              <a:ext cx="2353" cy="2047"/>
              <a:chOff x="-39" y="0"/>
              <a:chExt cx="2353" cy="2047"/>
            </a:xfrm>
          </p:grpSpPr>
          <p:grpSp>
            <p:nvGrpSpPr>
              <p:cNvPr id="15382" name="Group 22"/>
              <p:cNvGrpSpPr>
                <a:grpSpLocks/>
              </p:cNvGrpSpPr>
              <p:nvPr/>
            </p:nvGrpSpPr>
            <p:grpSpPr bwMode="auto">
              <a:xfrm>
                <a:off x="177" y="211"/>
                <a:ext cx="2038" cy="1603"/>
                <a:chOff x="177" y="211"/>
                <a:chExt cx="2038" cy="1603"/>
              </a:xfrm>
            </p:grpSpPr>
            <p:sp>
              <p:nvSpPr>
                <p:cNvPr id="15383" name="Line 23"/>
                <p:cNvSpPr>
                  <a:spLocks noChangeShapeType="1"/>
                </p:cNvSpPr>
                <p:nvPr/>
              </p:nvSpPr>
              <p:spPr bwMode="auto">
                <a:xfrm>
                  <a:off x="1149" y="211"/>
                  <a:ext cx="618" cy="1590"/>
                </a:xfrm>
                <a:prstGeom prst="line">
                  <a:avLst/>
                </a:prstGeom>
                <a:noFill/>
                <a:ln w="38160">
                  <a:solidFill>
                    <a:srgbClr val="00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4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75" y="211"/>
                  <a:ext cx="973" cy="1176"/>
                </a:xfrm>
                <a:prstGeom prst="line">
                  <a:avLst/>
                </a:prstGeom>
                <a:noFill/>
                <a:ln w="38160">
                  <a:solidFill>
                    <a:srgbClr val="00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5" name="Line 25"/>
                <p:cNvSpPr>
                  <a:spLocks noChangeShapeType="1"/>
                </p:cNvSpPr>
                <p:nvPr/>
              </p:nvSpPr>
              <p:spPr bwMode="auto">
                <a:xfrm>
                  <a:off x="177" y="1388"/>
                  <a:ext cx="1594" cy="425"/>
                </a:xfrm>
                <a:prstGeom prst="line">
                  <a:avLst/>
                </a:prstGeom>
                <a:noFill/>
                <a:ln w="28440">
                  <a:solidFill>
                    <a:srgbClr val="00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6" name="Line 26"/>
                <p:cNvSpPr>
                  <a:spLocks noChangeShapeType="1"/>
                </p:cNvSpPr>
                <p:nvPr/>
              </p:nvSpPr>
              <p:spPr bwMode="auto">
                <a:xfrm>
                  <a:off x="1149" y="211"/>
                  <a:ext cx="1066" cy="850"/>
                </a:xfrm>
                <a:prstGeom prst="line">
                  <a:avLst/>
                </a:prstGeom>
                <a:noFill/>
                <a:ln w="28440">
                  <a:solidFill>
                    <a:srgbClr val="00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7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772" y="1056"/>
                  <a:ext cx="441" cy="758"/>
                </a:xfrm>
                <a:prstGeom prst="line">
                  <a:avLst/>
                </a:prstGeom>
                <a:noFill/>
                <a:ln w="28440">
                  <a:solidFill>
                    <a:srgbClr val="00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388" name="Text Box 28"/>
              <p:cNvSpPr txBox="1">
                <a:spLocks noChangeArrowheads="1"/>
              </p:cNvSpPr>
              <p:nvPr/>
            </p:nvSpPr>
            <p:spPr bwMode="auto">
              <a:xfrm>
                <a:off x="-39" y="1261"/>
                <a:ext cx="251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ru-RU"/>
                  <a:t>А</a:t>
                </a:r>
              </a:p>
            </p:txBody>
          </p:sp>
          <p:sp>
            <p:nvSpPr>
              <p:cNvPr id="15389" name="Text Box 29"/>
              <p:cNvSpPr txBox="1">
                <a:spLocks noChangeArrowheads="1"/>
              </p:cNvSpPr>
              <p:nvPr/>
            </p:nvSpPr>
            <p:spPr bwMode="auto">
              <a:xfrm>
                <a:off x="1057" y="0"/>
                <a:ext cx="251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/>
                  <a:t>D</a:t>
                </a:r>
              </a:p>
            </p:txBody>
          </p:sp>
          <p:sp>
            <p:nvSpPr>
              <p:cNvPr id="15390" name="Text Box 30"/>
              <p:cNvSpPr txBox="1">
                <a:spLocks noChangeArrowheads="1"/>
              </p:cNvSpPr>
              <p:nvPr/>
            </p:nvSpPr>
            <p:spPr bwMode="auto">
              <a:xfrm>
                <a:off x="2161" y="901"/>
                <a:ext cx="153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9pPr>
              </a:lstStyle>
              <a:p>
                <a:pPr>
                  <a:spcBef>
                    <a:spcPts val="1500"/>
                  </a:spcBef>
                  <a:buClrTx/>
                  <a:buFontTx/>
                  <a:buNone/>
                </a:pPr>
                <a:r>
                  <a:rPr lang="en-US"/>
                  <a:t>B</a:t>
                </a:r>
              </a:p>
            </p:txBody>
          </p:sp>
          <p:sp>
            <p:nvSpPr>
              <p:cNvPr id="15391" name="Text Box 31"/>
              <p:cNvSpPr txBox="1">
                <a:spLocks noChangeArrowheads="1"/>
              </p:cNvSpPr>
              <p:nvPr/>
            </p:nvSpPr>
            <p:spPr bwMode="auto">
              <a:xfrm>
                <a:off x="1655" y="1758"/>
                <a:ext cx="241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/>
                  <a:t>C</a:t>
                </a:r>
              </a:p>
            </p:txBody>
          </p:sp>
        </p:grpSp>
        <p:sp>
          <p:nvSpPr>
            <p:cNvPr id="15392" name="Line 32"/>
            <p:cNvSpPr>
              <a:spLocks noChangeShapeType="1"/>
            </p:cNvSpPr>
            <p:nvPr/>
          </p:nvSpPr>
          <p:spPr bwMode="auto">
            <a:xfrm flipV="1">
              <a:off x="161" y="1056"/>
              <a:ext cx="2025" cy="331"/>
            </a:xfrm>
            <a:prstGeom prst="line">
              <a:avLst/>
            </a:prstGeom>
            <a:noFill/>
            <a:ln w="28440">
              <a:solidFill>
                <a:srgbClr val="262699"/>
              </a:solidFill>
              <a:prstDash val="lg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3" name="Rectangle 33"/>
            <p:cNvSpPr>
              <a:spLocks noChangeArrowheads="1"/>
            </p:cNvSpPr>
            <p:nvPr/>
          </p:nvSpPr>
          <p:spPr bwMode="auto">
            <a:xfrm>
              <a:off x="1080" y="1531"/>
              <a:ext cx="163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>
                  <a:solidFill>
                    <a:srgbClr val="FF0000"/>
                  </a:solidFill>
                  <a:latin typeface="Symbol" pitchFamily="16" charset="2"/>
                  <a:cs typeface="Times New Roman" pitchFamily="16" charset="0"/>
                </a:rPr>
                <a:t></a:t>
              </a:r>
              <a:r>
                <a:rPr lang="ru-RU" sz="110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5394" name="Text Box 34"/>
            <p:cNvSpPr txBox="1">
              <a:spLocks noChangeArrowheads="1"/>
            </p:cNvSpPr>
            <p:nvPr/>
          </p:nvSpPr>
          <p:spPr bwMode="auto">
            <a:xfrm>
              <a:off x="964" y="1628"/>
              <a:ext cx="24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dirty="0"/>
                <a:t>R</a:t>
              </a:r>
            </a:p>
          </p:txBody>
        </p:sp>
        <p:sp>
          <p:nvSpPr>
            <p:cNvPr id="15395" name="Text Box 35"/>
            <p:cNvSpPr txBox="1">
              <a:spLocks noChangeArrowheads="1"/>
            </p:cNvSpPr>
            <p:nvPr/>
          </p:nvSpPr>
          <p:spPr bwMode="auto">
            <a:xfrm>
              <a:off x="180" y="1"/>
              <a:ext cx="33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/>
                <a:t>1</a:t>
              </a:r>
              <a:r>
                <a:rPr lang="ru-RU"/>
                <a:t>.</a:t>
              </a:r>
            </a:p>
          </p:txBody>
        </p:sp>
      </p:grpSp>
      <p:grpSp>
        <p:nvGrpSpPr>
          <p:cNvPr id="15396" name="Group 36"/>
          <p:cNvGrpSpPr>
            <a:grpSpLocks/>
          </p:cNvGrpSpPr>
          <p:nvPr/>
        </p:nvGrpSpPr>
        <p:grpSpPr bwMode="auto">
          <a:xfrm>
            <a:off x="374650" y="3656014"/>
            <a:ext cx="3825875" cy="3249613"/>
            <a:chOff x="1176" y="2340"/>
            <a:chExt cx="2410" cy="2047"/>
          </a:xfrm>
        </p:grpSpPr>
        <p:grpSp>
          <p:nvGrpSpPr>
            <p:cNvPr id="15397" name="Group 37"/>
            <p:cNvGrpSpPr>
              <a:grpSpLocks/>
            </p:cNvGrpSpPr>
            <p:nvPr/>
          </p:nvGrpSpPr>
          <p:grpSpPr bwMode="auto">
            <a:xfrm>
              <a:off x="1176" y="2340"/>
              <a:ext cx="2410" cy="2047"/>
              <a:chOff x="1176" y="2340"/>
              <a:chExt cx="2410" cy="2047"/>
            </a:xfrm>
          </p:grpSpPr>
          <p:grpSp>
            <p:nvGrpSpPr>
              <p:cNvPr id="15398" name="Group 38"/>
              <p:cNvGrpSpPr>
                <a:grpSpLocks/>
              </p:cNvGrpSpPr>
              <p:nvPr/>
            </p:nvGrpSpPr>
            <p:grpSpPr bwMode="auto">
              <a:xfrm>
                <a:off x="1392" y="2551"/>
                <a:ext cx="2038" cy="1603"/>
                <a:chOff x="1392" y="2551"/>
                <a:chExt cx="2038" cy="1603"/>
              </a:xfrm>
            </p:grpSpPr>
            <p:sp>
              <p:nvSpPr>
                <p:cNvPr id="15399" name="Line 39"/>
                <p:cNvSpPr>
                  <a:spLocks noChangeShapeType="1"/>
                </p:cNvSpPr>
                <p:nvPr/>
              </p:nvSpPr>
              <p:spPr bwMode="auto">
                <a:xfrm>
                  <a:off x="2363" y="2551"/>
                  <a:ext cx="618" cy="1590"/>
                </a:xfrm>
                <a:prstGeom prst="line">
                  <a:avLst/>
                </a:prstGeom>
                <a:noFill/>
                <a:ln w="38160">
                  <a:solidFill>
                    <a:srgbClr val="00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0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391" y="2551"/>
                  <a:ext cx="972" cy="1177"/>
                </a:xfrm>
                <a:prstGeom prst="line">
                  <a:avLst/>
                </a:prstGeom>
                <a:noFill/>
                <a:ln w="38160">
                  <a:solidFill>
                    <a:srgbClr val="00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1" name="Line 41"/>
                <p:cNvSpPr>
                  <a:spLocks noChangeShapeType="1"/>
                </p:cNvSpPr>
                <p:nvPr/>
              </p:nvSpPr>
              <p:spPr bwMode="auto">
                <a:xfrm>
                  <a:off x="1392" y="3728"/>
                  <a:ext cx="1594" cy="425"/>
                </a:xfrm>
                <a:prstGeom prst="line">
                  <a:avLst/>
                </a:prstGeom>
                <a:noFill/>
                <a:ln w="28440">
                  <a:solidFill>
                    <a:srgbClr val="00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2" name="Line 42"/>
                <p:cNvSpPr>
                  <a:spLocks noChangeShapeType="1"/>
                </p:cNvSpPr>
                <p:nvPr/>
              </p:nvSpPr>
              <p:spPr bwMode="auto">
                <a:xfrm>
                  <a:off x="2363" y="2551"/>
                  <a:ext cx="1066" cy="850"/>
                </a:xfrm>
                <a:prstGeom prst="line">
                  <a:avLst/>
                </a:prstGeom>
                <a:noFill/>
                <a:ln w="28440">
                  <a:solidFill>
                    <a:srgbClr val="00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3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2986" y="3396"/>
                  <a:ext cx="441" cy="758"/>
                </a:xfrm>
                <a:prstGeom prst="line">
                  <a:avLst/>
                </a:prstGeom>
                <a:noFill/>
                <a:ln w="28440">
                  <a:solidFill>
                    <a:srgbClr val="00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404" name="Text Box 44"/>
              <p:cNvSpPr txBox="1">
                <a:spLocks noChangeArrowheads="1"/>
              </p:cNvSpPr>
              <p:nvPr/>
            </p:nvSpPr>
            <p:spPr bwMode="auto">
              <a:xfrm>
                <a:off x="1176" y="3601"/>
                <a:ext cx="251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ru-RU"/>
                  <a:t>А</a:t>
                </a:r>
              </a:p>
            </p:txBody>
          </p:sp>
          <p:sp>
            <p:nvSpPr>
              <p:cNvPr id="15405" name="Text Box 45"/>
              <p:cNvSpPr txBox="1">
                <a:spLocks noChangeArrowheads="1"/>
              </p:cNvSpPr>
              <p:nvPr/>
            </p:nvSpPr>
            <p:spPr bwMode="auto">
              <a:xfrm>
                <a:off x="2271" y="2340"/>
                <a:ext cx="251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/>
                  <a:t>D</a:t>
                </a:r>
              </a:p>
            </p:txBody>
          </p:sp>
          <p:sp>
            <p:nvSpPr>
              <p:cNvPr id="15406" name="Text Box 46"/>
              <p:cNvSpPr txBox="1">
                <a:spLocks noChangeArrowheads="1"/>
              </p:cNvSpPr>
              <p:nvPr/>
            </p:nvSpPr>
            <p:spPr bwMode="auto">
              <a:xfrm>
                <a:off x="3432" y="3257"/>
                <a:ext cx="153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9pPr>
              </a:lstStyle>
              <a:p>
                <a:pPr>
                  <a:spcBef>
                    <a:spcPts val="1500"/>
                  </a:spcBef>
                  <a:buClrTx/>
                  <a:buFontTx/>
                  <a:buNone/>
                </a:pPr>
                <a:r>
                  <a:rPr lang="en-US"/>
                  <a:t>B</a:t>
                </a:r>
              </a:p>
            </p:txBody>
          </p:sp>
          <p:sp>
            <p:nvSpPr>
              <p:cNvPr id="15407" name="Text Box 47"/>
              <p:cNvSpPr txBox="1">
                <a:spLocks noChangeArrowheads="1"/>
              </p:cNvSpPr>
              <p:nvPr/>
            </p:nvSpPr>
            <p:spPr bwMode="auto">
              <a:xfrm>
                <a:off x="2870" y="4098"/>
                <a:ext cx="241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cs typeface="Arial Unicode M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/>
                  <a:t>C</a:t>
                </a:r>
              </a:p>
            </p:txBody>
          </p:sp>
        </p:grpSp>
        <p:sp>
          <p:nvSpPr>
            <p:cNvPr id="15408" name="Line 48"/>
            <p:cNvSpPr>
              <a:spLocks noChangeShapeType="1"/>
            </p:cNvSpPr>
            <p:nvPr/>
          </p:nvSpPr>
          <p:spPr bwMode="auto">
            <a:xfrm flipV="1">
              <a:off x="1376" y="3397"/>
              <a:ext cx="2025" cy="330"/>
            </a:xfrm>
            <a:prstGeom prst="line">
              <a:avLst/>
            </a:prstGeom>
            <a:noFill/>
            <a:ln w="19080">
              <a:solidFill>
                <a:srgbClr val="0033CC"/>
              </a:solidFill>
              <a:prstDash val="lg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09" name="Text Box 49"/>
            <p:cNvSpPr txBox="1">
              <a:spLocks noChangeArrowheads="1"/>
            </p:cNvSpPr>
            <p:nvPr/>
          </p:nvSpPr>
          <p:spPr bwMode="auto">
            <a:xfrm>
              <a:off x="2295" y="3286"/>
              <a:ext cx="1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9pPr>
            </a:lstStyle>
            <a:p>
              <a:pPr>
                <a:spcBef>
                  <a:spcPts val="1500"/>
                </a:spcBef>
                <a:buClrTx/>
                <a:buFontTx/>
                <a:buNone/>
              </a:pPr>
              <a:r>
                <a:rPr lang="en-US"/>
                <a:t>T</a:t>
              </a:r>
            </a:p>
          </p:txBody>
        </p:sp>
        <p:sp>
          <p:nvSpPr>
            <p:cNvPr id="15410" name="Rectangle 50"/>
            <p:cNvSpPr>
              <a:spLocks noChangeArrowheads="1"/>
            </p:cNvSpPr>
            <p:nvPr/>
          </p:nvSpPr>
          <p:spPr bwMode="auto">
            <a:xfrm>
              <a:off x="2311" y="3438"/>
              <a:ext cx="1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>
                  <a:solidFill>
                    <a:srgbClr val="FF0000"/>
                  </a:solidFill>
                  <a:latin typeface="Symbol" pitchFamily="16" charset="2"/>
                  <a:cs typeface="Times New Roman" pitchFamily="16" charset="0"/>
                </a:rPr>
                <a:t></a:t>
              </a:r>
            </a:p>
          </p:txBody>
        </p:sp>
        <p:sp>
          <p:nvSpPr>
            <p:cNvPr id="15411" name="Text Box 51"/>
            <p:cNvSpPr txBox="1">
              <a:spLocks noChangeArrowheads="1"/>
            </p:cNvSpPr>
            <p:nvPr/>
          </p:nvSpPr>
          <p:spPr bwMode="auto">
            <a:xfrm>
              <a:off x="1485" y="2386"/>
              <a:ext cx="33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dirty="0"/>
                <a:t>3</a:t>
              </a:r>
              <a:r>
                <a:rPr lang="ru-RU" dirty="0"/>
                <a:t>.</a:t>
              </a:r>
            </a:p>
          </p:txBody>
        </p:sp>
      </p:grpSp>
      <p:sp>
        <p:nvSpPr>
          <p:cNvPr id="15412" name="Line 52"/>
          <p:cNvSpPr>
            <a:spLocks noChangeShapeType="1"/>
          </p:cNvSpPr>
          <p:nvPr/>
        </p:nvSpPr>
        <p:spPr bwMode="auto">
          <a:xfrm flipH="1" flipV="1">
            <a:off x="1212850" y="1069975"/>
            <a:ext cx="646113" cy="1574800"/>
          </a:xfrm>
          <a:prstGeom prst="line">
            <a:avLst/>
          </a:prstGeom>
          <a:noFill/>
          <a:ln w="3816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13" name="Line 53"/>
          <p:cNvSpPr>
            <a:spLocks noChangeShapeType="1"/>
          </p:cNvSpPr>
          <p:nvPr/>
        </p:nvSpPr>
        <p:spPr bwMode="auto">
          <a:xfrm>
            <a:off x="1214438" y="1071563"/>
            <a:ext cx="1071562" cy="785812"/>
          </a:xfrm>
          <a:prstGeom prst="line">
            <a:avLst/>
          </a:prstGeom>
          <a:noFill/>
          <a:ln w="38160">
            <a:solidFill>
              <a:srgbClr val="C0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14" name="Line 54"/>
          <p:cNvSpPr>
            <a:spLocks noChangeShapeType="1"/>
          </p:cNvSpPr>
          <p:nvPr/>
        </p:nvSpPr>
        <p:spPr bwMode="auto">
          <a:xfrm flipH="1">
            <a:off x="1855788" y="1857375"/>
            <a:ext cx="431800" cy="785813"/>
          </a:xfrm>
          <a:prstGeom prst="line">
            <a:avLst/>
          </a:prstGeom>
          <a:noFill/>
          <a:ln w="38160">
            <a:solidFill>
              <a:srgbClr val="C0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15" name="Line 55"/>
          <p:cNvSpPr>
            <a:spLocks noChangeShapeType="1"/>
          </p:cNvSpPr>
          <p:nvPr/>
        </p:nvSpPr>
        <p:spPr bwMode="auto">
          <a:xfrm flipV="1">
            <a:off x="5543550" y="1706562"/>
            <a:ext cx="2214562" cy="431800"/>
          </a:xfrm>
          <a:prstGeom prst="line">
            <a:avLst/>
          </a:prstGeom>
          <a:noFill/>
          <a:ln w="38160">
            <a:solidFill>
              <a:srgbClr val="C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16" name="Line 56"/>
          <p:cNvSpPr>
            <a:spLocks noChangeShapeType="1"/>
          </p:cNvSpPr>
          <p:nvPr/>
        </p:nvSpPr>
        <p:spPr bwMode="auto">
          <a:xfrm>
            <a:off x="5543550" y="2136775"/>
            <a:ext cx="1714500" cy="500062"/>
          </a:xfrm>
          <a:prstGeom prst="line">
            <a:avLst/>
          </a:prstGeom>
          <a:noFill/>
          <a:ln w="3816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17" name="Line 57"/>
          <p:cNvSpPr>
            <a:spLocks noChangeShapeType="1"/>
          </p:cNvSpPr>
          <p:nvPr/>
        </p:nvSpPr>
        <p:spPr bwMode="auto">
          <a:xfrm flipV="1">
            <a:off x="7186612" y="1778000"/>
            <a:ext cx="500063" cy="860425"/>
          </a:xfrm>
          <a:prstGeom prst="line">
            <a:avLst/>
          </a:prstGeom>
          <a:noFill/>
          <a:ln w="3816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18" name="Line 58"/>
          <p:cNvSpPr>
            <a:spLocks noChangeShapeType="1"/>
          </p:cNvSpPr>
          <p:nvPr/>
        </p:nvSpPr>
        <p:spPr bwMode="auto">
          <a:xfrm flipV="1">
            <a:off x="2428875" y="4725989"/>
            <a:ext cx="650875" cy="803275"/>
          </a:xfrm>
          <a:prstGeom prst="line">
            <a:avLst/>
          </a:prstGeom>
          <a:noFill/>
          <a:ln w="38160">
            <a:solidFill>
              <a:srgbClr val="C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19" name="Line 59"/>
          <p:cNvSpPr>
            <a:spLocks noChangeShapeType="1"/>
          </p:cNvSpPr>
          <p:nvPr/>
        </p:nvSpPr>
        <p:spPr bwMode="auto">
          <a:xfrm>
            <a:off x="3151188" y="4656139"/>
            <a:ext cx="500062" cy="1285875"/>
          </a:xfrm>
          <a:prstGeom prst="line">
            <a:avLst/>
          </a:prstGeom>
          <a:noFill/>
          <a:ln w="3816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20" name="Line 60"/>
          <p:cNvSpPr>
            <a:spLocks noChangeShapeType="1"/>
          </p:cNvSpPr>
          <p:nvPr/>
        </p:nvSpPr>
        <p:spPr bwMode="auto">
          <a:xfrm>
            <a:off x="2397125" y="5584827"/>
            <a:ext cx="1254125" cy="357187"/>
          </a:xfrm>
          <a:prstGeom prst="line">
            <a:avLst/>
          </a:prstGeom>
          <a:noFill/>
          <a:ln w="38160">
            <a:solidFill>
              <a:srgbClr val="C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4749800" y="3885408"/>
            <a:ext cx="49371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dirty="0" smtClean="0"/>
              <a:t>4.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9445" r="40000" b="19444"/>
          <a:stretch/>
        </p:blipFill>
        <p:spPr bwMode="auto">
          <a:xfrm>
            <a:off x="5257800" y="3743328"/>
            <a:ext cx="3543300" cy="308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00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6815" y="908720"/>
            <a:ext cx="45031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Домашнее задание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6785" y="1988840"/>
            <a:ext cx="47731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Изучить п.14 </a:t>
            </a:r>
          </a:p>
          <a:p>
            <a:endParaRPr lang="ru-RU" dirty="0" smtClean="0"/>
          </a:p>
          <a:p>
            <a:r>
              <a:rPr lang="ru-RU" dirty="0" smtClean="0"/>
              <a:t>2. №</a:t>
            </a:r>
            <a:r>
              <a:rPr lang="ru-RU" dirty="0"/>
              <a:t>73 (стр. 29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 smtClean="0"/>
              <a:t>3. Творческое </a:t>
            </a:r>
            <a:r>
              <a:rPr lang="ru-RU" dirty="0"/>
              <a:t>задание (по желанию): изготовить бумажную модель тетраэдра.</a:t>
            </a:r>
          </a:p>
        </p:txBody>
      </p:sp>
    </p:spTree>
    <p:extLst>
      <p:ext uri="{BB962C8B-B14F-4D97-AF65-F5344CB8AC3E}">
        <p14:creationId xmlns:p14="http://schemas.microsoft.com/office/powerpoint/2010/main" val="42078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0019-019-Refleks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535" y="2243282"/>
            <a:ext cx="810089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5.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4.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3.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2.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395288" y="350838"/>
            <a:ext cx="2170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 u="sng">
                <a:solidFill>
                  <a:srgbClr val="CC0066"/>
                </a:solidFill>
              </a:rPr>
              <a:t>Цель урока:</a:t>
            </a:r>
            <a:endParaRPr lang="ru-RU" sz="2400" i="1">
              <a:solidFill>
                <a:srgbClr val="CC0066"/>
              </a:solidFill>
            </a:endParaRP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342900" y="1871663"/>
            <a:ext cx="240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 u="sng">
                <a:solidFill>
                  <a:srgbClr val="CC0066"/>
                </a:solidFill>
              </a:rPr>
              <a:t>Задачи урока: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2787650" y="400050"/>
            <a:ext cx="6356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dirty="0">
                <a:solidFill>
                  <a:srgbClr val="CC0066"/>
                </a:solidFill>
              </a:rPr>
              <a:t>Формирование умения строить</a:t>
            </a:r>
          </a:p>
          <a:p>
            <a:pPr algn="ctr"/>
            <a:r>
              <a:rPr lang="ru-RU" sz="2000" i="1" dirty="0">
                <a:solidFill>
                  <a:srgbClr val="CC0066"/>
                </a:solidFill>
              </a:rPr>
              <a:t> сечения </a:t>
            </a:r>
            <a:r>
              <a:rPr lang="ru-RU" sz="2000" i="1" dirty="0" smtClean="0">
                <a:solidFill>
                  <a:srgbClr val="CC0066"/>
                </a:solidFill>
              </a:rPr>
              <a:t>тетраэдра </a:t>
            </a:r>
            <a:r>
              <a:rPr lang="ru-RU" sz="2000" i="1" dirty="0">
                <a:solidFill>
                  <a:srgbClr val="CC0066"/>
                </a:solidFill>
              </a:rPr>
              <a:t>с плоскостью, проходящей через три заданные </a:t>
            </a:r>
            <a:r>
              <a:rPr lang="ru-RU" sz="2000" i="1" dirty="0" smtClean="0">
                <a:solidFill>
                  <a:srgbClr val="CC0066"/>
                </a:solidFill>
              </a:rPr>
              <a:t>точки.</a:t>
            </a:r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198438" y="2382838"/>
            <a:ext cx="8945562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99"/>
                </a:solidFill>
              </a:rPr>
              <a:t>Обучающие:</a:t>
            </a:r>
            <a:endParaRPr lang="ru-RU" sz="1600" b="1" dirty="0">
              <a:solidFill>
                <a:srgbClr val="000099"/>
              </a:solidFill>
            </a:endParaRPr>
          </a:p>
          <a:p>
            <a:r>
              <a:rPr lang="ru-RU" sz="1600" dirty="0">
                <a:solidFill>
                  <a:srgbClr val="000099"/>
                </a:solidFill>
              </a:rPr>
              <a:t>- ввести определение секущей плоскости и сечения </a:t>
            </a:r>
            <a:r>
              <a:rPr lang="ru-RU" sz="1600" dirty="0" smtClean="0">
                <a:solidFill>
                  <a:srgbClr val="000099"/>
                </a:solidFill>
              </a:rPr>
              <a:t>тетраэдра </a:t>
            </a:r>
            <a:r>
              <a:rPr lang="ru-RU" sz="1600" dirty="0">
                <a:solidFill>
                  <a:srgbClr val="000099"/>
                </a:solidFill>
              </a:rPr>
              <a:t>плоскостью;</a:t>
            </a:r>
          </a:p>
          <a:p>
            <a:r>
              <a:rPr lang="ru-RU" sz="1600" dirty="0">
                <a:solidFill>
                  <a:srgbClr val="000099"/>
                </a:solidFill>
              </a:rPr>
              <a:t>- сформулировать алгоритм построения точки пересечения прямой и плоскости;</a:t>
            </a:r>
          </a:p>
          <a:p>
            <a:r>
              <a:rPr lang="ru-RU" sz="1600" dirty="0">
                <a:solidFill>
                  <a:srgbClr val="000099"/>
                </a:solidFill>
              </a:rPr>
              <a:t>- сформулировать алгоритм построения</a:t>
            </a:r>
            <a:r>
              <a:rPr lang="ru-RU" dirty="0"/>
              <a:t> </a:t>
            </a:r>
            <a:r>
              <a:rPr lang="ru-RU" sz="1600" dirty="0">
                <a:solidFill>
                  <a:srgbClr val="000099"/>
                </a:solidFill>
              </a:rPr>
              <a:t>сечение </a:t>
            </a:r>
            <a:r>
              <a:rPr lang="ru-RU" sz="1600" dirty="0" smtClean="0">
                <a:solidFill>
                  <a:srgbClr val="000099"/>
                </a:solidFill>
              </a:rPr>
              <a:t>тетраэдра плоскостью</a:t>
            </a:r>
            <a:r>
              <a:rPr lang="ru-RU" sz="1600" dirty="0">
                <a:solidFill>
                  <a:srgbClr val="000099"/>
                </a:solidFill>
              </a:rPr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99"/>
                </a:solidFill>
              </a:rPr>
              <a:t>Развивающие: </a:t>
            </a:r>
            <a:endParaRPr lang="en-US" sz="1600" b="1" i="1" dirty="0">
              <a:solidFill>
                <a:srgbClr val="000099"/>
              </a:solidFill>
            </a:endParaRPr>
          </a:p>
          <a:p>
            <a:r>
              <a:rPr lang="en-US" sz="1600" dirty="0">
                <a:solidFill>
                  <a:srgbClr val="000099"/>
                </a:solidFill>
              </a:rPr>
              <a:t>- </a:t>
            </a:r>
            <a:r>
              <a:rPr lang="ru-RU" sz="1600" dirty="0">
                <a:solidFill>
                  <a:srgbClr val="000099"/>
                </a:solidFill>
              </a:rPr>
              <a:t>продолжить формирование пространственного воображения и математической речи;</a:t>
            </a:r>
          </a:p>
          <a:p>
            <a:r>
              <a:rPr lang="en-US" sz="1600" dirty="0">
                <a:solidFill>
                  <a:srgbClr val="000099"/>
                </a:solidFill>
              </a:rPr>
              <a:t>-</a:t>
            </a:r>
            <a:r>
              <a:rPr lang="ru-RU" sz="1600" dirty="0">
                <a:solidFill>
                  <a:srgbClr val="000099"/>
                </a:solidFill>
              </a:rPr>
              <a:t> развивать аналитическое мышление при выработке алгоритма построения точки пересечения прямой и плоскости и</a:t>
            </a:r>
            <a:r>
              <a:rPr lang="ru-RU" dirty="0"/>
              <a:t> </a:t>
            </a:r>
            <a:r>
              <a:rPr lang="ru-RU" sz="1600" dirty="0">
                <a:solidFill>
                  <a:srgbClr val="000099"/>
                </a:solidFill>
              </a:rPr>
              <a:t>сечение многогранников.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99"/>
                </a:solidFill>
              </a:rPr>
              <a:t>Воспитывающие:</a:t>
            </a:r>
            <a:r>
              <a:rPr lang="ru-RU" sz="1600" i="1" dirty="0">
                <a:solidFill>
                  <a:srgbClr val="000099"/>
                </a:solidFill>
              </a:rPr>
              <a:t> </a:t>
            </a:r>
          </a:p>
          <a:p>
            <a:r>
              <a:rPr lang="ru-RU" sz="1600" i="1" dirty="0">
                <a:solidFill>
                  <a:srgbClr val="000099"/>
                </a:solidFill>
              </a:rPr>
              <a:t>- </a:t>
            </a:r>
            <a:r>
              <a:rPr lang="ru-RU" sz="1600" dirty="0">
                <a:solidFill>
                  <a:srgbClr val="000099"/>
                </a:solidFill>
              </a:rPr>
              <a:t>вырабатывать умение осознанно трудиться над поставленной целью;</a:t>
            </a:r>
          </a:p>
          <a:p>
            <a:r>
              <a:rPr lang="en-US" sz="1600" dirty="0">
                <a:solidFill>
                  <a:srgbClr val="000099"/>
                </a:solidFill>
              </a:rPr>
              <a:t>-</a:t>
            </a:r>
            <a:r>
              <a:rPr lang="ru-RU" sz="1600" dirty="0">
                <a:solidFill>
                  <a:srgbClr val="000099"/>
                </a:solidFill>
              </a:rPr>
              <a:t> воспитание культуры общения</a:t>
            </a:r>
            <a:r>
              <a:rPr lang="ru-RU" dirty="0"/>
              <a:t> </a:t>
            </a:r>
            <a:r>
              <a:rPr lang="ru-RU" sz="1600" dirty="0">
                <a:solidFill>
                  <a:srgbClr val="000099"/>
                </a:solidFill>
              </a:rPr>
              <a:t>.</a:t>
            </a:r>
          </a:p>
          <a:p>
            <a:endParaRPr lang="ru-RU" sz="1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/>
      <p:bldP spid="142342" grpId="0"/>
      <p:bldP spid="142344" grpId="0"/>
      <p:bldP spid="1423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AutoShape 30"/>
          <p:cNvSpPr>
            <a:spLocks noChangeArrowheads="1"/>
          </p:cNvSpPr>
          <p:nvPr/>
        </p:nvSpPr>
        <p:spPr bwMode="auto">
          <a:xfrm rot="5609531" flipH="1">
            <a:off x="1635919" y="5410994"/>
            <a:ext cx="1944688" cy="577850"/>
          </a:xfrm>
          <a:prstGeom prst="parallelogram">
            <a:avLst>
              <a:gd name="adj" fmla="val 87017"/>
            </a:avLst>
          </a:prstGeom>
          <a:solidFill>
            <a:srgbClr val="37B5FB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mtClean="0">
                <a:solidFill>
                  <a:schemeClr val="accent2"/>
                </a:solidFill>
              </a:rPr>
              <a:t>Аксиомы и теоремы стереометрии.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067175" y="908050"/>
            <a:ext cx="4897438" cy="5689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     </a:t>
            </a:r>
            <a:endParaRPr lang="ru-RU" sz="800" baseline="-25000" dirty="0" smtClean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две параллельные плоскости пересечены третьей, то линии пересечения параллельны. </a:t>
            </a:r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2000" b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Через прямую и не лежащую на ней точку проходит плоскость, и притом только одна.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None/>
            </a:pPr>
            <a:r>
              <a:rPr lang="ru-RU" sz="2000" b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Если две различные плоскости имеют общую точку, то они пересекаются по прямой, проходящей через эту точку.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ru-RU" sz="2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Если две точки прямой лежат в плоскости, то все точки прямой лежат в этой плоскости.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ru-RU" sz="2000" b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Через две пересекающиеся прямые проходит плоскость, и притом только одна.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lang="ru-RU" sz="2000" b="1" i="1" dirty="0" smtClean="0">
                <a:solidFill>
                  <a:srgbClr val="000066"/>
                </a:solidFill>
              </a:rPr>
              <a:t>      </a:t>
            </a: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755650" y="1052513"/>
            <a:ext cx="2808288" cy="431800"/>
          </a:xfrm>
          <a:prstGeom prst="parallelogram">
            <a:avLst>
              <a:gd name="adj" fmla="val 162592"/>
            </a:avLst>
          </a:prstGeom>
          <a:solidFill>
            <a:srgbClr val="37B5FB">
              <a:alpha val="4313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 flipH="1">
            <a:off x="1570038" y="13001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 flipH="1">
            <a:off x="2195513" y="1196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800100" y="1054100"/>
            <a:ext cx="233997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611188" y="3141663"/>
            <a:ext cx="2879725" cy="503237"/>
          </a:xfrm>
          <a:prstGeom prst="parallelogram">
            <a:avLst>
              <a:gd name="adj" fmla="val 143060"/>
            </a:avLst>
          </a:prstGeom>
          <a:solidFill>
            <a:srgbClr val="37B5FB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755650" y="2133600"/>
            <a:ext cx="2663825" cy="358775"/>
          </a:xfrm>
          <a:prstGeom prst="parallelogram">
            <a:avLst>
              <a:gd name="adj" fmla="val 185619"/>
            </a:avLst>
          </a:prstGeom>
          <a:solidFill>
            <a:srgbClr val="37B5FB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 rot="5595668" flipH="1">
            <a:off x="1366044" y="1881981"/>
            <a:ext cx="1298575" cy="792163"/>
          </a:xfrm>
          <a:prstGeom prst="parallelogram">
            <a:avLst>
              <a:gd name="adj" fmla="val 26858"/>
            </a:avLst>
          </a:prstGeom>
          <a:solidFill>
            <a:srgbClr val="37B5FB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1619250" y="2133600"/>
            <a:ext cx="792163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 flipH="1">
            <a:off x="1979613" y="22764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V="1">
            <a:off x="755650" y="3141663"/>
            <a:ext cx="194468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3" name="Oval 21"/>
          <p:cNvSpPr>
            <a:spLocks noChangeArrowheads="1"/>
          </p:cNvSpPr>
          <p:nvPr/>
        </p:nvSpPr>
        <p:spPr bwMode="auto">
          <a:xfrm flipH="1">
            <a:off x="2411413" y="33909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649288" y="3995738"/>
            <a:ext cx="2881312" cy="576262"/>
          </a:xfrm>
          <a:prstGeom prst="parallelogram">
            <a:avLst>
              <a:gd name="adj" fmla="val 125000"/>
            </a:avLst>
          </a:prstGeom>
          <a:solidFill>
            <a:srgbClr val="37B5FB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1501775" y="3995738"/>
            <a:ext cx="11525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 flipV="1">
            <a:off x="890588" y="3997325"/>
            <a:ext cx="1893887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>
            <a:off x="350838" y="5465763"/>
            <a:ext cx="3536950" cy="358775"/>
          </a:xfrm>
          <a:prstGeom prst="parallelogram">
            <a:avLst>
              <a:gd name="adj" fmla="val 246460"/>
            </a:avLst>
          </a:prstGeom>
          <a:solidFill>
            <a:srgbClr val="37B5FB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1" name="AutoShape 29"/>
          <p:cNvSpPr>
            <a:spLocks noChangeArrowheads="1"/>
          </p:cNvSpPr>
          <p:nvPr/>
        </p:nvSpPr>
        <p:spPr bwMode="auto">
          <a:xfrm rot="5609531" flipH="1">
            <a:off x="1642269" y="5410994"/>
            <a:ext cx="1944688" cy="577850"/>
          </a:xfrm>
          <a:prstGeom prst="parallelogram">
            <a:avLst>
              <a:gd name="adj" fmla="val 87017"/>
            </a:avLst>
          </a:prstGeom>
          <a:solidFill>
            <a:srgbClr val="37B5FB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3" name="AutoShape 31"/>
          <p:cNvSpPr>
            <a:spLocks noChangeArrowheads="1"/>
          </p:cNvSpPr>
          <p:nvPr/>
        </p:nvSpPr>
        <p:spPr bwMode="auto">
          <a:xfrm rot="5609531" flipH="1">
            <a:off x="627856" y="5482432"/>
            <a:ext cx="1944687" cy="577850"/>
          </a:xfrm>
          <a:prstGeom prst="parallelogram">
            <a:avLst>
              <a:gd name="adj" fmla="val 87017"/>
            </a:avLst>
          </a:prstGeom>
          <a:solidFill>
            <a:srgbClr val="37B5FB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 flipV="1">
            <a:off x="1333500" y="5465763"/>
            <a:ext cx="576263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 flipV="1">
            <a:off x="2351088" y="5470525"/>
            <a:ext cx="561975" cy="3317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2156" y="1196975"/>
            <a:ext cx="40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</a:rPr>
              <a:t>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2156" y="2307709"/>
            <a:ext cx="40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Б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2156" y="3390900"/>
            <a:ext cx="40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В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6715" y="4358385"/>
            <a:ext cx="40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Г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631" y="5402025"/>
            <a:ext cx="40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Д</a:t>
            </a: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7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6564" y="638689"/>
            <a:ext cx="70657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AutoNum type="arabicPeriod"/>
            </a:pPr>
            <a:r>
              <a:rPr lang="ru-RU" sz="2400" i="1" dirty="0" smtClean="0">
                <a:latin typeface="Times New Roman"/>
                <a:ea typeface="Times New Roman"/>
              </a:rPr>
              <a:t>Задание:</a:t>
            </a:r>
          </a:p>
          <a:p>
            <a:pPr>
              <a:spcAft>
                <a:spcPts val="0"/>
              </a:spcAft>
            </a:pPr>
            <a:endParaRPr lang="ru-RU" sz="24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Найти </a:t>
            </a:r>
            <a:r>
              <a:rPr lang="ru-RU" sz="2400" b="1" dirty="0">
                <a:latin typeface="Times New Roman"/>
                <a:ea typeface="Times New Roman"/>
              </a:rPr>
              <a:t>точку пересечения прямой АВ </a:t>
            </a:r>
            <a:endParaRPr lang="ru-RU" sz="2400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с </a:t>
            </a:r>
            <a:r>
              <a:rPr lang="ru-RU" sz="2400" b="1" dirty="0">
                <a:latin typeface="Times New Roman"/>
                <a:ea typeface="Times New Roman"/>
              </a:rPr>
              <a:t>плоскостью М</a:t>
            </a:r>
            <a:r>
              <a:rPr lang="en-US" sz="2400" b="1" dirty="0">
                <a:latin typeface="Times New Roman"/>
                <a:ea typeface="Times New Roman"/>
              </a:rPr>
              <a:t>NK</a:t>
            </a:r>
            <a:r>
              <a:rPr lang="ru-RU" sz="2400" b="1" dirty="0">
                <a:latin typeface="Times New Roman"/>
                <a:ea typeface="Times New Roman"/>
              </a:rPr>
              <a:t>. </a:t>
            </a:r>
            <a:endParaRPr lang="ru-RU" sz="2400" b="1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Объект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0452"/>
              </p:ext>
            </p:extLst>
          </p:nvPr>
        </p:nvGraphicFramePr>
        <p:xfrm>
          <a:off x="2726795" y="2798930"/>
          <a:ext cx="2572435" cy="2170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Объект упаковщика для оболочки" showAsIcon="1" r:id="rId3" imgW="914400" imgH="771480" progId="Package">
                  <p:embed/>
                </p:oleObj>
              </mc:Choice>
              <mc:Fallback>
                <p:oleObj name="Объект упаковщика для оболочки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6795" y="2798930"/>
                        <a:ext cx="2572435" cy="2170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73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1580" y="728700"/>
            <a:ext cx="53105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i="1" dirty="0">
                <a:latin typeface="Times New Roman"/>
                <a:ea typeface="Times New Roman"/>
              </a:rPr>
              <a:t>2. Задание</a:t>
            </a:r>
            <a:r>
              <a:rPr lang="ru-RU" sz="2400" i="1" dirty="0" smtClean="0">
                <a:latin typeface="Times New Roman"/>
                <a:ea typeface="Times New Roman"/>
              </a:rPr>
              <a:t>:</a:t>
            </a:r>
          </a:p>
          <a:p>
            <a:pPr>
              <a:spcAft>
                <a:spcPts val="0"/>
              </a:spcAft>
            </a:pPr>
            <a:endParaRPr lang="ru-RU" sz="24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Построить прямые, проходящие через точки </a:t>
            </a:r>
            <a:r>
              <a:rPr lang="en-US" sz="2400" b="1" dirty="0">
                <a:latin typeface="Times New Roman"/>
                <a:ea typeface="Times New Roman"/>
              </a:rPr>
              <a:t>M</a:t>
            </a:r>
            <a:r>
              <a:rPr lang="ru-RU" sz="2400" b="1" dirty="0">
                <a:latin typeface="Times New Roman"/>
                <a:ea typeface="Times New Roman"/>
              </a:rPr>
              <a:t>, </a:t>
            </a:r>
            <a:r>
              <a:rPr lang="en-US" sz="2400" b="1" dirty="0">
                <a:latin typeface="Times New Roman"/>
                <a:ea typeface="Times New Roman"/>
              </a:rPr>
              <a:t>N</a:t>
            </a:r>
            <a:r>
              <a:rPr lang="ru-RU" sz="2400" b="1" dirty="0">
                <a:latin typeface="Times New Roman"/>
                <a:ea typeface="Times New Roman"/>
              </a:rPr>
              <a:t>, </a:t>
            </a:r>
            <a:r>
              <a:rPr lang="en-US" sz="2400" b="1" dirty="0">
                <a:latin typeface="Times New Roman"/>
                <a:ea typeface="Times New Roman"/>
              </a:rPr>
              <a:t>K</a:t>
            </a:r>
            <a:r>
              <a:rPr lang="ru-RU" sz="2400" b="1" dirty="0">
                <a:latin typeface="Times New Roman"/>
                <a:ea typeface="Times New Roman"/>
              </a:rPr>
              <a:t>.</a:t>
            </a:r>
            <a:endParaRPr lang="ru-RU" sz="2400" b="1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Объект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048553"/>
              </p:ext>
            </p:extLst>
          </p:nvPr>
        </p:nvGraphicFramePr>
        <p:xfrm>
          <a:off x="3446875" y="3023954"/>
          <a:ext cx="2070230" cy="1746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Объект упаковщика для оболочки" showAsIcon="1" r:id="rId3" imgW="914400" imgH="771480" progId="Package">
                  <p:embed/>
                </p:oleObj>
              </mc:Choice>
              <mc:Fallback>
                <p:oleObj name="Объект упаковщика для оболочки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6875" y="3023954"/>
                        <a:ext cx="2070230" cy="1746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27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reeform 3"/>
          <p:cNvSpPr>
            <a:spLocks/>
          </p:cNvSpPr>
          <p:nvPr/>
        </p:nvSpPr>
        <p:spPr bwMode="auto">
          <a:xfrm>
            <a:off x="4275138" y="2401888"/>
            <a:ext cx="1871662" cy="1135062"/>
          </a:xfrm>
          <a:custGeom>
            <a:avLst/>
            <a:gdLst>
              <a:gd name="T0" fmla="*/ 0 w 1179"/>
              <a:gd name="T1" fmla="*/ 786288404 h 715"/>
              <a:gd name="T2" fmla="*/ 2147483647 w 1179"/>
              <a:gd name="T3" fmla="*/ 0 h 715"/>
              <a:gd name="T4" fmla="*/ 1519653019 w 1179"/>
              <a:gd name="T5" fmla="*/ 1801910131 h 715"/>
              <a:gd name="T6" fmla="*/ 0 w 1179"/>
              <a:gd name="T7" fmla="*/ 786288404 h 715"/>
              <a:gd name="T8" fmla="*/ 0 60000 65536"/>
              <a:gd name="T9" fmla="*/ 0 60000 65536"/>
              <a:gd name="T10" fmla="*/ 0 60000 65536"/>
              <a:gd name="T11" fmla="*/ 0 60000 65536"/>
              <a:gd name="T12" fmla="*/ 0 w 1179"/>
              <a:gd name="T13" fmla="*/ 0 h 715"/>
              <a:gd name="T14" fmla="*/ 1179 w 1179"/>
              <a:gd name="T15" fmla="*/ 715 h 7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" h="715">
                <a:moveTo>
                  <a:pt x="0" y="312"/>
                </a:moveTo>
                <a:lnTo>
                  <a:pt x="1179" y="0"/>
                </a:lnTo>
                <a:lnTo>
                  <a:pt x="603" y="715"/>
                </a:lnTo>
                <a:lnTo>
                  <a:pt x="0" y="312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3132138" y="1111250"/>
            <a:ext cx="4105275" cy="5184775"/>
            <a:chOff x="1519" y="799"/>
            <a:chExt cx="2586" cy="3266"/>
          </a:xfrm>
        </p:grpSpPr>
        <p:sp>
          <p:nvSpPr>
            <p:cNvPr id="8215" name="Line 5"/>
            <p:cNvSpPr>
              <a:spLocks noChangeShapeType="1"/>
            </p:cNvSpPr>
            <p:nvPr/>
          </p:nvSpPr>
          <p:spPr bwMode="auto">
            <a:xfrm flipH="1">
              <a:off x="1519" y="799"/>
              <a:ext cx="1361" cy="2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Line 6"/>
            <p:cNvSpPr>
              <a:spLocks noChangeShapeType="1"/>
            </p:cNvSpPr>
            <p:nvPr/>
          </p:nvSpPr>
          <p:spPr bwMode="auto">
            <a:xfrm flipH="1">
              <a:off x="2789" y="799"/>
              <a:ext cx="91" cy="32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Line 7"/>
            <p:cNvSpPr>
              <a:spLocks noChangeShapeType="1"/>
            </p:cNvSpPr>
            <p:nvPr/>
          </p:nvSpPr>
          <p:spPr bwMode="auto">
            <a:xfrm>
              <a:off x="1519" y="3249"/>
              <a:ext cx="127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Line 8"/>
            <p:cNvSpPr>
              <a:spLocks noChangeShapeType="1"/>
            </p:cNvSpPr>
            <p:nvPr/>
          </p:nvSpPr>
          <p:spPr bwMode="auto">
            <a:xfrm flipH="1">
              <a:off x="2789" y="2568"/>
              <a:ext cx="1316" cy="14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Line 9"/>
            <p:cNvSpPr>
              <a:spLocks noChangeShapeType="1"/>
            </p:cNvSpPr>
            <p:nvPr/>
          </p:nvSpPr>
          <p:spPr bwMode="auto">
            <a:xfrm flipV="1">
              <a:off x="1519" y="2568"/>
              <a:ext cx="2586" cy="6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Line 10"/>
            <p:cNvSpPr>
              <a:spLocks noChangeShapeType="1"/>
            </p:cNvSpPr>
            <p:nvPr/>
          </p:nvSpPr>
          <p:spPr bwMode="auto">
            <a:xfrm>
              <a:off x="2880" y="799"/>
              <a:ext cx="1225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6" name="Line 11"/>
          <p:cNvSpPr>
            <a:spLocks noChangeShapeType="1"/>
          </p:cNvSpPr>
          <p:nvPr/>
        </p:nvSpPr>
        <p:spPr bwMode="auto">
          <a:xfrm flipH="1">
            <a:off x="3814763" y="2924175"/>
            <a:ext cx="479425" cy="860425"/>
          </a:xfrm>
          <a:prstGeom prst="line">
            <a:avLst/>
          </a:prstGeom>
          <a:noFill/>
          <a:ln w="57150">
            <a:solidFill>
              <a:srgbClr val="6666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7" name="Line 12"/>
          <p:cNvSpPr>
            <a:spLocks noChangeShapeType="1"/>
          </p:cNvSpPr>
          <p:nvPr/>
        </p:nvSpPr>
        <p:spPr bwMode="auto">
          <a:xfrm flipH="1">
            <a:off x="5214938" y="3486150"/>
            <a:ext cx="17462" cy="336550"/>
          </a:xfrm>
          <a:prstGeom prst="line">
            <a:avLst/>
          </a:prstGeom>
          <a:noFill/>
          <a:ln w="57150">
            <a:solidFill>
              <a:srgbClr val="6666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8" name="Oval 13"/>
          <p:cNvSpPr>
            <a:spLocks noChangeArrowheads="1"/>
          </p:cNvSpPr>
          <p:nvPr/>
        </p:nvSpPr>
        <p:spPr bwMode="auto">
          <a:xfrm>
            <a:off x="5148263" y="342900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Line 14"/>
          <p:cNvSpPr>
            <a:spLocks noChangeShapeType="1"/>
          </p:cNvSpPr>
          <p:nvPr/>
        </p:nvSpPr>
        <p:spPr bwMode="auto">
          <a:xfrm>
            <a:off x="6194425" y="2405063"/>
            <a:ext cx="787400" cy="1150937"/>
          </a:xfrm>
          <a:prstGeom prst="line">
            <a:avLst/>
          </a:prstGeom>
          <a:noFill/>
          <a:ln w="57150">
            <a:solidFill>
              <a:srgbClr val="6666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0" name="Line 15"/>
          <p:cNvSpPr>
            <a:spLocks noChangeShapeType="1"/>
          </p:cNvSpPr>
          <p:nvPr/>
        </p:nvSpPr>
        <p:spPr bwMode="auto">
          <a:xfrm flipV="1">
            <a:off x="4252913" y="2390775"/>
            <a:ext cx="1927225" cy="506413"/>
          </a:xfrm>
          <a:prstGeom prst="line">
            <a:avLst/>
          </a:prstGeom>
          <a:noFill/>
          <a:ln w="38100">
            <a:solidFill>
              <a:srgbClr val="6666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1" name="Oval 16"/>
          <p:cNvSpPr>
            <a:spLocks noChangeArrowheads="1"/>
          </p:cNvSpPr>
          <p:nvPr/>
        </p:nvSpPr>
        <p:spPr bwMode="auto">
          <a:xfrm>
            <a:off x="4211638" y="28527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Oval 17"/>
          <p:cNvSpPr>
            <a:spLocks noChangeArrowheads="1"/>
          </p:cNvSpPr>
          <p:nvPr/>
        </p:nvSpPr>
        <p:spPr bwMode="auto">
          <a:xfrm>
            <a:off x="6084888" y="234950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7187" name="AutoShape 19"/>
          <p:cNvSpPr>
            <a:spLocks noChangeArrowheads="1"/>
          </p:cNvSpPr>
          <p:nvPr/>
        </p:nvSpPr>
        <p:spPr bwMode="auto">
          <a:xfrm>
            <a:off x="393700" y="317500"/>
            <a:ext cx="4667250" cy="1201737"/>
          </a:xfrm>
          <a:prstGeom prst="wedgeEllipseCallout">
            <a:avLst>
              <a:gd name="adj1" fmla="val 52852"/>
              <a:gd name="adj2" fmla="val 166180"/>
            </a:avLst>
          </a:prstGeom>
          <a:blipFill>
            <a:blip r:embed="rId3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Сечение</a:t>
            </a:r>
          </a:p>
        </p:txBody>
      </p:sp>
      <p:sp>
        <p:nvSpPr>
          <p:cNvPr id="8206" name="Text Box 21"/>
          <p:cNvSpPr txBox="1">
            <a:spLocks noChangeArrowheads="1"/>
          </p:cNvSpPr>
          <p:nvPr/>
        </p:nvSpPr>
        <p:spPr bwMode="auto">
          <a:xfrm>
            <a:off x="5162550" y="6175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</a:t>
            </a:r>
            <a:endParaRPr lang="ru-RU" b="1"/>
          </a:p>
        </p:txBody>
      </p:sp>
      <p:sp>
        <p:nvSpPr>
          <p:cNvPr id="8207" name="Text Box 22"/>
          <p:cNvSpPr txBox="1">
            <a:spLocks noChangeArrowheads="1"/>
          </p:cNvSpPr>
          <p:nvPr/>
        </p:nvSpPr>
        <p:spPr bwMode="auto">
          <a:xfrm>
            <a:off x="2738438" y="47831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</a:t>
            </a:r>
            <a:endParaRPr lang="ru-RU" b="1"/>
          </a:p>
        </p:txBody>
      </p:sp>
      <p:sp>
        <p:nvSpPr>
          <p:cNvPr id="8208" name="Text Box 23"/>
          <p:cNvSpPr txBox="1">
            <a:spLocks noChangeArrowheads="1"/>
          </p:cNvSpPr>
          <p:nvPr/>
        </p:nvSpPr>
        <p:spPr bwMode="auto">
          <a:xfrm>
            <a:off x="5103813" y="62769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</a:t>
            </a:r>
            <a:endParaRPr lang="ru-RU" b="1"/>
          </a:p>
        </p:txBody>
      </p:sp>
      <p:sp>
        <p:nvSpPr>
          <p:cNvPr id="8209" name="Text Box 24"/>
          <p:cNvSpPr txBox="1">
            <a:spLocks noChangeArrowheads="1"/>
          </p:cNvSpPr>
          <p:nvPr/>
        </p:nvSpPr>
        <p:spPr bwMode="auto">
          <a:xfrm>
            <a:off x="7383463" y="37957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</a:t>
            </a:r>
            <a:endParaRPr lang="ru-RU" b="1"/>
          </a:p>
        </p:txBody>
      </p:sp>
      <p:sp>
        <p:nvSpPr>
          <p:cNvPr id="8210" name="Text Box 25"/>
          <p:cNvSpPr txBox="1">
            <a:spLocks noChangeArrowheads="1"/>
          </p:cNvSpPr>
          <p:nvPr/>
        </p:nvSpPr>
        <p:spPr bwMode="auto">
          <a:xfrm>
            <a:off x="4044950" y="2562225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</a:t>
            </a:r>
            <a:endParaRPr lang="ru-RU" b="1"/>
          </a:p>
        </p:txBody>
      </p:sp>
      <p:sp>
        <p:nvSpPr>
          <p:cNvPr id="8211" name="Text Box 26"/>
          <p:cNvSpPr txBox="1">
            <a:spLocks noChangeArrowheads="1"/>
          </p:cNvSpPr>
          <p:nvPr/>
        </p:nvSpPr>
        <p:spPr bwMode="auto">
          <a:xfrm>
            <a:off x="6280150" y="21558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</a:t>
            </a:r>
            <a:endParaRPr lang="ru-RU" b="1"/>
          </a:p>
        </p:txBody>
      </p:sp>
      <p:sp>
        <p:nvSpPr>
          <p:cNvPr id="8212" name="Text Box 27"/>
          <p:cNvSpPr txBox="1">
            <a:spLocks noChangeArrowheads="1"/>
          </p:cNvSpPr>
          <p:nvPr/>
        </p:nvSpPr>
        <p:spPr bwMode="auto">
          <a:xfrm>
            <a:off x="5335588" y="3273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213" name="Text Box 28"/>
          <p:cNvSpPr txBox="1">
            <a:spLocks noChangeArrowheads="1"/>
          </p:cNvSpPr>
          <p:nvPr/>
        </p:nvSpPr>
        <p:spPr bwMode="auto">
          <a:xfrm>
            <a:off x="5249863" y="33750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K</a:t>
            </a:r>
            <a:endParaRPr lang="ru-RU" b="1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0" name="Freeform 2"/>
          <p:cNvSpPr>
            <a:spLocks/>
          </p:cNvSpPr>
          <p:nvPr/>
        </p:nvSpPr>
        <p:spPr bwMode="auto">
          <a:xfrm>
            <a:off x="1960562" y="2011363"/>
            <a:ext cx="5413375" cy="1993900"/>
          </a:xfrm>
          <a:custGeom>
            <a:avLst/>
            <a:gdLst>
              <a:gd name="T0" fmla="*/ 1156752513 w 3410"/>
              <a:gd name="T1" fmla="*/ 66122142 h 1011"/>
              <a:gd name="T2" fmla="*/ 597277825 w 3410"/>
              <a:gd name="T3" fmla="*/ 280051242 h 1011"/>
              <a:gd name="T4" fmla="*/ 493950625 w 3410"/>
              <a:gd name="T5" fmla="*/ 361732115 h 1011"/>
              <a:gd name="T6" fmla="*/ 282257500 w 3410"/>
              <a:gd name="T7" fmla="*/ 552322133 h 1011"/>
              <a:gd name="T8" fmla="*/ 249496263 w 3410"/>
              <a:gd name="T9" fmla="*/ 661231278 h 1011"/>
              <a:gd name="T10" fmla="*/ 143649700 w 3410"/>
              <a:gd name="T11" fmla="*/ 766251234 h 1011"/>
              <a:gd name="T12" fmla="*/ 73085325 w 3410"/>
              <a:gd name="T13" fmla="*/ 929612980 h 1011"/>
              <a:gd name="T14" fmla="*/ 20161250 w 3410"/>
              <a:gd name="T15" fmla="*/ 1038522125 h 1011"/>
              <a:gd name="T16" fmla="*/ 143649700 w 3410"/>
              <a:gd name="T17" fmla="*/ 1602513799 h 1011"/>
              <a:gd name="T18" fmla="*/ 388104063 w 3410"/>
              <a:gd name="T19" fmla="*/ 2143166391 h 1011"/>
              <a:gd name="T20" fmla="*/ 632560013 w 3410"/>
              <a:gd name="T21" fmla="*/ 2147483647 h 1011"/>
              <a:gd name="T22" fmla="*/ 703124388 w 3410"/>
              <a:gd name="T23" fmla="*/ 2147483647 h 1011"/>
              <a:gd name="T24" fmla="*/ 844253138 w 3410"/>
              <a:gd name="T25" fmla="*/ 2147483647 h 1011"/>
              <a:gd name="T26" fmla="*/ 2147483647 w 3410"/>
              <a:gd name="T27" fmla="*/ 2147483647 h 1011"/>
              <a:gd name="T28" fmla="*/ 2147483647 w 3410"/>
              <a:gd name="T29" fmla="*/ 2147483647 h 1011"/>
              <a:gd name="T30" fmla="*/ 2147483647 w 3410"/>
              <a:gd name="T31" fmla="*/ 2147483647 h 1011"/>
              <a:gd name="T32" fmla="*/ 2147483647 w 3410"/>
              <a:gd name="T33" fmla="*/ 2147483647 h 1011"/>
              <a:gd name="T34" fmla="*/ 2147483647 w 3410"/>
              <a:gd name="T35" fmla="*/ 2147483647 h 1011"/>
              <a:gd name="T36" fmla="*/ 2147483647 w 3410"/>
              <a:gd name="T37" fmla="*/ 2147483647 h 1011"/>
              <a:gd name="T38" fmla="*/ 2147483647 w 3410"/>
              <a:gd name="T39" fmla="*/ 2147483647 h 1011"/>
              <a:gd name="T40" fmla="*/ 2147483647 w 3410"/>
              <a:gd name="T41" fmla="*/ 2147483647 h 1011"/>
              <a:gd name="T42" fmla="*/ 2147483647 w 3410"/>
              <a:gd name="T43" fmla="*/ 2115940091 h 1011"/>
              <a:gd name="T44" fmla="*/ 2147483647 w 3410"/>
              <a:gd name="T45" fmla="*/ 1983693835 h 1011"/>
              <a:gd name="T46" fmla="*/ 2147483647 w 3410"/>
              <a:gd name="T47" fmla="*/ 1738649245 h 1011"/>
              <a:gd name="T48" fmla="*/ 2147483647 w 3410"/>
              <a:gd name="T49" fmla="*/ 1470267544 h 1011"/>
              <a:gd name="T50" fmla="*/ 2147483647 w 3410"/>
              <a:gd name="T51" fmla="*/ 225596670 h 1011"/>
              <a:gd name="T52" fmla="*/ 2147483647 w 3410"/>
              <a:gd name="T53" fmla="*/ 443412988 h 1011"/>
              <a:gd name="T54" fmla="*/ 2147483647 w 3410"/>
              <a:gd name="T55" fmla="*/ 334505815 h 1011"/>
              <a:gd name="T56" fmla="*/ 2147483647 w 3410"/>
              <a:gd name="T57" fmla="*/ 252822970 h 1011"/>
              <a:gd name="T58" fmla="*/ 2147483647 w 3410"/>
              <a:gd name="T59" fmla="*/ 202259559 h 1011"/>
              <a:gd name="T60" fmla="*/ 2147483647 w 3410"/>
              <a:gd name="T61" fmla="*/ 307277543 h 1011"/>
              <a:gd name="T62" fmla="*/ 2147483647 w 3410"/>
              <a:gd name="T63" fmla="*/ 388960388 h 1011"/>
              <a:gd name="T64" fmla="*/ 2147483647 w 3410"/>
              <a:gd name="T65" fmla="*/ 334505815 h 1011"/>
              <a:gd name="T66" fmla="*/ 2147483647 w 3410"/>
              <a:gd name="T67" fmla="*/ 252822970 h 1011"/>
              <a:gd name="T68" fmla="*/ 2147483647 w 3410"/>
              <a:gd name="T69" fmla="*/ 147804987 h 1011"/>
              <a:gd name="T70" fmla="*/ 1156752513 w 3410"/>
              <a:gd name="T71" fmla="*/ 66122142 h 10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410"/>
              <a:gd name="T109" fmla="*/ 0 h 1011"/>
              <a:gd name="T110" fmla="*/ 3410 w 3410"/>
              <a:gd name="T111" fmla="*/ 1011 h 101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410" h="1011">
                <a:moveTo>
                  <a:pt x="459" y="17"/>
                </a:moveTo>
                <a:cubicBezTo>
                  <a:pt x="376" y="0"/>
                  <a:pt x="314" y="57"/>
                  <a:pt x="237" y="72"/>
                </a:cubicBezTo>
                <a:cubicBezTo>
                  <a:pt x="152" y="131"/>
                  <a:pt x="278" y="46"/>
                  <a:pt x="196" y="93"/>
                </a:cubicBezTo>
                <a:cubicBezTo>
                  <a:pt x="167" y="110"/>
                  <a:pt x="145" y="131"/>
                  <a:pt x="112" y="142"/>
                </a:cubicBezTo>
                <a:cubicBezTo>
                  <a:pt x="108" y="151"/>
                  <a:pt x="106" y="163"/>
                  <a:pt x="99" y="170"/>
                </a:cubicBezTo>
                <a:cubicBezTo>
                  <a:pt x="87" y="182"/>
                  <a:pt x="57" y="197"/>
                  <a:pt x="57" y="197"/>
                </a:cubicBezTo>
                <a:cubicBezTo>
                  <a:pt x="48" y="211"/>
                  <a:pt x="39" y="225"/>
                  <a:pt x="29" y="239"/>
                </a:cubicBezTo>
                <a:cubicBezTo>
                  <a:pt x="22" y="249"/>
                  <a:pt x="10" y="255"/>
                  <a:pt x="8" y="267"/>
                </a:cubicBezTo>
                <a:cubicBezTo>
                  <a:pt x="0" y="316"/>
                  <a:pt x="22" y="378"/>
                  <a:pt x="57" y="412"/>
                </a:cubicBezTo>
                <a:cubicBezTo>
                  <a:pt x="85" y="467"/>
                  <a:pt x="118" y="504"/>
                  <a:pt x="154" y="551"/>
                </a:cubicBezTo>
                <a:cubicBezTo>
                  <a:pt x="190" y="598"/>
                  <a:pt x="187" y="620"/>
                  <a:pt x="251" y="634"/>
                </a:cubicBezTo>
                <a:cubicBezTo>
                  <a:pt x="273" y="700"/>
                  <a:pt x="237" y="603"/>
                  <a:pt x="279" y="676"/>
                </a:cubicBezTo>
                <a:cubicBezTo>
                  <a:pt x="297" y="708"/>
                  <a:pt x="307" y="751"/>
                  <a:pt x="335" y="780"/>
                </a:cubicBezTo>
                <a:cubicBezTo>
                  <a:pt x="561" y="1011"/>
                  <a:pt x="990" y="882"/>
                  <a:pt x="1251" y="884"/>
                </a:cubicBezTo>
                <a:cubicBezTo>
                  <a:pt x="1322" y="894"/>
                  <a:pt x="1367" y="910"/>
                  <a:pt x="1445" y="919"/>
                </a:cubicBezTo>
                <a:cubicBezTo>
                  <a:pt x="1576" y="952"/>
                  <a:pt x="1514" y="933"/>
                  <a:pt x="1778" y="926"/>
                </a:cubicBezTo>
                <a:cubicBezTo>
                  <a:pt x="1843" y="904"/>
                  <a:pt x="1905" y="876"/>
                  <a:pt x="1972" y="857"/>
                </a:cubicBezTo>
                <a:cubicBezTo>
                  <a:pt x="2127" y="812"/>
                  <a:pt x="2301" y="820"/>
                  <a:pt x="2458" y="815"/>
                </a:cubicBezTo>
                <a:cubicBezTo>
                  <a:pt x="2542" y="797"/>
                  <a:pt x="2638" y="788"/>
                  <a:pt x="2722" y="766"/>
                </a:cubicBezTo>
                <a:cubicBezTo>
                  <a:pt x="2846" y="734"/>
                  <a:pt x="2949" y="654"/>
                  <a:pt x="3069" y="614"/>
                </a:cubicBezTo>
                <a:cubicBezTo>
                  <a:pt x="3085" y="602"/>
                  <a:pt x="3100" y="589"/>
                  <a:pt x="3117" y="579"/>
                </a:cubicBezTo>
                <a:cubicBezTo>
                  <a:pt x="3139" y="566"/>
                  <a:pt x="3169" y="562"/>
                  <a:pt x="3187" y="544"/>
                </a:cubicBezTo>
                <a:cubicBezTo>
                  <a:pt x="3214" y="517"/>
                  <a:pt x="3200" y="528"/>
                  <a:pt x="3228" y="510"/>
                </a:cubicBezTo>
                <a:cubicBezTo>
                  <a:pt x="3244" y="478"/>
                  <a:pt x="3262" y="467"/>
                  <a:pt x="3291" y="447"/>
                </a:cubicBezTo>
                <a:cubicBezTo>
                  <a:pt x="3299" y="409"/>
                  <a:pt x="3302" y="399"/>
                  <a:pt x="3333" y="378"/>
                </a:cubicBezTo>
                <a:cubicBezTo>
                  <a:pt x="3410" y="212"/>
                  <a:pt x="3234" y="111"/>
                  <a:pt x="3104" y="58"/>
                </a:cubicBezTo>
                <a:cubicBezTo>
                  <a:pt x="2970" y="62"/>
                  <a:pt x="2783" y="32"/>
                  <a:pt x="2659" y="114"/>
                </a:cubicBezTo>
                <a:cubicBezTo>
                  <a:pt x="2546" y="65"/>
                  <a:pt x="2661" y="108"/>
                  <a:pt x="2430" y="86"/>
                </a:cubicBezTo>
                <a:cubicBezTo>
                  <a:pt x="2306" y="74"/>
                  <a:pt x="2441" y="74"/>
                  <a:pt x="2368" y="65"/>
                </a:cubicBezTo>
                <a:cubicBezTo>
                  <a:pt x="2291" y="55"/>
                  <a:pt x="2331" y="60"/>
                  <a:pt x="2250" y="52"/>
                </a:cubicBezTo>
                <a:cubicBezTo>
                  <a:pt x="2111" y="17"/>
                  <a:pt x="1987" y="60"/>
                  <a:pt x="1854" y="79"/>
                </a:cubicBezTo>
                <a:cubicBezTo>
                  <a:pt x="1831" y="87"/>
                  <a:pt x="1808" y="92"/>
                  <a:pt x="1785" y="100"/>
                </a:cubicBezTo>
                <a:cubicBezTo>
                  <a:pt x="1683" y="97"/>
                  <a:pt x="1579" y="109"/>
                  <a:pt x="1480" y="86"/>
                </a:cubicBezTo>
                <a:cubicBezTo>
                  <a:pt x="1467" y="83"/>
                  <a:pt x="1458" y="68"/>
                  <a:pt x="1445" y="65"/>
                </a:cubicBezTo>
                <a:cubicBezTo>
                  <a:pt x="1385" y="50"/>
                  <a:pt x="1285" y="39"/>
                  <a:pt x="1223" y="38"/>
                </a:cubicBezTo>
                <a:cubicBezTo>
                  <a:pt x="478" y="23"/>
                  <a:pt x="836" y="51"/>
                  <a:pt x="459" y="17"/>
                </a:cubicBezTo>
                <a:close/>
              </a:path>
            </a:pathLst>
          </a:custGeom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2506662" y="1136650"/>
            <a:ext cx="4105275" cy="5184775"/>
            <a:chOff x="1519" y="799"/>
            <a:chExt cx="2586" cy="3266"/>
          </a:xfrm>
        </p:grpSpPr>
        <p:sp>
          <p:nvSpPr>
            <p:cNvPr id="7187" name="Line 4"/>
            <p:cNvSpPr>
              <a:spLocks noChangeShapeType="1"/>
            </p:cNvSpPr>
            <p:nvPr/>
          </p:nvSpPr>
          <p:spPr bwMode="auto">
            <a:xfrm flipH="1">
              <a:off x="1519" y="799"/>
              <a:ext cx="1361" cy="2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Line 5"/>
            <p:cNvSpPr>
              <a:spLocks noChangeShapeType="1"/>
            </p:cNvSpPr>
            <p:nvPr/>
          </p:nvSpPr>
          <p:spPr bwMode="auto">
            <a:xfrm flipH="1">
              <a:off x="2789" y="799"/>
              <a:ext cx="91" cy="32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Line 6"/>
            <p:cNvSpPr>
              <a:spLocks noChangeShapeType="1"/>
            </p:cNvSpPr>
            <p:nvPr/>
          </p:nvSpPr>
          <p:spPr bwMode="auto">
            <a:xfrm>
              <a:off x="1519" y="3249"/>
              <a:ext cx="127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0" name="Line 7"/>
            <p:cNvSpPr>
              <a:spLocks noChangeShapeType="1"/>
            </p:cNvSpPr>
            <p:nvPr/>
          </p:nvSpPr>
          <p:spPr bwMode="auto">
            <a:xfrm flipH="1">
              <a:off x="2789" y="2568"/>
              <a:ext cx="1316" cy="14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Line 8"/>
            <p:cNvSpPr>
              <a:spLocks noChangeShapeType="1"/>
            </p:cNvSpPr>
            <p:nvPr/>
          </p:nvSpPr>
          <p:spPr bwMode="auto">
            <a:xfrm flipV="1">
              <a:off x="1519" y="2568"/>
              <a:ext cx="2586" cy="6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2" name="Line 9"/>
            <p:cNvSpPr>
              <a:spLocks noChangeShapeType="1"/>
            </p:cNvSpPr>
            <p:nvPr/>
          </p:nvSpPr>
          <p:spPr bwMode="auto">
            <a:xfrm>
              <a:off x="2880" y="799"/>
              <a:ext cx="1225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2" name="Line 10"/>
          <p:cNvSpPr>
            <a:spLocks noChangeShapeType="1"/>
          </p:cNvSpPr>
          <p:nvPr/>
        </p:nvSpPr>
        <p:spPr bwMode="auto">
          <a:xfrm flipH="1">
            <a:off x="3189287" y="2949575"/>
            <a:ext cx="479425" cy="860425"/>
          </a:xfrm>
          <a:prstGeom prst="line">
            <a:avLst/>
          </a:prstGeom>
          <a:noFill/>
          <a:ln w="57150">
            <a:solidFill>
              <a:srgbClr val="6666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3" name="Oval 11"/>
          <p:cNvSpPr>
            <a:spLocks noChangeArrowheads="1"/>
          </p:cNvSpPr>
          <p:nvPr/>
        </p:nvSpPr>
        <p:spPr bwMode="auto">
          <a:xfrm>
            <a:off x="3586162" y="28781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Line 12"/>
          <p:cNvSpPr>
            <a:spLocks noChangeShapeType="1"/>
          </p:cNvSpPr>
          <p:nvPr/>
        </p:nvSpPr>
        <p:spPr bwMode="auto">
          <a:xfrm flipH="1">
            <a:off x="4589462" y="3511550"/>
            <a:ext cx="17462" cy="336550"/>
          </a:xfrm>
          <a:prstGeom prst="line">
            <a:avLst/>
          </a:prstGeom>
          <a:noFill/>
          <a:ln w="57150">
            <a:solidFill>
              <a:srgbClr val="6666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5" name="Oval 13"/>
          <p:cNvSpPr>
            <a:spLocks noChangeArrowheads="1"/>
          </p:cNvSpPr>
          <p:nvPr/>
        </p:nvSpPr>
        <p:spPr bwMode="auto">
          <a:xfrm>
            <a:off x="4522787" y="345440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Line 14"/>
          <p:cNvSpPr>
            <a:spLocks noChangeShapeType="1"/>
          </p:cNvSpPr>
          <p:nvPr/>
        </p:nvSpPr>
        <p:spPr bwMode="auto">
          <a:xfrm>
            <a:off x="5568949" y="2430463"/>
            <a:ext cx="787400" cy="1150937"/>
          </a:xfrm>
          <a:prstGeom prst="line">
            <a:avLst/>
          </a:prstGeom>
          <a:noFill/>
          <a:ln w="57150">
            <a:solidFill>
              <a:srgbClr val="6666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7" name="Oval 15"/>
          <p:cNvSpPr>
            <a:spLocks noChangeArrowheads="1"/>
          </p:cNvSpPr>
          <p:nvPr/>
        </p:nvSpPr>
        <p:spPr bwMode="auto">
          <a:xfrm>
            <a:off x="5459412" y="237490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5" name="Схема 24"/>
          <p:cNvGraphicFramePr/>
          <p:nvPr/>
        </p:nvGraphicFramePr>
        <p:xfrm>
          <a:off x="785781" y="184151"/>
          <a:ext cx="7608915" cy="80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9" name="Text Box 18"/>
          <p:cNvSpPr txBox="1">
            <a:spLocks noChangeArrowheads="1"/>
          </p:cNvSpPr>
          <p:nvPr/>
        </p:nvSpPr>
        <p:spPr bwMode="auto">
          <a:xfrm>
            <a:off x="4366986" y="79224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А</a:t>
            </a:r>
          </a:p>
        </p:txBody>
      </p:sp>
      <p:sp>
        <p:nvSpPr>
          <p:cNvPr id="7180" name="Text Box 19"/>
          <p:cNvSpPr txBox="1">
            <a:spLocks noChangeArrowheads="1"/>
          </p:cNvSpPr>
          <p:nvPr/>
        </p:nvSpPr>
        <p:spPr bwMode="auto">
          <a:xfrm>
            <a:off x="2111374" y="47783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</a:t>
            </a:r>
          </a:p>
        </p:txBody>
      </p:sp>
      <p:sp>
        <p:nvSpPr>
          <p:cNvPr id="7181" name="Text Box 20"/>
          <p:cNvSpPr txBox="1">
            <a:spLocks noChangeArrowheads="1"/>
          </p:cNvSpPr>
          <p:nvPr/>
        </p:nvSpPr>
        <p:spPr bwMode="auto">
          <a:xfrm>
            <a:off x="4376737" y="63468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С</a:t>
            </a:r>
          </a:p>
        </p:txBody>
      </p:sp>
      <p:sp>
        <p:nvSpPr>
          <p:cNvPr id="7182" name="Text Box 21"/>
          <p:cNvSpPr txBox="1">
            <a:spLocks noChangeArrowheads="1"/>
          </p:cNvSpPr>
          <p:nvPr/>
        </p:nvSpPr>
        <p:spPr bwMode="auto">
          <a:xfrm>
            <a:off x="6699249" y="39227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</a:t>
            </a:r>
            <a:endParaRPr lang="ru-RU" b="1"/>
          </a:p>
        </p:txBody>
      </p:sp>
      <p:sp>
        <p:nvSpPr>
          <p:cNvPr id="7183" name="Text Box 22"/>
          <p:cNvSpPr txBox="1">
            <a:spLocks noChangeArrowheads="1"/>
          </p:cNvSpPr>
          <p:nvPr/>
        </p:nvSpPr>
        <p:spPr bwMode="auto">
          <a:xfrm>
            <a:off x="3360737" y="2543175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</a:t>
            </a:r>
            <a:endParaRPr lang="ru-RU" b="1"/>
          </a:p>
        </p:txBody>
      </p:sp>
      <p:sp>
        <p:nvSpPr>
          <p:cNvPr id="7184" name="Text Box 23"/>
          <p:cNvSpPr txBox="1">
            <a:spLocks noChangeArrowheads="1"/>
          </p:cNvSpPr>
          <p:nvPr/>
        </p:nvSpPr>
        <p:spPr bwMode="auto">
          <a:xfrm>
            <a:off x="5741987" y="21082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</a:t>
            </a:r>
            <a:endParaRPr lang="ru-RU" b="1"/>
          </a:p>
        </p:txBody>
      </p:sp>
      <p:sp>
        <p:nvSpPr>
          <p:cNvPr id="7185" name="Text Box 24"/>
          <p:cNvSpPr txBox="1">
            <a:spLocks noChangeArrowheads="1"/>
          </p:cNvSpPr>
          <p:nvPr/>
        </p:nvSpPr>
        <p:spPr bwMode="auto">
          <a:xfrm>
            <a:off x="4740274" y="32845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K</a:t>
            </a:r>
            <a:endParaRPr lang="ru-RU" b="1"/>
          </a:p>
        </p:txBody>
      </p:sp>
      <p:sp>
        <p:nvSpPr>
          <p:cNvPr id="7186" name="Text Box 25"/>
          <p:cNvSpPr txBox="1">
            <a:spLocks noChangeArrowheads="1"/>
          </p:cNvSpPr>
          <p:nvPr/>
        </p:nvSpPr>
        <p:spPr bwMode="auto">
          <a:xfrm>
            <a:off x="2793999" y="3094038"/>
            <a:ext cx="215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α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527051" y="1917700"/>
          <a:ext cx="7778750" cy="448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1143000" y="731520"/>
          <a:ext cx="6400800" cy="911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1.3|16|4.1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</TotalTime>
  <Words>752</Words>
  <Application>Microsoft Office PowerPoint</Application>
  <PresentationFormat>Экран (4:3)</PresentationFormat>
  <Paragraphs>194</Paragraphs>
  <Slides>23</Slides>
  <Notes>4</Notes>
  <HiddenSlides>1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Воздушный поток</vt:lpstr>
      <vt:lpstr>1_Воздушный поток</vt:lpstr>
      <vt:lpstr>NewsPrint</vt:lpstr>
      <vt:lpstr>Оформление по умолчанию</vt:lpstr>
      <vt:lpstr>1_Оформление по умолчанию</vt:lpstr>
      <vt:lpstr>Аптека</vt:lpstr>
      <vt:lpstr>Аспект</vt:lpstr>
      <vt:lpstr>Объект упаковщика для оболочки</vt:lpstr>
      <vt:lpstr>Формула</vt:lpstr>
      <vt:lpstr>Equation</vt:lpstr>
      <vt:lpstr>Презентация PowerPoint</vt:lpstr>
      <vt:lpstr>Презентация PowerPoint</vt:lpstr>
      <vt:lpstr>Презентация PowerPoint</vt:lpstr>
      <vt:lpstr>Аксиомы и теоремы стереометрии.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этом необходимо учитывать следующее: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73</cp:revision>
  <dcterms:created xsi:type="dcterms:W3CDTF">2012-01-16T18:52:27Z</dcterms:created>
  <dcterms:modified xsi:type="dcterms:W3CDTF">2015-01-28T18:12:42Z</dcterms:modified>
</cp:coreProperties>
</file>