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8" r:id="rId5"/>
    <p:sldId id="269" r:id="rId6"/>
    <p:sldId id="270" r:id="rId7"/>
    <p:sldId id="272" r:id="rId8"/>
    <p:sldId id="271" r:id="rId9"/>
    <p:sldId id="278" r:id="rId10"/>
    <p:sldId id="302" r:id="rId11"/>
    <p:sldId id="274" r:id="rId12"/>
    <p:sldId id="275" r:id="rId13"/>
    <p:sldId id="276" r:id="rId14"/>
    <p:sldId id="277" r:id="rId15"/>
    <p:sldId id="284" r:id="rId16"/>
    <p:sldId id="273" r:id="rId17"/>
    <p:sldId id="257" r:id="rId18"/>
    <p:sldId id="262" r:id="rId19"/>
    <p:sldId id="263" r:id="rId20"/>
    <p:sldId id="264" r:id="rId21"/>
    <p:sldId id="266" r:id="rId22"/>
    <p:sldId id="259" r:id="rId23"/>
    <p:sldId id="279" r:id="rId24"/>
    <p:sldId id="282" r:id="rId25"/>
    <p:sldId id="280" r:id="rId26"/>
    <p:sldId id="281" r:id="rId27"/>
    <p:sldId id="283" r:id="rId28"/>
    <p:sldId id="265" r:id="rId29"/>
    <p:sldId id="287" r:id="rId30"/>
    <p:sldId id="288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3" r:id="rId42"/>
    <p:sldId id="297" r:id="rId43"/>
    <p:sldId id="298" r:id="rId44"/>
    <p:sldId id="299" r:id="rId45"/>
    <p:sldId id="300" r:id="rId46"/>
    <p:sldId id="261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D69"/>
    <a:srgbClr val="000066"/>
    <a:srgbClr val="6ED8EF"/>
    <a:srgbClr val="5D5454"/>
    <a:srgbClr val="E87B0E"/>
    <a:srgbClr val="009136"/>
    <a:srgbClr val="E6E6E6"/>
    <a:srgbClr val="FF99FF"/>
    <a:srgbClr val="CC99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0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2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4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7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5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1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4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3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cite.ru/33/biografia/konfutcij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tyor.ru/" TargetMode="External"/><Relationship Id="rId2" Type="http://schemas.openxmlformats.org/officeDocument/2006/relationships/hyperlink" Target="http://dob.1september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oshkolnik.ru/" TargetMode="External"/><Relationship Id="rId2" Type="http://schemas.openxmlformats.org/officeDocument/2006/relationships/hyperlink" Target="http://www.uchport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hcolonoc.ru/" TargetMode="External"/><Relationship Id="rId4" Type="http://schemas.openxmlformats.org/officeDocument/2006/relationships/hyperlink" Target="http://www.maam.ru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ochemu4ka.ru/" TargetMode="External"/><Relationship Id="rId2" Type="http://schemas.openxmlformats.org/officeDocument/2006/relationships/hyperlink" Target="http://doshvozras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net.ee/" TargetMode="External"/><Relationship Id="rId5" Type="http://schemas.openxmlformats.org/officeDocument/2006/relationships/hyperlink" Target="http://festival.1september.ru/" TargetMode="External"/><Relationship Id="rId4" Type="http://schemas.openxmlformats.org/officeDocument/2006/relationships/hyperlink" Target="http://detsad-kitty.r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hyperlink" Target="http://1&#1089;&#1077;&#1085;&#1090;&#1103;&#1073;&#1088;&#1103;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dsovet.su/" TargetMode="External"/><Relationship Id="rId4" Type="http://schemas.openxmlformats.org/officeDocument/2006/relationships/hyperlink" Target="https://educontest.net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Информационно-коммуникационная среда в ДОУ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7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428021">
            <a:off x="3638007" y="739834"/>
            <a:ext cx="5741125" cy="182048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Профессиональный стандарт педагога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971108"/>
            <a:ext cx="9144000" cy="316121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Впервые в российском образовании разработано содержание профессионального стандарта педагога.</a:t>
            </a:r>
          </a:p>
          <a:p>
            <a:pPr fontAlgn="base"/>
            <a:r>
              <a:rPr lang="ru-RU" i="1" dirty="0" smtClean="0"/>
              <a:t>Профессиональный стандарт призван </a:t>
            </a:r>
            <a:r>
              <a:rPr lang="ru-RU" dirty="0" smtClean="0"/>
              <a:t>повысить мотивацию педагогических работников к труду и качеству образования.</a:t>
            </a:r>
          </a:p>
          <a:p>
            <a:pPr fontAlgn="base"/>
            <a:r>
              <a:rPr lang="ru-RU" dirty="0" smtClean="0"/>
              <a:t>Профессиональный стандарт педагога предназначен для установления единых требований к содержанию и качеству профессиональной педагогической деятельности, для оценки уровня квалификации педагогов при приёме на работу и при аттестации, планирования карьеры; для формирования должностных инструкций и разработки федеральных государственных образовательных стандартов педагогического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ФГОС: новые требования к педагогическим кадрам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4.5. Часть пятая: профессиональные компетенции педагога дошкольного образования (воспитателя), отражающие специфику работы на дошкольном уровне образования</a:t>
            </a:r>
          </a:p>
          <a:p>
            <a:pPr>
              <a:buNone/>
            </a:pPr>
            <a:r>
              <a:rPr lang="ru-RU" dirty="0" smtClean="0"/>
              <a:t>…11. Владеть </a:t>
            </a:r>
            <a:r>
              <a:rPr lang="ru-RU" dirty="0" err="1" smtClean="0"/>
              <a:t>ИКТ-компетенциями</a:t>
            </a:r>
            <a:r>
              <a:rPr lang="ru-RU" dirty="0" smtClean="0"/>
              <a:t>, необходимыми и достаточными для планирования, реализации и оценки образовательной работы с детьми раннего и дошкольного возраста.</a:t>
            </a:r>
          </a:p>
          <a:p>
            <a:r>
              <a:rPr lang="ru-RU" dirty="0" smtClean="0"/>
              <a:t>Приложения:</a:t>
            </a:r>
          </a:p>
          <a:p>
            <a:r>
              <a:rPr lang="ru-RU" dirty="0" smtClean="0"/>
              <a:t>Приложение № 1. Расширенный, ориентированный на перспективу перечень </a:t>
            </a:r>
            <a:r>
              <a:rPr lang="ru-RU" dirty="0" err="1" smtClean="0"/>
              <a:t>ИКТ-компетенций</a:t>
            </a:r>
            <a:r>
              <a:rPr lang="ru-RU" dirty="0" smtClean="0"/>
              <a:t> педагога, которые могут рассматриваться в качестве критериев оценки его деятельности только при создании необходимых и достаточных условий.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084" y="487082"/>
            <a:ext cx="8632916" cy="61619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Приложения: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Приложение № 1. Расширенный, ориентированный на перспективу перечень </a:t>
            </a:r>
            <a:r>
              <a:rPr lang="ru-RU" i="1" dirty="0" err="1" smtClean="0">
                <a:solidFill>
                  <a:srgbClr val="C00000"/>
                </a:solidFill>
              </a:rPr>
              <a:t>ИКТ-компетенций</a:t>
            </a:r>
            <a:r>
              <a:rPr lang="ru-RU" i="1" dirty="0" smtClean="0">
                <a:solidFill>
                  <a:srgbClr val="C00000"/>
                </a:solidFill>
              </a:rPr>
              <a:t> педагога, которые могут рассматриваться в качестве критериев оценки его деятельности только при создании необходимых и достаточных условий.</a:t>
            </a:r>
          </a:p>
          <a:p>
            <a:r>
              <a:rPr lang="ru-RU" dirty="0" smtClean="0"/>
              <a:t>Профессиональная ИКТ-компетентность – квалифицированное использование общераспространенных в данной профессиональной области в развитых странах средств ИКТ при решении профессиональных задач там, где нужно, и тогда, когда нужно.</a:t>
            </a:r>
          </a:p>
          <a:p>
            <a:r>
              <a:rPr lang="ru-RU" dirty="0" smtClean="0"/>
              <a:t>В профессиональную педагогическую ИКТ-компетентность входят:</a:t>
            </a:r>
          </a:p>
          <a:p>
            <a:r>
              <a:rPr lang="ru-RU" dirty="0" smtClean="0"/>
              <a:t>· </a:t>
            </a:r>
            <a:r>
              <a:rPr lang="ru-RU" dirty="0" err="1" smtClean="0"/>
              <a:t>Общепользовательская</a:t>
            </a:r>
            <a:r>
              <a:rPr lang="ru-RU" dirty="0" smtClean="0"/>
              <a:t> ИКТ-компетентность.</a:t>
            </a:r>
          </a:p>
          <a:p>
            <a:r>
              <a:rPr lang="ru-RU" dirty="0" smtClean="0"/>
              <a:t>· Общепедагогическая ИКТ-компетентность.</a:t>
            </a:r>
          </a:p>
          <a:p>
            <a:r>
              <a:rPr lang="ru-RU" dirty="0" smtClean="0"/>
              <a:t>· Предметно-педагогическая ИКТ-компетентность (отражающая профессиональную ИКТ-компетентность соответствующей области человеческой деятельности).</a:t>
            </a:r>
          </a:p>
          <a:p>
            <a:r>
              <a:rPr lang="ru-RU" dirty="0" smtClean="0"/>
              <a:t>В каждый из компонентов входит ИКТ-квалификация, состоящая в соответствующем умении применять ресурсы ИКТ.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461" y="627017"/>
            <a:ext cx="7886700" cy="623098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· Использование приемов и соблюдение правил начала, приостановки, продолжения и завершения работы со средствами ИКТ, устранения неполадок, обеспечения расходуемых материалов, эргономики, техники безопасности и другие вопросы, входящие в результаты освоения ИКТ в основной школе.</a:t>
            </a:r>
          </a:p>
          <a:p>
            <a:r>
              <a:rPr lang="ru-RU" dirty="0" smtClean="0"/>
              <a:t>· Соблюдение этических и правовых норм использования ИКТ (в том числе недопустимость неавторизованного использования и навязывания информации).</a:t>
            </a:r>
          </a:p>
          <a:p>
            <a:r>
              <a:rPr lang="ru-RU" dirty="0" smtClean="0"/>
              <a:t>· </a:t>
            </a:r>
            <a:r>
              <a:rPr lang="ru-RU" dirty="0" err="1" smtClean="0"/>
              <a:t>Видеоаудиофиксация</a:t>
            </a:r>
            <a:r>
              <a:rPr lang="ru-RU" dirty="0" smtClean="0"/>
              <a:t> процессов в окружающем мире и в образовательном процессе.</a:t>
            </a:r>
          </a:p>
          <a:p>
            <a:r>
              <a:rPr lang="ru-RU" dirty="0" smtClean="0"/>
              <a:t>· Клавиатурный ввод.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195943"/>
            <a:ext cx="8098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ОБЩЕПОЛЬЗОВАТЕЛЬСКИЙ КОМПОНЕНТ: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31074"/>
            <a:ext cx="8175716" cy="5355771"/>
          </a:xfrm>
        </p:spPr>
        <p:txBody>
          <a:bodyPr/>
          <a:lstStyle/>
          <a:p>
            <a:r>
              <a:rPr lang="ru-RU" dirty="0" err="1" smtClean="0"/>
              <a:t>Аудиовидиотекстовая</a:t>
            </a:r>
            <a:r>
              <a:rPr lang="ru-RU" dirty="0" smtClean="0"/>
              <a:t> коммуникация (двусторонняя связь, конференция, мгновенные и отложенные сообщения, автоматизированные коррекция текста и перевод между языками).</a:t>
            </a:r>
          </a:p>
          <a:p>
            <a:r>
              <a:rPr lang="ru-RU" dirty="0" smtClean="0"/>
              <a:t>· Навыки поиска в Интернете и базах данных.</a:t>
            </a:r>
          </a:p>
          <a:p>
            <a:r>
              <a:rPr lang="ru-RU" dirty="0" smtClean="0"/>
              <a:t>· Систематическое использование имеющихся навыков в повседневном и профессиональном контексте.</a:t>
            </a:r>
          </a:p>
          <a:p>
            <a:endParaRPr lang="ru-RU" dirty="0"/>
          </a:p>
        </p:txBody>
      </p:sp>
      <p:pic>
        <p:nvPicPr>
          <p:cNvPr id="5" name="Рисунок 4" descr="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4595" y="4354284"/>
            <a:ext cx="2573384" cy="2282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958" y="1662738"/>
            <a:ext cx="8267156" cy="4620496"/>
          </a:xfrm>
        </p:spPr>
        <p:txBody>
          <a:bodyPr/>
          <a:lstStyle/>
          <a:p>
            <a:r>
              <a:rPr lang="ru-RU" dirty="0" smtClean="0"/>
              <a:t>Повышение компьютерной грамотности педагогов, освоение ими работы с программными образовательными комплексами, ресурсами глобальной компьютерной сети Интернет для того, чтобы в перспективе каждый из них мог использовать современные компьютерные технологии для подготовки и проведения занятий с детьми на качественно новом уровне.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ИКТ?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714990"/>
            <a:ext cx="8254093" cy="4607433"/>
          </a:xfrm>
        </p:spPr>
        <p:txBody>
          <a:bodyPr/>
          <a:lstStyle/>
          <a:p>
            <a:r>
              <a:rPr lang="ru-RU" dirty="0" smtClean="0"/>
              <a:t>«Информационная технология —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На современном этапе методы, способы и средства напрямую взаимосвязаны с компьютером (компьютерные технологии)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90310"/>
            <a:ext cx="8503920" cy="1325563"/>
          </a:xfrm>
        </p:spPr>
        <p:txBody>
          <a:bodyPr/>
          <a:lstStyle/>
          <a:p>
            <a:r>
              <a:rPr lang="ru-RU" dirty="0" smtClean="0"/>
              <a:t>ИКТ-ИКС-ИОС – в чем разница?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1714990"/>
            <a:ext cx="8438605" cy="44619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0066"/>
                </a:solidFill>
              </a:rPr>
              <a:t>1.  ИКТ- это компьютерные и </a:t>
            </a:r>
            <a:r>
              <a:rPr lang="ru-RU" sz="3200" dirty="0" err="1" smtClean="0">
                <a:solidFill>
                  <a:srgbClr val="000066"/>
                </a:solidFill>
              </a:rPr>
              <a:t>медийные</a:t>
            </a:r>
            <a:r>
              <a:rPr lang="ru-RU" sz="3200" dirty="0" smtClean="0">
                <a:solidFill>
                  <a:srgbClr val="000066"/>
                </a:solidFill>
              </a:rPr>
              <a:t> устройства и программы.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0066"/>
                </a:solidFill>
              </a:rPr>
              <a:t>2.   ИКС - это ИКТ, содержащая информацию, которую воспринимают дети.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rgbClr val="000066"/>
                </a:solidFill>
              </a:rPr>
              <a:t>3.  ИОС - это ИКС, организованная и наполненная для образовательного</a:t>
            </a:r>
            <a:endParaRPr lang="ru-RU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ИКС в ДОУ вчера (2008-2011)</a:t>
            </a:r>
            <a:endParaRPr lang="ru-RU" dirty="0"/>
          </a:p>
        </p:txBody>
      </p:sp>
      <p:pic>
        <p:nvPicPr>
          <p:cNvPr id="30722" name="Picture 2" descr="Мастерская ЛайнКаст - Для бизне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222" y="4578530"/>
            <a:ext cx="2586446" cy="19398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147" y="1114100"/>
            <a:ext cx="8136527" cy="4372300"/>
          </a:xfrm>
        </p:spPr>
        <p:txBody>
          <a:bodyPr>
            <a:normAutofit/>
          </a:bodyPr>
          <a:lstStyle/>
          <a:p>
            <a:r>
              <a:rPr lang="ru-RU" dirty="0" smtClean="0"/>
              <a:t>1.  Несколько компьютеров в проводной сети, периферийные устройства: сканнер, принтер.</a:t>
            </a:r>
          </a:p>
          <a:p>
            <a:r>
              <a:rPr lang="ru-RU" dirty="0" smtClean="0"/>
              <a:t>2.  Из приложений - Майкрософт-офис и тот или иной объём оцифрованной информации, часть из которой предназначена для родителей, ПМК.</a:t>
            </a:r>
          </a:p>
          <a:p>
            <a:r>
              <a:rPr lang="ru-RU" dirty="0" smtClean="0"/>
              <a:t>3. Управления образования имеют информационные страницы в интернете.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4" y="290310"/>
            <a:ext cx="8712926" cy="1325563"/>
          </a:xfrm>
        </p:spPr>
        <p:txBody>
          <a:bodyPr/>
          <a:lstStyle/>
          <a:p>
            <a:r>
              <a:rPr lang="ru-RU" dirty="0" smtClean="0"/>
              <a:t>ИКС в ДОУ сегодня (2011-2014)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832" y="1323105"/>
            <a:ext cx="8371659" cy="2243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Несколько компьютеров в </a:t>
            </a:r>
            <a:r>
              <a:rPr lang="en-US" dirty="0" smtClean="0"/>
              <a:t>Wi-Fi </a:t>
            </a:r>
            <a:r>
              <a:rPr lang="ru-RU" dirty="0" err="1" smtClean="0"/>
              <a:t>Медийные</a:t>
            </a:r>
            <a:r>
              <a:rPr lang="ru-RU" dirty="0" smtClean="0"/>
              <a:t> проекторы и интерактивные доски.</a:t>
            </a:r>
          </a:p>
          <a:p>
            <a:r>
              <a:rPr lang="ru-RU" dirty="0" smtClean="0"/>
              <a:t>Библиотеки оцифрованной информации, </a:t>
            </a:r>
            <a:r>
              <a:rPr lang="en-US" dirty="0" smtClean="0"/>
              <a:t>PowerPoint. </a:t>
            </a:r>
            <a:r>
              <a:rPr lang="ru-RU" dirty="0" smtClean="0"/>
              <a:t>Приложений для бухгалтеров ДОУ и для сбора и анализа информации. </a:t>
            </a:r>
          </a:p>
          <a:p>
            <a:r>
              <a:rPr lang="ru-RU" dirty="0" smtClean="0"/>
              <a:t>Развивающие программы для дошкольников. Каждый детский сад имеет сайт и электронную связь с родителями.</a:t>
            </a:r>
            <a:endParaRPr lang="ru-RU" dirty="0"/>
          </a:p>
        </p:txBody>
      </p:sp>
      <p:pic>
        <p:nvPicPr>
          <p:cNvPr id="4" name="Рисунок 3" descr="с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309" y="3536199"/>
            <a:ext cx="5473337" cy="307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201784"/>
            <a:ext cx="7886700" cy="40756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Крылепова Татьяна Владимировна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Учитель-логопед МАДОУ ЦРР – Детского сада № 29 г. Кызыла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20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8306344" cy="1325563"/>
          </a:xfrm>
        </p:spPr>
        <p:txBody>
          <a:bodyPr/>
          <a:lstStyle/>
          <a:p>
            <a:r>
              <a:rPr lang="ru-RU" dirty="0" smtClean="0"/>
              <a:t>ИКС в ДОУ завтра (2015-2017)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342" y="1349231"/>
            <a:ext cx="7718516" cy="26480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Компьютеры у взрослых и </a:t>
            </a:r>
            <a:r>
              <a:rPr lang="ru-RU" dirty="0" err="1" smtClean="0"/>
              <a:t>планшетники</a:t>
            </a:r>
            <a:r>
              <a:rPr lang="ru-RU" dirty="0" smtClean="0"/>
              <a:t> у детей в </a:t>
            </a:r>
            <a:r>
              <a:rPr lang="en-US" dirty="0" smtClean="0"/>
              <a:t>Wi-Fi </a:t>
            </a:r>
            <a:r>
              <a:rPr lang="ru-RU" dirty="0" smtClean="0"/>
              <a:t>сетях.</a:t>
            </a:r>
          </a:p>
          <a:p>
            <a:r>
              <a:rPr lang="ru-RU" dirty="0" smtClean="0"/>
              <a:t>2.  Приложения для детей охватывающие все области развития и основные виды деятельности.</a:t>
            </a:r>
          </a:p>
          <a:p>
            <a:r>
              <a:rPr lang="ru-RU" dirty="0" smtClean="0"/>
              <a:t>3.  Дистанционные методики, цифровые версии ООП для ДОО.</a:t>
            </a:r>
          </a:p>
          <a:p>
            <a:r>
              <a:rPr lang="ru-RU" dirty="0" smtClean="0"/>
              <a:t>4.  Интерактивное взаимодействие всех участников образовательного процесса, </a:t>
            </a:r>
            <a:r>
              <a:rPr lang="ru-RU" dirty="0" err="1" smtClean="0"/>
              <a:t>он-лайн</a:t>
            </a:r>
            <a:r>
              <a:rPr lang="ru-RU" dirty="0" smtClean="0"/>
              <a:t> мониторинги и диагностики.</a:t>
            </a:r>
          </a:p>
          <a:p>
            <a:r>
              <a:rPr lang="ru-RU" dirty="0" smtClean="0"/>
              <a:t>5.  Интеграция ИКС в РППС(</a:t>
            </a:r>
            <a:r>
              <a:rPr lang="ru-RU" dirty="0" err="1" smtClean="0"/>
              <a:t>разв</a:t>
            </a:r>
            <a:r>
              <a:rPr lang="ru-RU" dirty="0" smtClean="0"/>
              <a:t>. </a:t>
            </a:r>
            <a:r>
              <a:rPr lang="ru-RU" dirty="0" err="1" smtClean="0"/>
              <a:t>предм.-простр</a:t>
            </a:r>
            <a:r>
              <a:rPr lang="ru-RU" dirty="0" smtClean="0"/>
              <a:t>. среда).</a:t>
            </a:r>
            <a:endParaRPr lang="ru-RU" dirty="0"/>
          </a:p>
        </p:txBody>
      </p:sp>
      <p:pic>
        <p:nvPicPr>
          <p:cNvPr id="28674" name="Picture 2" descr="Планшеты -причина маленького словарного запаса у детей Новости Армении - NEWS.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455" y="4127863"/>
            <a:ext cx="411279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Развивающая предметно-пространственная среда (РППС) становится: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1714990"/>
            <a:ext cx="8516983" cy="44619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  Насыщенной (Потенциально безграничный) ресурс информации и уникальные возможности её представления);</a:t>
            </a:r>
          </a:p>
          <a:p>
            <a:r>
              <a:rPr lang="ru-RU" b="1" dirty="0" smtClean="0"/>
              <a:t>2.    Полифункциональной (планшетный компьютер - самая полифункциональная игрушка);</a:t>
            </a:r>
          </a:p>
          <a:p>
            <a:r>
              <a:rPr lang="ru-RU" b="1" dirty="0" smtClean="0"/>
              <a:t>3.   Вариативной (бесконечное число уровней)</a:t>
            </a:r>
          </a:p>
          <a:p>
            <a:r>
              <a:rPr lang="ru-RU" b="1" dirty="0" smtClean="0"/>
              <a:t>4.   Доступной (даже слишком - ребёнку следует помочь сориентироваться).</a:t>
            </a:r>
          </a:p>
          <a:p>
            <a:r>
              <a:rPr lang="ru-RU" b="1" dirty="0" smtClean="0"/>
              <a:t>5.  Оставаясь безопасной </a:t>
            </a:r>
            <a:r>
              <a:rPr lang="ru-RU" b="1" dirty="0" smtClean="0">
                <a:solidFill>
                  <a:srgbClr val="C00000"/>
                </a:solidFill>
              </a:rPr>
              <a:t>если есть контроль!!! </a:t>
            </a:r>
            <a:r>
              <a:rPr lang="ru-RU" b="1" dirty="0" smtClean="0"/>
              <a:t>взрослого средствами </a:t>
            </a:r>
            <a:r>
              <a:rPr lang="ru-RU" b="1" dirty="0" err="1" smtClean="0"/>
              <a:t>он-лайн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Плагиат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8649" y="1695796"/>
            <a:ext cx="8110401" cy="4481167"/>
          </a:xfrm>
        </p:spPr>
        <p:txBody>
          <a:bodyPr/>
          <a:lstStyle/>
          <a:p>
            <a:r>
              <a:rPr lang="ru-RU" i="1" dirty="0" smtClean="0"/>
              <a:t>— это грубое нарушение, которое включает в себя присвоение чужой интеллектуальной собственности или ее частей. Что такое плагиат? «Плагиат (от латинского </a:t>
            </a:r>
            <a:r>
              <a:rPr lang="en-US" i="1" dirty="0" err="1" smtClean="0"/>
              <a:t>plagio</a:t>
            </a:r>
            <a:r>
              <a:rPr lang="en-US" i="1" dirty="0" smtClean="0"/>
              <a:t> </a:t>
            </a:r>
            <a:r>
              <a:rPr lang="ru-RU" i="1" dirty="0" smtClean="0"/>
              <a:t>- похищаю), </a:t>
            </a:r>
            <a:r>
              <a:rPr lang="ru-RU" i="1" dirty="0" smtClean="0"/>
              <a:t>умышленное </a:t>
            </a:r>
            <a:r>
              <a:rPr lang="ru-RU" i="1" dirty="0" smtClean="0"/>
              <a:t>присвоение авторства на чужое произведение литературы, науки, искусства, изобретение или рационализаторское изобретение (полностью или частично)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23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04" y="394813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>« Я слышу и забываю. Я вижу и запоминаю. Я делаю и понимаю. »</a:t>
            </a:r>
            <a:br>
              <a:rPr lang="ru-RU" i="1" dirty="0" smtClean="0"/>
            </a:br>
            <a:r>
              <a:rPr lang="ru-RU" i="1" dirty="0" smtClean="0">
                <a:solidFill>
                  <a:srgbClr val="270D69"/>
                </a:solidFill>
                <a:effectLst/>
                <a:hlinkClick r:id="rId2"/>
              </a:rPr>
              <a:t>Конфуций</a:t>
            </a:r>
            <a:endParaRPr lang="ru-RU" dirty="0">
              <a:solidFill>
                <a:srgbClr val="270D6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394" y="2119939"/>
            <a:ext cx="8515350" cy="29745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 данным учёных человек запоминает 20% услышанного и 30% увиденного, и более 50% того, что он видит и слышит одновременно</a:t>
            </a:r>
            <a:endParaRPr lang="ru-RU" sz="3600" dirty="0"/>
          </a:p>
        </p:txBody>
      </p:sp>
      <p:pic>
        <p:nvPicPr>
          <p:cNvPr id="1029" name="Picture 5" descr="C:\Users\Крылепова Татьяна Вл\Desktop\Я и мои дети\Моментальный снимок 1 (21.10.2014 12-0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271555"/>
            <a:ext cx="3778126" cy="212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Возможности использования ИКТ в образовательном процессе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97680" y="423949"/>
            <a:ext cx="4430395" cy="3425162"/>
          </a:xfrm>
        </p:spPr>
        <p:txBody>
          <a:bodyPr/>
          <a:lstStyle/>
          <a:p>
            <a:r>
              <a:rPr lang="ru-RU" dirty="0" smtClean="0"/>
              <a:t>«Человек образованный — тот, кто знает, где найти то, чего он не знает»</a:t>
            </a:r>
          </a:p>
          <a:p>
            <a:pPr algn="r">
              <a:buNone/>
            </a:pPr>
            <a:r>
              <a:rPr lang="ru-RU" dirty="0" smtClean="0"/>
              <a:t>Георг </a:t>
            </a:r>
            <a:r>
              <a:rPr lang="ru-RU" dirty="0" err="1" smtClean="0"/>
              <a:t>Зиммель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Условия и результаты внедрения ИКТ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96835" y="1489166"/>
          <a:ext cx="7811588" cy="4976947"/>
        </p:xfrm>
        <a:graphic>
          <a:graphicData uri="http://schemas.openxmlformats.org/drawingml/2006/table">
            <a:tbl>
              <a:tblPr/>
              <a:tblGrid>
                <a:gridCol w="2479661"/>
                <a:gridCol w="5331927"/>
              </a:tblGrid>
              <a:tr h="1911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ИКТ-компетентности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за шагом все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увереннее происходит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освоение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компьютерных технологий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боится компьютера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находит его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верным помощником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видит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перспективы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5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свободного доступа к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компьютеру в учреждении. Более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сильным условием может стать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компьютера на рабочем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месте педагога.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возможность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применения полученных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знаний на практике.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 может провести занятие 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компьютера, подготовить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материалы к занятию.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 положительно воспринимают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перемены.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7018" y="418012"/>
          <a:ext cx="7668850" cy="5909492"/>
        </p:xfrm>
        <a:graphic>
          <a:graphicData uri="http://schemas.openxmlformats.org/drawingml/2006/table">
            <a:tbl>
              <a:tblPr/>
              <a:tblGrid>
                <a:gridCol w="2731761"/>
                <a:gridCol w="4937089"/>
              </a:tblGrid>
              <a:tr h="282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ЭОР и методик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их использования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Новый источник для полноценной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работы. 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Избыточное количество информации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возможностью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выбора необходимого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будущего занятия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Возможность активизировать самостоятельную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исследовательскую деятельность детей.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Возможность распространения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опыта. Педагогические инновации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Удовлетворение личных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профессиональных амбиций, оказание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помощи коллегам.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Признание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профессионального сообщества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Карьерный рост.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9714" y="509451"/>
          <a:ext cx="7145383" cy="5538651"/>
        </p:xfrm>
        <a:graphic>
          <a:graphicData uri="http://schemas.openxmlformats.org/drawingml/2006/table">
            <a:tbl>
              <a:tblPr/>
              <a:tblGrid>
                <a:gridCol w="2990771"/>
                <a:gridCol w="4154612"/>
              </a:tblGrid>
              <a:tr h="28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консультанта в учреждении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ИКТ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43" marR="2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случае появления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тревожности, неудач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работе на компьютере,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 окажет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помощь, подскажет к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кому обратиться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Скоординирует взаимодействие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другими педагогами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43" marR="2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информационно-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образовательной среды в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учреждении на основе применения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ИКТ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43" marR="2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Появляется возможность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развития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саморазвития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педагога, совершенствования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его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учебно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методической деятельности, педагогического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творчества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информационной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компетентности.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43" marR="23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2949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компьютерных технологий</a:t>
            </a:r>
            <a:br>
              <a:rPr lang="ru-RU" dirty="0" smtClean="0"/>
            </a:br>
            <a:r>
              <a:rPr lang="ru-RU" dirty="0" smtClean="0"/>
              <a:t>помогает педагогу</a:t>
            </a:r>
            <a:br>
              <a:rPr lang="ru-RU" dirty="0" smtClean="0"/>
            </a:br>
            <a:r>
              <a:rPr lang="ru-RU" dirty="0" smtClean="0"/>
              <a:t>в работе: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8011" y="1881051"/>
            <a:ext cx="8464731" cy="47269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привлекать пассивных слушателей к активной деятельности;</a:t>
            </a:r>
          </a:p>
          <a:p>
            <a:r>
              <a:rPr lang="ru-RU" dirty="0" smtClean="0"/>
              <a:t>делать образовательную деятельность более наглядной и интенсивной;</a:t>
            </a:r>
          </a:p>
          <a:p>
            <a:r>
              <a:rPr lang="ru-RU" dirty="0" smtClean="0"/>
              <a:t>формировать информационную культуру у детей;</a:t>
            </a:r>
          </a:p>
          <a:p>
            <a:r>
              <a:rPr lang="ru-RU" dirty="0" smtClean="0"/>
              <a:t>активизировать познавательный интерес;</a:t>
            </a:r>
          </a:p>
          <a:p>
            <a:r>
              <a:rPr lang="ru-RU" dirty="0" smtClean="0"/>
              <a:t>реализовывать личностно-ориентированный и дифференцированный подходы в обучении;</a:t>
            </a:r>
          </a:p>
          <a:p>
            <a:r>
              <a:rPr lang="ru-RU" dirty="0" smtClean="0"/>
              <a:t>дисциплинировать самого воспитателя, формировать его интерес к работе;</a:t>
            </a:r>
          </a:p>
          <a:p>
            <a:r>
              <a:rPr lang="ru-RU" dirty="0" smtClean="0"/>
              <a:t>активизировать мыслительные процессы (анализ, синтез, сравнение и др.).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8" y="36868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своей работе педагог может использовать следующие средства информационно-коммуникативных технологий: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1695796"/>
            <a:ext cx="6320791" cy="39865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Компьютер</a:t>
            </a:r>
          </a:p>
          <a:p>
            <a:r>
              <a:rPr lang="ru-RU" b="1" dirty="0" err="1" smtClean="0"/>
              <a:t>Мультимедийный</a:t>
            </a:r>
            <a:r>
              <a:rPr lang="ru-RU" b="1" dirty="0" smtClean="0"/>
              <a:t> проектор</a:t>
            </a:r>
          </a:p>
          <a:p>
            <a:r>
              <a:rPr lang="ru-RU" b="1" dirty="0" smtClean="0"/>
              <a:t>Принтер</a:t>
            </a:r>
          </a:p>
          <a:p>
            <a:r>
              <a:rPr lang="ru-RU" b="1" dirty="0" smtClean="0"/>
              <a:t>Видеомагнитофон, </a:t>
            </a:r>
            <a:r>
              <a:rPr lang="en-US" b="1" dirty="0" smtClean="0"/>
              <a:t>DVD </a:t>
            </a:r>
            <a:r>
              <a:rPr lang="ru-RU" b="1" dirty="0" smtClean="0"/>
              <a:t>плейер</a:t>
            </a:r>
          </a:p>
          <a:p>
            <a:r>
              <a:rPr lang="ru-RU" b="1" dirty="0" smtClean="0"/>
              <a:t>Телевизор</a:t>
            </a:r>
          </a:p>
          <a:p>
            <a:r>
              <a:rPr lang="ru-RU" b="1" dirty="0" smtClean="0"/>
              <a:t>Магнитофон</a:t>
            </a:r>
          </a:p>
          <a:p>
            <a:r>
              <a:rPr lang="ru-RU" b="1" dirty="0" smtClean="0"/>
              <a:t>Фотоаппарат</a:t>
            </a:r>
          </a:p>
          <a:p>
            <a:r>
              <a:rPr lang="ru-RU" b="1" dirty="0" smtClean="0"/>
              <a:t>Видеокамера</a:t>
            </a:r>
          </a:p>
          <a:p>
            <a:r>
              <a:rPr lang="ru-RU" b="1" dirty="0" smtClean="0"/>
              <a:t>Электронные доски</a:t>
            </a:r>
            <a:endParaRPr lang="ru-RU" b="1" dirty="0"/>
          </a:p>
        </p:txBody>
      </p:sp>
      <p:pic>
        <p:nvPicPr>
          <p:cNvPr id="19458" name="Picture 2" descr="Радио Факультет&quot; Архив блога &quot; Конвергенция ИКТ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6608" t="5055" r="6170" b="7033"/>
          <a:stretch>
            <a:fillRect/>
          </a:stretch>
        </p:blipFill>
        <p:spPr bwMode="auto">
          <a:xfrm>
            <a:off x="4480561" y="3553097"/>
            <a:ext cx="4153988" cy="293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8" y="43400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Главные показатели развития              </a:t>
            </a:r>
            <a:br>
              <a:rPr lang="ru-RU" dirty="0" smtClean="0"/>
            </a:br>
            <a:r>
              <a:rPr lang="ru-RU" dirty="0" smtClean="0"/>
              <a:t>информационного общества сегодня в стране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645920"/>
            <a:ext cx="8136527" cy="47548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Дмитрий Медведев «.. .внедрение современных информационных технологий, доступность качественных государственных услуг в этой сфере, расширение возможностей широкополосного доступа - это главные показатели развития информационного общества сегодня в стране.</a:t>
            </a:r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Массовое введение принципиально новых технологий в систему управления образованием требует специальной организации, как самого процесса информатизации, так и последующего сопровождения эксплуатации информационных ресурсов ...»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33" y="368687"/>
            <a:ext cx="8188778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интерактивных материалов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330" y="1669670"/>
            <a:ext cx="8789670" cy="4481167"/>
          </a:xfrm>
        </p:spPr>
        <p:txBody>
          <a:bodyPr>
            <a:normAutofit/>
          </a:bodyPr>
          <a:lstStyle/>
          <a:p>
            <a:r>
              <a:rPr lang="ru-RU" dirty="0" smtClean="0"/>
              <a:t>Фотографии;</a:t>
            </a:r>
          </a:p>
          <a:p>
            <a:r>
              <a:rPr lang="ru-RU" dirty="0" smtClean="0"/>
              <a:t>Видеоролики;</a:t>
            </a:r>
          </a:p>
          <a:p>
            <a:r>
              <a:rPr lang="ru-RU" dirty="0" smtClean="0"/>
              <a:t>Видеофрагменты (фильмов, сказок, мультфильмов);</a:t>
            </a:r>
          </a:p>
          <a:p>
            <a:r>
              <a:rPr lang="ru-RU" dirty="0" smtClean="0"/>
              <a:t>Презентации (электронные книги, электронные выставки);</a:t>
            </a:r>
          </a:p>
          <a:p>
            <a:r>
              <a:rPr lang="ru-RU" dirty="0" smtClean="0"/>
              <a:t>Детские развивающие компьютерные игры;</a:t>
            </a:r>
          </a:p>
          <a:p>
            <a:r>
              <a:rPr lang="ru-RU" dirty="0" smtClean="0"/>
              <a:t>Возможно создание коллекций цифровых фотографий и мультфильмов.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Остановимся на преимуществах использования</a:t>
            </a:r>
            <a:br>
              <a:rPr lang="ru-RU" b="1" dirty="0" smtClean="0"/>
            </a:br>
            <a:r>
              <a:rPr lang="ru-RU" b="1" dirty="0" smtClean="0"/>
              <a:t>интерактивных материалов.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1515292"/>
            <a:ext cx="8477795" cy="49900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u="sng" dirty="0" smtClean="0"/>
              <a:t>Данные материалы: </a:t>
            </a:r>
            <a:r>
              <a:rPr lang="ru-RU" dirty="0" smtClean="0"/>
              <a:t>позволяют </a:t>
            </a:r>
          </a:p>
          <a:p>
            <a:r>
              <a:rPr lang="ru-RU" dirty="0" smtClean="0"/>
              <a:t>увеличить восприятие материала за счет увеличения количества иллюстративного материала; </a:t>
            </a:r>
          </a:p>
          <a:p>
            <a:r>
              <a:rPr lang="ru-RU" dirty="0" smtClean="0"/>
              <a:t>позволяют делать поправки во время НОД, выполнять совместную работу детей во взаимодействии,</a:t>
            </a:r>
          </a:p>
          <a:p>
            <a:r>
              <a:rPr lang="ru-RU" dirty="0" smtClean="0"/>
              <a:t> осуществлять интерактивную взаимосвязь ребенок - педагог; </a:t>
            </a:r>
          </a:p>
          <a:p>
            <a:r>
              <a:rPr lang="ru-RU" dirty="0" smtClean="0"/>
              <a:t>использование мультимедийных презентаций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возраста; </a:t>
            </a:r>
          </a:p>
          <a:p>
            <a:r>
              <a:rPr lang="ru-RU" dirty="0" smtClean="0"/>
              <a:t>одновременно используется графическая, текстовая, аудиовизуальная информация;</a:t>
            </a:r>
          </a:p>
          <a:p>
            <a:r>
              <a:rPr lang="ru-RU" dirty="0" smtClean="0"/>
              <a:t>при использовании анимации и вставки видеофрагментов возможен показ динамических процессов.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948" y="718459"/>
            <a:ext cx="8358596" cy="54976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u="sng" dirty="0" smtClean="0"/>
              <a:t>Данные материалы:</a:t>
            </a:r>
          </a:p>
          <a:p>
            <a:r>
              <a:rPr lang="ru-RU" dirty="0" smtClean="0"/>
              <a:t>с помощью компьютера можно смоделировать такие жизненные ситуации, которые нельзя или сложно показать во время образовательной деятельности либо увидеть в повседневной жизни (например, воспроизведение звуков животных; работу транспорта и т.д.); </a:t>
            </a:r>
          </a:p>
          <a:p>
            <a:r>
              <a:rPr lang="ru-RU" dirty="0" smtClean="0"/>
              <a:t>использование новых приёмов объяснения и закрепления, особенно в игровой форме, повышает непроизвольное внимание детей, помогает развить произвольное;</a:t>
            </a:r>
          </a:p>
          <a:p>
            <a:r>
              <a:rPr lang="ru-RU" dirty="0" smtClean="0"/>
              <a:t>информационно-коммуникационных технологий побуждает детей к поисковой и познавательной деятельности, включая поиск в сети Интернет самостоятельно или вместе с родителями; </a:t>
            </a:r>
          </a:p>
          <a:p>
            <a:r>
              <a:rPr lang="ru-RU" dirty="0" smtClean="0"/>
              <a:t>высокая динамика непосредственно образовательной деятельности способствует эффективному усвоению материала, развитию памяти, воображения, творчества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352697"/>
            <a:ext cx="8227967" cy="60481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подбор иллюстративного материала к НОД и для оформления стендов,</a:t>
            </a:r>
          </a:p>
          <a:p>
            <a:r>
              <a:rPr lang="ru-RU" dirty="0" smtClean="0"/>
              <a:t>альбомов, группы, кабинетов (сканирование, Интернет; принтер, презентация).</a:t>
            </a:r>
          </a:p>
          <a:p>
            <a:r>
              <a:rPr lang="ru-RU" dirty="0" smtClean="0"/>
              <a:t>создание дидактических игр.</a:t>
            </a:r>
          </a:p>
          <a:p>
            <a:r>
              <a:rPr lang="ru-RU" dirty="0" smtClean="0"/>
              <a:t>подбор дополнительного познавательного материала к НОД, знакомство со сценариями праздников и других мероприятий.</a:t>
            </a:r>
          </a:p>
          <a:p>
            <a:r>
              <a:rPr lang="ru-RU" dirty="0" smtClean="0"/>
              <a:t>обмен опытом, знакомство с периодикой, наработками других педагогов России и зарубежья.</a:t>
            </a:r>
          </a:p>
          <a:p>
            <a:r>
              <a:rPr lang="ru-RU" dirty="0" smtClean="0"/>
              <a:t>оформление групповой документации, отчетов. Компьютер позволит не писать отчеты и анализы каждый раз, а достаточно набрать один раз схему и в дальнейшем только вносить необходимые изменения.</a:t>
            </a:r>
          </a:p>
          <a:p>
            <a:r>
              <a:rPr lang="ru-RU" dirty="0" smtClean="0"/>
              <a:t>создание презентаций в программе </a:t>
            </a:r>
            <a:r>
              <a:rPr lang="en-US" dirty="0" smtClean="0"/>
              <a:t>Power Point </a:t>
            </a:r>
            <a:r>
              <a:rPr lang="ru-RU" dirty="0" smtClean="0"/>
              <a:t>для повышения эффективности образовательных занятий с детьми и педагогической компетенции у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презентаций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15292"/>
            <a:ext cx="8058150" cy="4661672"/>
          </a:xfrm>
        </p:spPr>
        <p:txBody>
          <a:bodyPr>
            <a:normAutofit/>
          </a:bodyPr>
          <a:lstStyle/>
          <a:p>
            <a:r>
              <a:rPr lang="ru-RU" dirty="0" smtClean="0"/>
              <a:t>Для обозначения темы или как сопровождение объяснения педагога;</a:t>
            </a:r>
          </a:p>
          <a:p>
            <a:r>
              <a:rPr lang="ru-RU" dirty="0" smtClean="0"/>
              <a:t>Для сопровождения небольших театрализованных сценок или постановок сказок детьми;</a:t>
            </a:r>
          </a:p>
          <a:p>
            <a:r>
              <a:rPr lang="ru-RU" dirty="0" smtClean="0"/>
              <a:t>Для сопровождения праздника для детей или для контроля знаний и др.</a:t>
            </a:r>
          </a:p>
          <a:p>
            <a:r>
              <a:rPr lang="ru-RU" dirty="0" smtClean="0"/>
              <a:t>Для сопровождения концерта</a:t>
            </a:r>
          </a:p>
          <a:p>
            <a:r>
              <a:rPr lang="ru-RU" dirty="0" smtClean="0"/>
              <a:t>Для проведения родительских собраний.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для повышения ИКТ - компетентности педагогов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недели педагогического мастерства; </a:t>
            </a:r>
          </a:p>
          <a:p>
            <a:r>
              <a:rPr lang="ru-RU" dirty="0" smtClean="0"/>
              <a:t>мастер-классы;</a:t>
            </a:r>
          </a:p>
          <a:p>
            <a:r>
              <a:rPr lang="ru-RU" dirty="0" smtClean="0"/>
              <a:t>педагогические мастерские и наставничество; </a:t>
            </a:r>
          </a:p>
          <a:p>
            <a:r>
              <a:rPr lang="ru-RU" dirty="0" smtClean="0"/>
              <a:t>обучающие семинары; </a:t>
            </a:r>
          </a:p>
          <a:p>
            <a:r>
              <a:rPr lang="ru-RU" dirty="0" smtClean="0"/>
              <a:t>работа в паре; </a:t>
            </a:r>
          </a:p>
          <a:p>
            <a:r>
              <a:rPr lang="ru-RU" dirty="0" smtClean="0"/>
              <a:t>тематические семинары.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53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i="1" u="sng" dirty="0" smtClean="0"/>
              <a:t>Участие педагогов в региональных и всероссийских конкурсах по использованию ИКТ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1306286"/>
            <a:ext cx="8752114" cy="55517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err="1" smtClean="0"/>
              <a:t>Респ</a:t>
            </a:r>
            <a:r>
              <a:rPr lang="ru-RU" dirty="0" smtClean="0"/>
              <a:t>. Фестиваль </a:t>
            </a:r>
            <a:r>
              <a:rPr lang="ru-RU" dirty="0" err="1" smtClean="0"/>
              <a:t>комп-х</a:t>
            </a:r>
            <a:r>
              <a:rPr lang="ru-RU" dirty="0" smtClean="0"/>
              <a:t> презентаций «Я и мои дети» - </a:t>
            </a:r>
            <a:r>
              <a:rPr lang="ru-RU" dirty="0" err="1" smtClean="0"/>
              <a:t>Дугур</a:t>
            </a:r>
            <a:r>
              <a:rPr lang="ru-RU" dirty="0" smtClean="0"/>
              <a:t> О.К. (Диплом </a:t>
            </a:r>
            <a:r>
              <a:rPr lang="en-US" dirty="0" smtClean="0"/>
              <a:t>I</a:t>
            </a:r>
            <a:r>
              <a:rPr lang="ru-RU" dirty="0" smtClean="0"/>
              <a:t>), Крылепова Т.В. (Диплом </a:t>
            </a:r>
            <a:r>
              <a:rPr lang="en-US" dirty="0" smtClean="0"/>
              <a:t>III</a:t>
            </a:r>
            <a:r>
              <a:rPr lang="ru-RU" dirty="0" smtClean="0"/>
              <a:t>) 2011-2012 </a:t>
            </a:r>
            <a:r>
              <a:rPr lang="ru-RU" dirty="0" err="1" smtClean="0"/>
              <a:t>уч.г</a:t>
            </a:r>
            <a:r>
              <a:rPr lang="ru-RU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ru-RU" dirty="0" err="1" smtClean="0"/>
              <a:t>Респуб</a:t>
            </a:r>
            <a:r>
              <a:rPr lang="ru-RU" dirty="0" smtClean="0"/>
              <a:t>. Тур Межд. </a:t>
            </a:r>
            <a:r>
              <a:rPr lang="ru-RU" dirty="0" err="1" smtClean="0"/>
              <a:t>Конкурся</a:t>
            </a:r>
            <a:r>
              <a:rPr lang="ru-RU" dirty="0" smtClean="0"/>
              <a:t> детск. </a:t>
            </a:r>
            <a:r>
              <a:rPr lang="ru-RU" dirty="0" err="1" smtClean="0"/>
              <a:t>творч-ва</a:t>
            </a:r>
            <a:r>
              <a:rPr lang="ru-RU" dirty="0" smtClean="0"/>
              <a:t> «Сказки красивого сердца»  </a:t>
            </a:r>
            <a:r>
              <a:rPr lang="ru-RU" dirty="0" err="1" smtClean="0"/>
              <a:t>Дугур</a:t>
            </a:r>
            <a:r>
              <a:rPr lang="ru-RU" dirty="0" smtClean="0"/>
              <a:t> О.К. (1 место в номинации «Анимация по сюжету </a:t>
            </a:r>
            <a:r>
              <a:rPr lang="ru-RU" dirty="0" err="1" smtClean="0"/>
              <a:t>фльклорной</a:t>
            </a:r>
            <a:r>
              <a:rPr lang="ru-RU" dirty="0" smtClean="0"/>
              <a:t> и литературной сказки» 2011-20о12 </a:t>
            </a:r>
            <a:r>
              <a:rPr lang="ru-RU" dirty="0" err="1" smtClean="0"/>
              <a:t>уч.г</a:t>
            </a:r>
            <a:r>
              <a:rPr lang="ru-RU" dirty="0" smtClean="0"/>
              <a:t> 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Международный конкурс «ИКТ в дошкольном образовании – 2012» </a:t>
            </a:r>
            <a:r>
              <a:rPr lang="ru-RU" dirty="0" err="1" smtClean="0"/>
              <a:t>Хомушку</a:t>
            </a:r>
            <a:r>
              <a:rPr lang="ru-RU" dirty="0" smtClean="0"/>
              <a:t> Ш.Б. (Лауреат);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Система добровольной сертификации информационных технологий , </a:t>
            </a:r>
            <a:r>
              <a:rPr lang="ru-RU" dirty="0" err="1" smtClean="0"/>
              <a:t>Дугур</a:t>
            </a:r>
            <a:r>
              <a:rPr lang="ru-RU" dirty="0" smtClean="0"/>
              <a:t> О.К. (Серебряный сертификат соответствия);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Участие в конкурсе </a:t>
            </a:r>
            <a:r>
              <a:rPr lang="ru-RU" dirty="0" err="1" smtClean="0"/>
              <a:t>комп-х</a:t>
            </a:r>
            <a:r>
              <a:rPr lang="ru-RU" dirty="0" smtClean="0"/>
              <a:t> презентаций «Я и мои дети» </a:t>
            </a:r>
            <a:r>
              <a:rPr lang="ru-RU" dirty="0" err="1" smtClean="0"/>
              <a:t>Хомушку</a:t>
            </a:r>
            <a:r>
              <a:rPr lang="ru-RU" dirty="0" smtClean="0"/>
              <a:t> Ш.Б, </a:t>
            </a:r>
            <a:r>
              <a:rPr lang="ru-RU" dirty="0" err="1" smtClean="0"/>
              <a:t>Середкина</a:t>
            </a:r>
            <a:r>
              <a:rPr lang="ru-RU" dirty="0" smtClean="0"/>
              <a:t> Н.Г., </a:t>
            </a:r>
            <a:r>
              <a:rPr lang="ru-RU" dirty="0" err="1" smtClean="0"/>
              <a:t>Щетнева</a:t>
            </a:r>
            <a:r>
              <a:rPr lang="ru-RU" dirty="0" smtClean="0"/>
              <a:t> Л.В., Крылепова Т.В.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Участие в Международном конкурсе «ИКТ в дошкольном образовании –2012, 2013» </a:t>
            </a:r>
            <a:r>
              <a:rPr lang="ru-RU" dirty="0" err="1" smtClean="0"/>
              <a:t>Середкина</a:t>
            </a:r>
            <a:r>
              <a:rPr lang="ru-RU" dirty="0" smtClean="0"/>
              <a:t> Н.Г., Крылепова Т.В., </a:t>
            </a:r>
            <a:r>
              <a:rPr lang="ru-RU" dirty="0" err="1" smtClean="0"/>
              <a:t>Хомушку</a:t>
            </a:r>
            <a:r>
              <a:rPr lang="ru-RU" dirty="0" smtClean="0"/>
              <a:t> Ш.Б.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423852"/>
            <a:ext cx="8530046" cy="54341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Компьютер может помочь развитию у детей таких важнейших операций как обобщение и классификация</a:t>
            </a:r>
          </a:p>
          <a:p>
            <a:r>
              <a:rPr lang="ru-RU" dirty="0" smtClean="0"/>
              <a:t>В процессе занятий на компьютере улучшаются память и внимание детей; </a:t>
            </a:r>
          </a:p>
          <a:p>
            <a:r>
              <a:rPr lang="ru-RU" dirty="0" smtClean="0"/>
              <a:t>При игре в компьютерные игры у детей раньше развивается знаковая </a:t>
            </a:r>
            <a:r>
              <a:rPr lang="ru-RU" dirty="0" err="1" smtClean="0"/>
              <a:t>функциясознания</a:t>
            </a:r>
            <a:r>
              <a:rPr lang="ru-RU" dirty="0" smtClean="0"/>
              <a:t>, которая лежит в основе абстрактного мышления; </a:t>
            </a:r>
          </a:p>
          <a:p>
            <a:r>
              <a:rPr lang="ru-RU" dirty="0" smtClean="0"/>
              <a:t>Компьютерные игры имеют большое значение не только для развития интеллекта детей, но и для развития моторики, для формирования координации зрительной и моторной функций.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567544"/>
            <a:ext cx="8149590" cy="4609420"/>
          </a:xfrm>
        </p:spPr>
        <p:txBody>
          <a:bodyPr>
            <a:normAutofit/>
          </a:bodyPr>
          <a:lstStyle/>
          <a:p>
            <a:r>
              <a:rPr lang="ru-RU" dirty="0" smtClean="0"/>
              <a:t>Чрезмерное обращение с компьютером может привести к ухудшению зрения ребенка, а также может  отрицательно сказаться на психическом здоровье ребенка.</a:t>
            </a:r>
          </a:p>
          <a:p>
            <a:r>
              <a:rPr lang="ru-RU" dirty="0" smtClean="0"/>
              <a:t>Особенно это опасно для застенчивых детей.</a:t>
            </a:r>
          </a:p>
          <a:p>
            <a:r>
              <a:rPr lang="ru-RU" dirty="0" smtClean="0"/>
              <a:t>Чрезмерное обращение с компьютером может привести к нарушению осанки</a:t>
            </a:r>
          </a:p>
          <a:p>
            <a:r>
              <a:rPr lang="ru-RU" dirty="0" smtClean="0"/>
              <a:t>Ребенок - маленький человек, он может формироваться и развиваться только реальном мире.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Компьютер-Игра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149" y="1240972"/>
            <a:ext cx="7811588" cy="3331028"/>
          </a:xfrm>
        </p:spPr>
        <p:txBody>
          <a:bodyPr/>
          <a:lstStyle/>
          <a:p>
            <a:r>
              <a:rPr lang="ru-RU" b="1" dirty="0" smtClean="0"/>
              <a:t>теоретическое мышление;</a:t>
            </a:r>
          </a:p>
          <a:p>
            <a:r>
              <a:rPr lang="ru-RU" b="1" dirty="0" smtClean="0"/>
              <a:t>развитое воображение;</a:t>
            </a:r>
          </a:p>
          <a:p>
            <a:r>
              <a:rPr lang="ru-RU" b="1" dirty="0" smtClean="0"/>
              <a:t>способность к прогнозированию результата действия;</a:t>
            </a:r>
          </a:p>
          <a:p>
            <a:r>
              <a:rPr lang="ru-RU" b="1" dirty="0" smtClean="0"/>
              <a:t>проектные качества мышления повышение творческих способностей детей;</a:t>
            </a:r>
            <a:endParaRPr lang="ru-RU" dirty="0"/>
          </a:p>
        </p:txBody>
      </p:sp>
      <p:pic>
        <p:nvPicPr>
          <p:cNvPr id="9218" name="Picture 2" descr="Игра - Презентация 8643/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906" y="4388237"/>
            <a:ext cx="2822757" cy="2117067"/>
          </a:xfrm>
          <a:prstGeom prst="rect">
            <a:avLst/>
          </a:prstGeom>
          <a:noFill/>
        </p:spPr>
      </p:pic>
      <p:pic>
        <p:nvPicPr>
          <p:cNvPr id="9220" name="Picture 4" descr="Компьютер в детском саду Детский с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210" y="4217247"/>
            <a:ext cx="2953384" cy="221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6" y="1397726"/>
            <a:ext cx="8214904" cy="47792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Федеральный Закон «Об образовании» в РФ</a:t>
            </a:r>
          </a:p>
          <a:p>
            <a:r>
              <a:rPr lang="ru-RU" dirty="0" smtClean="0"/>
              <a:t>Концепция социального экономического развития 2020, Приложение к письму от 8.05.08 №03-946: 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 </a:t>
            </a:r>
          </a:p>
          <a:p>
            <a:r>
              <a:rPr lang="ru-RU" dirty="0" smtClean="0"/>
              <a:t>Информационное письмо Минобразования РФ от 25 мая 2001 г. №753/23-16 «Об информатизации дошкольного образования в России» </a:t>
            </a:r>
          </a:p>
          <a:p>
            <a:r>
              <a:rPr lang="ru-RU" dirty="0" smtClean="0"/>
              <a:t>Распоряжение Правительства РФ от 17.12.2009 N 1993-р (вместе со "Сводным перечнем первоочередных  государственных и муниципальных услуг, предоставляемых органами исполнительной власти субъектов Российской Федерации и органами местного самоуправления в электронном виде, а также услуг, предоставляемых в электронном виде учреждениями субъектов Российской и муниципальными учреждениями")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399" y="0"/>
            <a:ext cx="7886700" cy="1325563"/>
          </a:xfrm>
        </p:spPr>
        <p:txBody>
          <a:bodyPr/>
          <a:lstStyle/>
          <a:p>
            <a:r>
              <a:rPr lang="ru-RU" dirty="0" smtClean="0"/>
              <a:t>Компьютер обладает рядом преимуществ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19" y="1084217"/>
            <a:ext cx="8503920" cy="5773783"/>
          </a:xfrm>
        </p:spPr>
        <p:txBody>
          <a:bodyPr>
            <a:noAutofit/>
          </a:bodyPr>
          <a:lstStyle/>
          <a:p>
            <a:r>
              <a:rPr lang="ru-RU" dirty="0" smtClean="0"/>
              <a:t>компьютер привлекателен для детей, как любая новая игрушка;</a:t>
            </a:r>
          </a:p>
          <a:p>
            <a:r>
              <a:rPr lang="ru-RU" dirty="0" smtClean="0"/>
              <a:t> компьютер очень "терпелив", никогда не ругает ребенка за ошибки, а ждет, пока он сам исправит их;</a:t>
            </a:r>
          </a:p>
          <a:p>
            <a:r>
              <a:rPr lang="ru-RU" dirty="0" smtClean="0"/>
              <a:t>предъявление информации на экране компьютера в игровой форме вызывает у детей огромный интерес;</a:t>
            </a:r>
          </a:p>
          <a:p>
            <a:r>
              <a:rPr lang="ru-RU" dirty="0" smtClean="0"/>
              <a:t>несет в себе образный тип информации, понятный дошкольникам;</a:t>
            </a:r>
          </a:p>
          <a:p>
            <a:r>
              <a:rPr lang="ru-RU" dirty="0" smtClean="0"/>
              <a:t>движения, звук, мультипликация надолго привлекает внимание;</a:t>
            </a:r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561704"/>
            <a:ext cx="8149590" cy="5930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проблемные задачи, поощрение ребенка при их правильном решении самим компьютером являются стимулом познавательной активности детей;</a:t>
            </a:r>
          </a:p>
          <a:p>
            <a:r>
              <a:rPr lang="ru-RU" dirty="0" smtClean="0"/>
              <a:t>предоставляет возможность индивидуализации обучения;</a:t>
            </a:r>
          </a:p>
          <a:p>
            <a:r>
              <a:rPr lang="ru-RU" dirty="0" smtClean="0"/>
              <a:t>ребенок сам регулирует темп и количество решаемых игровых обучающих задач;</a:t>
            </a:r>
          </a:p>
          <a:p>
            <a:r>
              <a:rPr lang="ru-RU" dirty="0" smtClean="0"/>
              <a:t>в процессе своей деятельности за компьютером дошкольник приобретает уверенность в себе, в том, что он многое может;</a:t>
            </a:r>
          </a:p>
          <a:p>
            <a:r>
              <a:rPr lang="ru-RU" dirty="0" smtClean="0"/>
              <a:t>позволяет моделировать такие жизненные ситуации, которые нельзя увидеть в повседневной жизни, неожиданные и необычные эффекты;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</a:t>
            </a:r>
            <a:r>
              <a:rPr lang="ru-RU" dirty="0" err="1" smtClean="0"/>
              <a:t>группа_</a:t>
            </a:r>
            <a:r>
              <a:rPr lang="ru-RU" dirty="0" smtClean="0"/>
              <a:t> это электронная </a:t>
            </a:r>
            <a:r>
              <a:rPr lang="ru-RU" dirty="0" err="1" smtClean="0"/>
              <a:t>переодика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Во-первых это журнал «Дошкольное образование» </a:t>
            </a:r>
            <a:r>
              <a:rPr lang="en-US" b="1" dirty="0" smtClean="0">
                <a:hlinkClick r:id="rId2"/>
              </a:rPr>
              <a:t>dob</a:t>
            </a:r>
            <a:r>
              <a:rPr lang="en-US" dirty="0" smtClean="0">
                <a:hlinkClick r:id="rId2"/>
              </a:rPr>
              <a:t>.</a:t>
            </a:r>
            <a:r>
              <a:rPr lang="en-US" b="1" dirty="0" smtClean="0">
                <a:hlinkClick r:id="rId2"/>
              </a:rPr>
              <a:t>1september</a:t>
            </a:r>
            <a:r>
              <a:rPr lang="en-US" dirty="0" smtClean="0">
                <a:hlinkClick r:id="rId2"/>
              </a:rPr>
              <a:t>.</a:t>
            </a:r>
            <a:r>
              <a:rPr lang="en-US" b="1" dirty="0" smtClean="0">
                <a:hlinkClick r:id="rId2"/>
              </a:rPr>
              <a:t>ru </a:t>
            </a:r>
            <a:r>
              <a:rPr lang="ru-RU" dirty="0" smtClean="0"/>
              <a:t>сайт содержит полное содержание номеров газеты «Дошкольное образование». А это широкий спектр материалов учебного, воспитательного и развивающего характера для родителей и воспитателей; разработки дидактических игр.</a:t>
            </a:r>
          </a:p>
          <a:p>
            <a:r>
              <a:rPr lang="ru-RU" dirty="0" smtClean="0"/>
              <a:t>«Сказки для детей» раздел электронной версии журнала «Костер» посвященный сказкам. На сайте содержится полная коллекция детских сказок: русские народные, шведские, классические сказки русских и зарубежных авторов. </a:t>
            </a:r>
            <a:r>
              <a:rPr lang="en-US" b="1" dirty="0" smtClean="0">
                <a:hlinkClick r:id="rId3"/>
              </a:rPr>
              <a:t>kostyor</a:t>
            </a:r>
            <a:r>
              <a:rPr lang="en-US" dirty="0" smtClean="0">
                <a:hlinkClick r:id="rId3"/>
              </a:rPr>
              <a:t>.</a:t>
            </a:r>
            <a:r>
              <a:rPr lang="en-US" b="1" dirty="0" smtClean="0">
                <a:hlinkClick r:id="rId3"/>
              </a:rPr>
              <a:t>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Вторая группа сайтов - это сайты, непосредственно посвященные работе воспитателя и содержат очень много полезной информации и полезных разработок, которыми педагог может воспользоваться в своей работе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14990"/>
            <a:ext cx="8358596" cy="486869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Сайт «Учительский портал» во вкладке Дошкольное образование содержит большую коллекцию готовых презентаций для педагогов Детского сада по различным направлениям, конспекты НОД, сценарии праздников и много другое.</a:t>
            </a:r>
          </a:p>
          <a:p>
            <a:r>
              <a:rPr lang="en-US" b="1" dirty="0" smtClean="0">
                <a:hlinkClick r:id="rId2"/>
              </a:rPr>
              <a:t>uchportal</a:t>
            </a:r>
            <a:r>
              <a:rPr lang="en-US" dirty="0" smtClean="0">
                <a:hlinkClick r:id="rId2"/>
              </a:rPr>
              <a:t>.</a:t>
            </a:r>
            <a:r>
              <a:rPr lang="en-US" b="1" dirty="0" smtClean="0">
                <a:hlinkClick r:id="rId2"/>
              </a:rPr>
              <a:t>ru</a:t>
            </a:r>
            <a:endParaRPr lang="ru-RU" b="1" dirty="0" smtClean="0"/>
          </a:p>
          <a:p>
            <a:r>
              <a:rPr lang="ru-RU" dirty="0" smtClean="0"/>
              <a:t>Сайт «Дошкольник». Этой сайт очень содержателен. Это и готовые презентации, коллекция стихов, коллекция игр, рекомендации по рукоделию с дошкольниками и много другое.</a:t>
            </a:r>
          </a:p>
          <a:p>
            <a:r>
              <a:rPr lang="en-US" b="1" dirty="0" smtClean="0">
                <a:hlinkClick r:id="rId3"/>
              </a:rPr>
              <a:t>doshkolnik</a:t>
            </a:r>
            <a:r>
              <a:rPr lang="en-US" dirty="0" smtClean="0">
                <a:hlinkClick r:id="rId3"/>
              </a:rPr>
              <a:t>.</a:t>
            </a:r>
            <a:r>
              <a:rPr lang="en-US" b="1" dirty="0" smtClean="0">
                <a:hlinkClick r:id="rId3"/>
              </a:rPr>
              <a:t>ru</a:t>
            </a:r>
            <a:r>
              <a:rPr lang="ru-RU" dirty="0" smtClean="0"/>
              <a:t>•     </a:t>
            </a:r>
          </a:p>
          <a:p>
            <a:r>
              <a:rPr lang="ru-RU" dirty="0" smtClean="0"/>
              <a:t>Сайт «Мам»</a:t>
            </a:r>
            <a:r>
              <a:rPr lang="en-US" dirty="0" smtClean="0">
                <a:hlinkClick r:id="rId4"/>
              </a:rPr>
              <a:t> maam.ru</a:t>
            </a:r>
            <a:endParaRPr lang="en-US" dirty="0" smtClean="0"/>
          </a:p>
          <a:p>
            <a:r>
              <a:rPr lang="ru-RU" dirty="0" smtClean="0"/>
              <a:t>Еще один сайт непосредственно для воспитателей Детских садов это сайт «Дошколенок» </a:t>
            </a:r>
            <a:r>
              <a:rPr lang="en-US" dirty="0" smtClean="0">
                <a:hlinkClick r:id="rId5"/>
              </a:rPr>
              <a:t>dohcolonoc.ru</a:t>
            </a:r>
            <a:r>
              <a:rPr lang="ru-RU" dirty="0" smtClean="0"/>
              <a:t>  разделы сайта: Конспекты НОД, Консультации, Праздники, викторины, развлечения, работа с родителями. Физическое воспитание в детском саду. Мастер - </a:t>
            </a:r>
            <a:r>
              <a:rPr lang="ru-RU" dirty="0" err="1" smtClean="0"/>
              <a:t>кл</a:t>
            </a:r>
            <a:r>
              <a:rPr lang="ru-RU" dirty="0" smtClean="0"/>
              <a:t> асы. Доклады, педсоветы, методические объединения в ДОУ. Кружковая работа в детском саду. Экспериментальная деятельность в ДОУ и многое, многое другое.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3" y="561703"/>
            <a:ext cx="8974183" cy="629629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Сайт «Воспитание детей дошкольного возраста в детском саду и семье» </a:t>
            </a:r>
            <a:r>
              <a:rPr lang="en-US" b="1" dirty="0" smtClean="0">
                <a:hlinkClick r:id="rId2"/>
              </a:rPr>
              <a:t>doshvozrast</a:t>
            </a:r>
            <a:r>
              <a:rPr lang="en-US" dirty="0" smtClean="0">
                <a:hlinkClick r:id="rId2"/>
              </a:rPr>
              <a:t>.</a:t>
            </a:r>
            <a:r>
              <a:rPr lang="en-US" b="1" dirty="0" smtClean="0">
                <a:hlinkClick r:id="rId2"/>
              </a:rPr>
              <a:t>ru</a:t>
            </a:r>
            <a:r>
              <a:rPr lang="en-US" dirty="0" smtClean="0"/>
              <a:t> </a:t>
            </a:r>
            <a:r>
              <a:rPr lang="ru-RU" dirty="0" smtClean="0"/>
              <a:t>разделы сайта: Работа с родителями, Оздоровительная работа, Правовое воспитание, Игровая: деятельность, Родителям дошкольников, Книги по дошкольному воспитанию и др.</a:t>
            </a:r>
          </a:p>
          <a:p>
            <a:r>
              <a:rPr lang="ru-RU" dirty="0" smtClean="0"/>
              <a:t>Сайт «Почемучка» </a:t>
            </a:r>
            <a:r>
              <a:rPr lang="en-US" b="1" dirty="0" smtClean="0">
                <a:hlinkClick r:id="rId3"/>
              </a:rPr>
              <a:t>pochemu4ka</a:t>
            </a:r>
            <a:r>
              <a:rPr lang="en-US" dirty="0" smtClean="0">
                <a:hlinkClick r:id="rId3"/>
              </a:rPr>
              <a:t>.</a:t>
            </a:r>
            <a:r>
              <a:rPr lang="en-US" b="1" dirty="0" smtClean="0">
                <a:hlinkClick r:id="rId3"/>
              </a:rPr>
              <a:t>ru </a:t>
            </a:r>
            <a:r>
              <a:rPr lang="ru-RU" dirty="0" smtClean="0"/>
              <a:t>содержит стихи, рассказы, сказки для детей, </a:t>
            </a:r>
            <a:r>
              <a:rPr lang="ru-RU" dirty="0" err="1" smtClean="0"/>
              <a:t>потешки</a:t>
            </a:r>
            <a:r>
              <a:rPr lang="ru-RU" dirty="0" smtClean="0"/>
              <a:t>, пальчиковые игры, раскраски, </a:t>
            </a:r>
            <a:r>
              <a:rPr lang="ru-RU" dirty="0" err="1" smtClean="0"/>
              <a:t>аудиосказки</a:t>
            </a:r>
            <a:r>
              <a:rPr lang="ru-RU" dirty="0" smtClean="0"/>
              <a:t>, игры для детей </a:t>
            </a:r>
            <a:r>
              <a:rPr lang="ru-RU" dirty="0" err="1" smtClean="0"/>
              <a:t>онлайн</a:t>
            </a:r>
            <a:r>
              <a:rPr lang="ru-RU" dirty="0" smtClean="0"/>
              <a:t> и другое.</a:t>
            </a:r>
          </a:p>
          <a:p>
            <a:r>
              <a:rPr lang="ru-RU" dirty="0" smtClean="0"/>
              <a:t>Сайт «</a:t>
            </a:r>
            <a:r>
              <a:rPr lang="ru-RU" dirty="0" err="1" smtClean="0"/>
              <a:t>ДЕДсад</a:t>
            </a:r>
            <a:r>
              <a:rPr lang="ru-RU" dirty="0" smtClean="0"/>
              <a:t>» </a:t>
            </a:r>
            <a:r>
              <a:rPr lang="en-US" b="1" dirty="0" smtClean="0">
                <a:hlinkClick r:id="rId4"/>
              </a:rPr>
              <a:t>detsad</a:t>
            </a:r>
            <a:r>
              <a:rPr lang="en-US" dirty="0" smtClean="0">
                <a:hlinkClick r:id="rId4"/>
              </a:rPr>
              <a:t>-</a:t>
            </a:r>
            <a:r>
              <a:rPr lang="en-US" b="1" dirty="0" smtClean="0">
                <a:hlinkClick r:id="rId4"/>
              </a:rPr>
              <a:t>kitty</a:t>
            </a:r>
            <a:r>
              <a:rPr lang="en-US" dirty="0" smtClean="0">
                <a:hlinkClick r:id="rId4"/>
              </a:rPr>
              <a:t>.</a:t>
            </a:r>
            <a:r>
              <a:rPr lang="en-US" b="1" dirty="0" smtClean="0">
                <a:hlinkClick r:id="rId4"/>
              </a:rPr>
              <a:t>ru </a:t>
            </a:r>
            <a:r>
              <a:rPr lang="ru-RU" dirty="0" smtClean="0"/>
              <a:t>сайт для детей и взрослых. Содержит большое количество папок-передвижек, шаблонов, картинок, раскрасок, мультфильмов, учебных пособий, сценариев праздников, музыки для детей и много другое.</a:t>
            </a:r>
          </a:p>
          <a:p>
            <a:r>
              <a:rPr lang="ru-RU" dirty="0" smtClean="0"/>
              <a:t>На сайте «Фестиваль педагогических идей Открытый урок» </a:t>
            </a:r>
            <a:r>
              <a:rPr lang="en-US" b="1" dirty="0" smtClean="0">
                <a:hlinkClick r:id="rId5"/>
              </a:rPr>
              <a:t>festival</a:t>
            </a:r>
            <a:r>
              <a:rPr lang="en-US" dirty="0" smtClean="0">
                <a:hlinkClick r:id="rId5"/>
              </a:rPr>
              <a:t>.1september.ru </a:t>
            </a:r>
            <a:r>
              <a:rPr lang="ru-RU" dirty="0" smtClean="0"/>
              <a:t>в разделе Работа с дошкольниками» содержится большая подборка практических материалов, которые помогут воспитателю в практической деятельности.</a:t>
            </a:r>
          </a:p>
          <a:p>
            <a:r>
              <a:rPr lang="ru-RU" dirty="0" smtClean="0"/>
              <a:t>Детский портал «Солнышко» </a:t>
            </a:r>
            <a:r>
              <a:rPr lang="en-US" dirty="0" smtClean="0">
                <a:hlinkClick r:id="rId6"/>
              </a:rPr>
              <a:t>solnet.ee</a:t>
            </a:r>
            <a:r>
              <a:rPr lang="en-US" dirty="0" smtClean="0"/>
              <a:t> </a:t>
            </a:r>
            <a:r>
              <a:rPr lang="ru-RU" dirty="0" smtClean="0"/>
              <a:t>содержит большую подборку материалов для работы с детьми. Это и всевозможные поделки, раскраски, детские журналы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группа сайтов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09" y="1476104"/>
            <a:ext cx="8201841" cy="47008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Общероссийский проект «Школа цифрового века» разработан в соответствии с Федеральной целевой программой развития образования на 2011-2015 годы и направлен на развитие инновационного потенциала образовательных учреждений: вовлечение педагогических работников в цифровое образовательное пространство, повышение эффективности использования современных образовательных технологий (в том числе, информационно-коммуникационных технологий) в профессиональной деятельности </a:t>
            </a:r>
            <a:r>
              <a:rPr lang="en-US" b="1" dirty="0" smtClean="0"/>
              <a:t>1sentya</a:t>
            </a:r>
            <a:r>
              <a:rPr lang="ru-RU" b="1" dirty="0" smtClean="0">
                <a:hlinkClick r:id="rId2"/>
              </a:rPr>
              <a:t>1сентября</a:t>
            </a:r>
            <a:r>
              <a:rPr lang="ru-RU" dirty="0" smtClean="0">
                <a:hlinkClick r:id="rId2"/>
              </a:rPr>
              <a:t>.рф </a:t>
            </a:r>
            <a:endParaRPr lang="ru-RU" dirty="0" smtClean="0"/>
          </a:p>
          <a:p>
            <a:r>
              <a:rPr lang="ru-RU" b="1" dirty="0" smtClean="0"/>
              <a:t>Социальная сеть работников образования</a:t>
            </a:r>
            <a:r>
              <a:rPr lang="en-US" dirty="0" smtClean="0">
                <a:hlinkClick r:id="rId3"/>
              </a:rPr>
              <a:t> nsportal.ru</a:t>
            </a:r>
            <a:endParaRPr lang="ru-RU" b="1" dirty="0" smtClean="0"/>
          </a:p>
          <a:p>
            <a:r>
              <a:rPr lang="ru-RU" dirty="0" smtClean="0"/>
              <a:t>Всероссийский Интернет-конкурс педагогического творчества (профессиональный конкурс работников образования)</a:t>
            </a:r>
            <a:r>
              <a:rPr lang="en-US" dirty="0" smtClean="0">
                <a:hlinkClick r:id="rId4"/>
              </a:rPr>
              <a:t> https://educontest.net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Сайт педагогического сообщества  </a:t>
            </a:r>
            <a:r>
              <a:rPr lang="en-US" b="1" dirty="0" err="1" smtClean="0">
                <a:hlinkClick r:id="rId5"/>
              </a:rPr>
              <a:t>pedsovet</a:t>
            </a:r>
            <a:r>
              <a:rPr lang="en-US" dirty="0" err="1" smtClean="0">
                <a:hlinkClick r:id="rId5"/>
              </a:rPr>
              <a:t>.</a:t>
            </a:r>
            <a:r>
              <a:rPr lang="en-US" b="1" dirty="0" err="1" smtClean="0">
                <a:hlinkClick r:id="rId5"/>
              </a:rPr>
              <a:t>su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940885">
            <a:off x="4092952" y="1036497"/>
            <a:ext cx="4720197" cy="2877828"/>
          </a:xfrm>
        </p:spPr>
        <p:txBody>
          <a:bodyPr>
            <a:normAutofit/>
          </a:bodyPr>
          <a:lstStyle/>
          <a:p>
            <a:r>
              <a:rPr lang="ru-RU" sz="3200" i="1" u="sng" dirty="0" smtClean="0"/>
              <a:t>Информационное пространство педагога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1" y="4297680"/>
            <a:ext cx="8595360" cy="2364377"/>
          </a:xfrm>
        </p:spPr>
        <p:txBody>
          <a:bodyPr/>
          <a:lstStyle/>
          <a:p>
            <a:r>
              <a:rPr lang="ru-RU" dirty="0" smtClean="0"/>
              <a:t>Использование ИКТ способствует повышению качества образовательного процесса: педагоги получают возможность профессионального общения в широкой аудитории пользователей сети Интернет, повышается их социальный статус.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Федеральный закон от 08.11.2010 №293 «Об оптимизации предоставления государственных услуг в сфере образования, о создании сайта ОУ, соответствующего единым требованиям»</a:t>
            </a:r>
          </a:p>
          <a:p>
            <a:r>
              <a:rPr lang="ru-RU" dirty="0" smtClean="0"/>
              <a:t>Концепция федеральной целевой программы «Развитие информатизации в России на период до 2012 года» </a:t>
            </a:r>
          </a:p>
          <a:p>
            <a:r>
              <a:rPr lang="ru-RU" dirty="0" smtClean="0"/>
              <a:t>Федеральная целевая программа «Развитие единой образовательной информационной среды» </a:t>
            </a:r>
          </a:p>
          <a:p>
            <a:r>
              <a:rPr lang="ru-RU" dirty="0" smtClean="0"/>
              <a:t>Концепция федеральной целевой программы «Развитие информатизации в России на период до 2010 года»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развития педагогического образования России на</a:t>
            </a:r>
          </a:p>
          <a:p>
            <a:r>
              <a:rPr lang="ru-RU" dirty="0" smtClean="0"/>
              <a:t>2001-2010 годы</a:t>
            </a:r>
          </a:p>
          <a:p>
            <a:r>
              <a:rPr lang="ru-RU" dirty="0" smtClean="0"/>
              <a:t>Постановление Главного государственного врача РФ «Об утверждении </a:t>
            </a:r>
            <a:r>
              <a:rPr lang="ru-RU" dirty="0" err="1" smtClean="0"/>
              <a:t>СанПиН</a:t>
            </a:r>
            <a:r>
              <a:rPr lang="ru-RU" dirty="0" smtClean="0"/>
              <a:t> 2.4.1.2660-10 от 22.07.2010 г. № 164» с изменениями</a:t>
            </a:r>
          </a:p>
          <a:p>
            <a:r>
              <a:rPr lang="ru-RU" dirty="0" smtClean="0"/>
              <a:t>Постановление правительства РФ от 18.04.2012г. № 343 «Об утверждении правил размещения в сети Интернет и обновления информации об ОУ»</a:t>
            </a:r>
          </a:p>
          <a:p>
            <a:r>
              <a:rPr lang="ru-RU" dirty="0" smtClean="0"/>
              <a:t>Приказ Министерства образования и науки РФ от 17 октября 2013 г. № 1155 "Об утверждении федерального государственного образовательного стандарта дошкольного образования"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868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События, происходящие в стране за последние 5 лет, такие как: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273" y="1489167"/>
            <a:ext cx="8332470" cy="47661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Принятие на государственном уровне Стратегии развития информационного общества;</a:t>
            </a:r>
          </a:p>
          <a:p>
            <a:r>
              <a:rPr lang="ru-RU" dirty="0" smtClean="0"/>
              <a:t>Принятие Концепции социально-экономического развития страны до 2020 года;</a:t>
            </a:r>
          </a:p>
          <a:p>
            <a:r>
              <a:rPr lang="ru-RU" dirty="0" smtClean="0"/>
              <a:t>Реализация программы «Электронная Россия»;</a:t>
            </a:r>
          </a:p>
          <a:p>
            <a:r>
              <a:rPr lang="ru-RU" dirty="0" smtClean="0"/>
              <a:t>Разработка Национальной образовательной концепции</a:t>
            </a:r>
          </a:p>
          <a:p>
            <a:r>
              <a:rPr lang="ru-RU" dirty="0" smtClean="0"/>
              <a:t>«Наша новая школа»;</a:t>
            </a:r>
          </a:p>
          <a:p>
            <a:r>
              <a:rPr lang="ru-RU" dirty="0" smtClean="0"/>
              <a:t>Подключение в рамках национального проекта школ и детских садов к интернету;</a:t>
            </a:r>
          </a:p>
          <a:p>
            <a:r>
              <a:rPr lang="ru-RU" dirty="0" smtClean="0"/>
              <a:t>Принятие поправок к Закону «Об образовании»;</a:t>
            </a:r>
          </a:p>
          <a:p>
            <a:r>
              <a:rPr lang="ru-RU" dirty="0" smtClean="0"/>
              <a:t>Формирование социальных сетей и др. </a:t>
            </a:r>
          </a:p>
          <a:p>
            <a:pPr algn="ctr">
              <a:buNone/>
            </a:pPr>
            <a:r>
              <a:rPr lang="ru-RU" sz="3100" dirty="0" smtClean="0">
                <a:solidFill>
                  <a:srgbClr val="C00000"/>
                </a:solidFill>
              </a:rPr>
              <a:t>потребовали иного осмысления роли ИКТ в образовательном процессе.</a:t>
            </a:r>
            <a:endParaRPr lang="ru-RU" sz="3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48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Концепция модернизации российского образования на период до 2010 года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«Концепция модернизации российского образования на период до 2010 года», в главе 2, посвященной приоритетам образовательной политики говорится следующее: «Для достижения нового качества образования будет осуществляться информатизация образования и оптимизация методов обучения». 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 (Из «Концепции долгосрочного социально-экономического развития РФ на период до 2020 года»)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33948" y="0"/>
            <a:ext cx="5741126" cy="1820486"/>
          </a:xfrm>
        </p:spPr>
        <p:txBody>
          <a:bodyPr/>
          <a:lstStyle/>
          <a:p>
            <a:r>
              <a:rPr lang="ru-RU" dirty="0" smtClean="0"/>
              <a:t>Причем здесь ФГОС ДО?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82879" y="4059855"/>
            <a:ext cx="9144000" cy="3425162"/>
          </a:xfrm>
        </p:spPr>
        <p:txBody>
          <a:bodyPr>
            <a:normAutofit/>
          </a:bodyPr>
          <a:lstStyle/>
          <a:p>
            <a:r>
              <a:rPr lang="ru-RU" dirty="0" smtClean="0"/>
              <a:t>1. Реализовывать программу ДОО, её методы и технологии; </a:t>
            </a:r>
          </a:p>
          <a:p>
            <a:r>
              <a:rPr lang="ru-RU" dirty="0" smtClean="0"/>
              <a:t>2.  Наладить взаимодействие с семьями воспитанников; </a:t>
            </a:r>
          </a:p>
          <a:p>
            <a:r>
              <a:rPr lang="ru-RU" dirty="0" smtClean="0"/>
              <a:t>3. Охватить все области развития ребёнка;</a:t>
            </a:r>
          </a:p>
          <a:p>
            <a:r>
              <a:rPr lang="ru-RU" dirty="0" smtClean="0"/>
              <a:t>4.  Вести индивидуальное развитие детей ( и особых, и особенных).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36423" y="1841863"/>
            <a:ext cx="5342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ИКС – это инструмент образовательного процесса, который при его правильной интеграции в РППС поможет: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9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авиатур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306</TotalTime>
  <Words>2981</Words>
  <Application>Microsoft Office PowerPoint</Application>
  <PresentationFormat>Экран (4:3)</PresentationFormat>
  <Paragraphs>249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Клавиатура</vt:lpstr>
      <vt:lpstr>Информационно-коммуникационная среда в ДОУ</vt:lpstr>
      <vt:lpstr>Крылепова Татьяна Владимировна Учитель-логопед МАДОУ ЦРР – Детского сада № 29 г. Кызыла </vt:lpstr>
      <vt:lpstr>Главные показатели развития               информационного общества сегодня в стране </vt:lpstr>
      <vt:lpstr>Нормативно-правовая база</vt:lpstr>
      <vt:lpstr>Нормативно-правовая база</vt:lpstr>
      <vt:lpstr>Нормативно-правовая база</vt:lpstr>
      <vt:lpstr>События, происходящие в стране за последние 5 лет, такие как: </vt:lpstr>
      <vt:lpstr>Концепция модернизации российского образования на период до 2010 года </vt:lpstr>
      <vt:lpstr>Причем здесь ФГОС ДО?</vt:lpstr>
      <vt:lpstr>Профессиональный стандарт педагога</vt:lpstr>
      <vt:lpstr>ФГОС: новые требования к педагогическим кадрам</vt:lpstr>
      <vt:lpstr>Слайд 12</vt:lpstr>
      <vt:lpstr>Слайд 13</vt:lpstr>
      <vt:lpstr>Слайд 14</vt:lpstr>
      <vt:lpstr>Задача ДОУ</vt:lpstr>
      <vt:lpstr>Что такое ИКТ? </vt:lpstr>
      <vt:lpstr>ИКТ-ИКС-ИОС – в чем разница?</vt:lpstr>
      <vt:lpstr>ИКС в ДОУ вчера (2008-2011)</vt:lpstr>
      <vt:lpstr>ИКС в ДОУ сегодня (2011-2014)</vt:lpstr>
      <vt:lpstr>ИКС в ДОУ завтра (2015-2017)</vt:lpstr>
      <vt:lpstr>Развивающая предметно-пространственная среда (РППС) становится:</vt:lpstr>
      <vt:lpstr>Плагиат</vt:lpstr>
      <vt:lpstr>« Я слышу и забываю. Я вижу и запоминаю. Я делаю и понимаю. » Конфуций</vt:lpstr>
      <vt:lpstr>Возможности использования ИКТ в образовательном процессе</vt:lpstr>
      <vt:lpstr>Условия и результаты внедрения ИКТ</vt:lpstr>
      <vt:lpstr>Слайд 26</vt:lpstr>
      <vt:lpstr>Слайд 27</vt:lpstr>
      <vt:lpstr>Использование компьютерных технологий помогает педагогу в работе:</vt:lpstr>
      <vt:lpstr>В своей работе педагог может использовать следующие средства информационно-коммуникативных технологий: </vt:lpstr>
      <vt:lpstr>Виды интерактивных материалов </vt:lpstr>
      <vt:lpstr>Остановимся на преимуществах использования интерактивных материалов. </vt:lpstr>
      <vt:lpstr>Слайд 32</vt:lpstr>
      <vt:lpstr>Слайд 33</vt:lpstr>
      <vt:lpstr>Виды презентаций</vt:lpstr>
      <vt:lpstr>Формы для повышения ИКТ - компетентности педагогов</vt:lpstr>
      <vt:lpstr>Участие педагогов в региональных и всероссийских конкурсах по использованию ИКТ</vt:lpstr>
      <vt:lpstr>Компьютер +</vt:lpstr>
      <vt:lpstr>Компьютер -</vt:lpstr>
      <vt:lpstr>Компьютер-Игра</vt:lpstr>
      <vt:lpstr>Компьютер обладает рядом преимуществ</vt:lpstr>
      <vt:lpstr>Слайд 41</vt:lpstr>
      <vt:lpstr>Первая группа_ это электронная переодика</vt:lpstr>
      <vt:lpstr>Вторая группа сайтов - это сайты, непосредственно посвященные работе воспитателя и содержат очень много полезной информации и полезных разработок, которыми педагог может воспользоваться в своей работе </vt:lpstr>
      <vt:lpstr>Слайд 44</vt:lpstr>
      <vt:lpstr>Третья группа сайтов </vt:lpstr>
      <vt:lpstr>Информационное пространство педагога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Информационно-коммуникационная среда в ДОУ</dc:title>
  <dc:creator>Крылепова Татьяна Вл</dc:creator>
  <cp:lastModifiedBy>Крылепова Татьяна Вл</cp:lastModifiedBy>
  <cp:revision>27</cp:revision>
  <dcterms:created xsi:type="dcterms:W3CDTF">2014-10-24T02:54:27Z</dcterms:created>
  <dcterms:modified xsi:type="dcterms:W3CDTF">2014-10-27T02:03:40Z</dcterms:modified>
</cp:coreProperties>
</file>