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8"/>
  </p:notesMasterIdLst>
  <p:sldIdLst>
    <p:sldId id="310" r:id="rId2"/>
    <p:sldId id="308" r:id="rId3"/>
    <p:sldId id="318" r:id="rId4"/>
    <p:sldId id="313" r:id="rId5"/>
    <p:sldId id="319" r:id="rId6"/>
    <p:sldId id="305" r:id="rId7"/>
    <p:sldId id="320" r:id="rId8"/>
    <p:sldId id="322" r:id="rId9"/>
    <p:sldId id="295" r:id="rId10"/>
    <p:sldId id="273" r:id="rId11"/>
    <p:sldId id="272" r:id="rId12"/>
    <p:sldId id="298" r:id="rId13"/>
    <p:sldId id="270" r:id="rId14"/>
    <p:sldId id="269" r:id="rId15"/>
    <p:sldId id="268" r:id="rId16"/>
    <p:sldId id="266" r:id="rId17"/>
    <p:sldId id="323" r:id="rId18"/>
    <p:sldId id="263" r:id="rId19"/>
    <p:sldId id="262" r:id="rId20"/>
    <p:sldId id="260" r:id="rId21"/>
    <p:sldId id="259" r:id="rId22"/>
    <p:sldId id="276" r:id="rId23"/>
    <p:sldId id="300" r:id="rId24"/>
    <p:sldId id="317" r:id="rId25"/>
    <p:sldId id="279" r:id="rId26"/>
    <p:sldId id="280" r:id="rId27"/>
    <p:sldId id="282" r:id="rId28"/>
    <p:sldId id="324" r:id="rId29"/>
    <p:sldId id="288" r:id="rId30"/>
    <p:sldId id="291" r:id="rId31"/>
    <p:sldId id="302" r:id="rId32"/>
    <p:sldId id="303" r:id="rId33"/>
    <p:sldId id="304" r:id="rId34"/>
    <p:sldId id="315" r:id="rId35"/>
    <p:sldId id="316" r:id="rId36"/>
    <p:sldId id="325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90842" autoAdjust="0"/>
  </p:normalViewPr>
  <p:slideViewPr>
    <p:cSldViewPr>
      <p:cViewPr varScale="1">
        <p:scale>
          <a:sx n="66" d="100"/>
          <a:sy n="66" d="100"/>
        </p:scale>
        <p:origin x="-154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75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77404-666E-4CD1-819C-20F706E0786C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63AAE-E53B-42BF-A30F-AD5E0022EB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3586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Определение подобных треугольников.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63AAE-E53B-42BF-A30F-AD5E0022EB5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13533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63AAE-E53B-42BF-A30F-AD5E0022EB5A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5873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63AAE-E53B-42BF-A30F-AD5E0022EB5A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80443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Краткая запись.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63AAE-E53B-42BF-A30F-AD5E0022EB5A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451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Теорема об отношении площадей треугольников.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63AAE-E53B-42BF-A30F-AD5E0022EB5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7629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Отношение площадей треугольников выраженное через отношение произведения сторон, заключающих равные углы.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63AAE-E53B-42BF-A30F-AD5E0022EB5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5785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Что изменилось на однотипных изображениях при уменьшении?</a:t>
            </a:r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Что не изменилось?</a:t>
            </a:r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Сколько углов?</a:t>
            </a:r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Сколько нужно знать углов чтобы найти третий?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63AAE-E53B-42BF-A30F-AD5E0022EB5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6007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None/>
            </a:pPr>
            <a:r>
              <a:rPr lang="ru-RU" u="none" dirty="0" smtClean="0">
                <a:solidFill>
                  <a:srgbClr val="FF0000"/>
                </a:solidFill>
              </a:rPr>
              <a:t>О чем говорится в теореме?</a:t>
            </a:r>
            <a:r>
              <a:rPr lang="ru-RU" u="none" baseline="0" dirty="0" smtClean="0">
                <a:solidFill>
                  <a:srgbClr val="FF0000"/>
                </a:solidFill>
              </a:rPr>
              <a:t> </a:t>
            </a:r>
            <a:r>
              <a:rPr lang="ru-RU" u="none" dirty="0" smtClean="0">
                <a:solidFill>
                  <a:srgbClr val="FF0000"/>
                </a:solidFill>
              </a:rPr>
              <a:t>Что именно говорится в теореме?</a:t>
            </a:r>
            <a:r>
              <a:rPr lang="ru-RU" u="none" baseline="0" dirty="0" smtClean="0">
                <a:solidFill>
                  <a:srgbClr val="FF0000"/>
                </a:solidFill>
              </a:rPr>
              <a:t> </a:t>
            </a:r>
            <a:r>
              <a:rPr lang="ru-RU" u="none" dirty="0" smtClean="0">
                <a:solidFill>
                  <a:srgbClr val="FF0000"/>
                </a:solidFill>
              </a:rPr>
              <a:t>Для доказательства воспользуемся определение подобия.</a:t>
            </a:r>
            <a:r>
              <a:rPr lang="ru-RU" u="none" baseline="0" dirty="0" smtClean="0">
                <a:solidFill>
                  <a:srgbClr val="FF0000"/>
                </a:solidFill>
              </a:rPr>
              <a:t> </a:t>
            </a:r>
            <a:r>
              <a:rPr lang="ru-RU" u="none" dirty="0" smtClean="0">
                <a:solidFill>
                  <a:srgbClr val="FF0000"/>
                </a:solidFill>
              </a:rPr>
              <a:t>Что нам для этого</a:t>
            </a:r>
            <a:r>
              <a:rPr lang="ru-RU" u="none" baseline="0" dirty="0" smtClean="0">
                <a:solidFill>
                  <a:srgbClr val="FF0000"/>
                </a:solidFill>
              </a:rPr>
              <a:t> </a:t>
            </a:r>
            <a:r>
              <a:rPr lang="ru-RU" u="none" dirty="0" smtClean="0">
                <a:solidFill>
                  <a:srgbClr val="FF0000"/>
                </a:solidFill>
              </a:rPr>
              <a:t>понадобится?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63AAE-E53B-42BF-A30F-AD5E0022EB5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4935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какой теореме найдем углы треугольника?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63AAE-E53B-42BF-A30F-AD5E0022EB5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5751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63AAE-E53B-42BF-A30F-AD5E0022EB5A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077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Где мы сталкивались с пропорциональность сторон?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63AAE-E53B-42BF-A30F-AD5E0022EB5A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30167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стороны сходственные в ∆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∆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какие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стороны являются пропорциональными в ∆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в ∆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63AAE-E53B-42BF-A30F-AD5E0022EB5A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5052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880E-4384-4AB3-907E-FCEBBC1D5F05}" type="datetimeFigureOut">
              <a:rPr lang="ru-RU" smtClean="0"/>
              <a:pPr/>
              <a:t>02.04.2013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B603069-4F2A-4D2E-8197-925907458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880E-4384-4AB3-907E-FCEBBC1D5F05}" type="datetimeFigureOut">
              <a:rPr lang="ru-RU" smtClean="0"/>
              <a:pPr/>
              <a:t>02.04.2013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3069-4F2A-4D2E-8197-925907458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880E-4384-4AB3-907E-FCEBBC1D5F05}" type="datetimeFigureOut">
              <a:rPr lang="ru-RU" smtClean="0"/>
              <a:pPr/>
              <a:t>02.04.2013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3069-4F2A-4D2E-8197-925907458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880E-4384-4AB3-907E-FCEBBC1D5F05}" type="datetimeFigureOut">
              <a:rPr lang="ru-RU" smtClean="0"/>
              <a:pPr/>
              <a:t>02.04.2013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B603069-4F2A-4D2E-8197-925907458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880E-4384-4AB3-907E-FCEBBC1D5F05}" type="datetimeFigureOut">
              <a:rPr lang="ru-RU" smtClean="0"/>
              <a:pPr/>
              <a:t>02.04.2013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3069-4F2A-4D2E-8197-92590745869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880E-4384-4AB3-907E-FCEBBC1D5F05}" type="datetimeFigureOut">
              <a:rPr lang="ru-RU" smtClean="0"/>
              <a:pPr/>
              <a:t>02.04.2013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3069-4F2A-4D2E-8197-925907458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880E-4384-4AB3-907E-FCEBBC1D5F05}" type="datetimeFigureOut">
              <a:rPr lang="ru-RU" smtClean="0"/>
              <a:pPr/>
              <a:t>02.04.2013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B603069-4F2A-4D2E-8197-92590745869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880E-4384-4AB3-907E-FCEBBC1D5F05}" type="datetimeFigureOut">
              <a:rPr lang="ru-RU" smtClean="0"/>
              <a:pPr/>
              <a:t>02.04.2013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3069-4F2A-4D2E-8197-925907458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880E-4384-4AB3-907E-FCEBBC1D5F05}" type="datetimeFigureOut">
              <a:rPr lang="ru-RU" smtClean="0"/>
              <a:pPr/>
              <a:t>02.04.2013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3069-4F2A-4D2E-8197-925907458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880E-4384-4AB3-907E-FCEBBC1D5F05}" type="datetimeFigureOut">
              <a:rPr lang="ru-RU" smtClean="0"/>
              <a:pPr/>
              <a:t>02.04.2013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3069-4F2A-4D2E-8197-925907458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880E-4384-4AB3-907E-FCEBBC1D5F05}" type="datetimeFigureOut">
              <a:rPr lang="ru-RU" smtClean="0"/>
              <a:pPr/>
              <a:t>02.04.2013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3069-4F2A-4D2E-8197-92590745869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CA4880E-4384-4AB3-907E-FCEBBC1D5F05}" type="datetimeFigureOut">
              <a:rPr lang="ru-RU" smtClean="0"/>
              <a:pPr/>
              <a:t>02.04.2013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B603069-4F2A-4D2E-8197-92590745869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3797304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Первый признак подобия треугольников.</a:t>
            </a:r>
            <a:endParaRPr lang="ru-RU" sz="6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355976" y="4581128"/>
            <a:ext cx="4402832" cy="192882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400" dirty="0" smtClean="0">
                <a:latin typeface="Century" pitchFamily="18" charset="0"/>
              </a:rPr>
              <a:t>РАЗРАБОТКА УРОКА ГЕОМЕТРИИ в 8 КЛАССЕ</a:t>
            </a:r>
          </a:p>
          <a:p>
            <a:pPr algn="ctr">
              <a:buNone/>
            </a:pPr>
            <a:endParaRPr lang="ru-RU" sz="2400" dirty="0" smtClean="0">
              <a:latin typeface="Century" pitchFamily="18" charset="0"/>
            </a:endParaRPr>
          </a:p>
          <a:p>
            <a:pPr algn="r">
              <a:buNone/>
            </a:pPr>
            <a:r>
              <a:rPr lang="ru-RU" sz="2400" dirty="0" smtClean="0">
                <a:latin typeface="Century" pitchFamily="18" charset="0"/>
              </a:rPr>
              <a:t>Учитель МАТЕМАТИКИ </a:t>
            </a:r>
          </a:p>
          <a:p>
            <a:pPr algn="r">
              <a:buNone/>
            </a:pPr>
            <a:r>
              <a:rPr lang="ru-RU" sz="3000" b="1" dirty="0" smtClean="0">
                <a:latin typeface="Century" pitchFamily="18" charset="0"/>
              </a:rPr>
              <a:t>ВОЛКОВА О.П.</a:t>
            </a:r>
            <a:endParaRPr lang="ru-RU" sz="3000" b="1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4368808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accent3"/>
                </a:solidFill>
              </a:rPr>
              <a:t>Первый признак подобия треугольников. </a:t>
            </a:r>
            <a:endParaRPr lang="ru-RU" sz="72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21264"/>
            <a:ext cx="8229600" cy="4572032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два угла одного треугольника соответственно равны двум углам другого, то такие треугольники подобны.</a:t>
            </a:r>
            <a:r>
              <a:rPr lang="ru-RU" sz="4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1340768"/>
            <a:ext cx="3471858" cy="50006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∆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Доказать: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~ ∆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400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611560" y="4293096"/>
            <a:ext cx="200026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9" name="Группа 69"/>
          <p:cNvGrpSpPr/>
          <p:nvPr/>
        </p:nvGrpSpPr>
        <p:grpSpPr>
          <a:xfrm>
            <a:off x="4355976" y="3861048"/>
            <a:ext cx="4218440" cy="2604805"/>
            <a:chOff x="785786" y="3929066"/>
            <a:chExt cx="4218440" cy="2604805"/>
          </a:xfrm>
        </p:grpSpPr>
        <p:grpSp>
          <p:nvGrpSpPr>
            <p:cNvPr id="60" name="Group 1"/>
            <p:cNvGrpSpPr>
              <a:grpSpLocks/>
            </p:cNvGrpSpPr>
            <p:nvPr/>
          </p:nvGrpSpPr>
          <p:grpSpPr bwMode="auto">
            <a:xfrm>
              <a:off x="1142980" y="4286254"/>
              <a:ext cx="3429035" cy="2000263"/>
              <a:chOff x="1530" y="2850"/>
              <a:chExt cx="3795" cy="1770"/>
            </a:xfrm>
          </p:grpSpPr>
          <p:sp>
            <p:nvSpPr>
              <p:cNvPr id="64" name="Arc 2"/>
              <p:cNvSpPr>
                <a:spLocks/>
              </p:cNvSpPr>
              <p:nvPr/>
            </p:nvSpPr>
            <p:spPr bwMode="auto">
              <a:xfrm flipH="1">
                <a:off x="4762" y="4335"/>
                <a:ext cx="143" cy="28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5" name="Arc 3"/>
              <p:cNvSpPr>
                <a:spLocks/>
              </p:cNvSpPr>
              <p:nvPr/>
            </p:nvSpPr>
            <p:spPr bwMode="auto">
              <a:xfrm flipH="1">
                <a:off x="4619" y="4230"/>
                <a:ext cx="143" cy="39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66" name="Group 4"/>
              <p:cNvGrpSpPr>
                <a:grpSpLocks/>
              </p:cNvGrpSpPr>
              <p:nvPr/>
            </p:nvGrpSpPr>
            <p:grpSpPr bwMode="auto">
              <a:xfrm>
                <a:off x="1530" y="2850"/>
                <a:ext cx="3795" cy="1770"/>
                <a:chOff x="1530" y="2850"/>
                <a:chExt cx="3795" cy="1770"/>
              </a:xfrm>
            </p:grpSpPr>
            <p:grpSp>
              <p:nvGrpSpPr>
                <p:cNvPr id="67" name="Group 5"/>
                <p:cNvGrpSpPr>
                  <a:grpSpLocks/>
                </p:cNvGrpSpPr>
                <p:nvPr/>
              </p:nvGrpSpPr>
              <p:grpSpPr bwMode="auto">
                <a:xfrm>
                  <a:off x="1530" y="2850"/>
                  <a:ext cx="3795" cy="1770"/>
                  <a:chOff x="1545" y="2865"/>
                  <a:chExt cx="3825" cy="1755"/>
                </a:xfrm>
              </p:grpSpPr>
              <p:grpSp>
                <p:nvGrpSpPr>
                  <p:cNvPr id="69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1545" y="2865"/>
                    <a:ext cx="3825" cy="1755"/>
                    <a:chOff x="1545" y="2865"/>
                    <a:chExt cx="3825" cy="1755"/>
                  </a:xfrm>
                </p:grpSpPr>
                <p:cxnSp>
                  <p:nvCxnSpPr>
                    <p:cNvPr id="71" name="AutoShape 7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1545" y="2865"/>
                      <a:ext cx="1245" cy="175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72" name="AutoShape 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545" y="4620"/>
                      <a:ext cx="3825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</p:grpSp>
              <p:cxnSp>
                <p:nvCxnSpPr>
                  <p:cNvPr id="70" name="AutoShape 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790" y="2865"/>
                    <a:ext cx="2580" cy="175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sp>
              <p:nvSpPr>
                <p:cNvPr id="68" name="Arc 10"/>
                <p:cNvSpPr>
                  <a:spLocks/>
                </p:cNvSpPr>
                <p:nvPr/>
              </p:nvSpPr>
              <p:spPr bwMode="auto">
                <a:xfrm>
                  <a:off x="1815" y="4230"/>
                  <a:ext cx="240" cy="39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61" name="Прямоугольник 60"/>
            <p:cNvSpPr/>
            <p:nvPr/>
          </p:nvSpPr>
          <p:spPr>
            <a:xfrm>
              <a:off x="785786" y="6072206"/>
              <a:ext cx="50006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A</a:t>
              </a:r>
              <a:r>
                <a:rPr lang="ru-RU" sz="2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4500562" y="6072206"/>
              <a:ext cx="5036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B</a:t>
              </a:r>
              <a:r>
                <a:rPr lang="ru-RU" sz="2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2000232" y="3929066"/>
              <a:ext cx="52129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ru-RU" sz="24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3" name="Группа 55"/>
          <p:cNvGrpSpPr/>
          <p:nvPr/>
        </p:nvGrpSpPr>
        <p:grpSpPr>
          <a:xfrm>
            <a:off x="4644008" y="1268760"/>
            <a:ext cx="4000528" cy="2604805"/>
            <a:chOff x="714348" y="714356"/>
            <a:chExt cx="4000528" cy="2604805"/>
          </a:xfrm>
        </p:grpSpPr>
        <p:grpSp>
          <p:nvGrpSpPr>
            <p:cNvPr id="74" name="Group 1"/>
            <p:cNvGrpSpPr>
              <a:grpSpLocks/>
            </p:cNvGrpSpPr>
            <p:nvPr/>
          </p:nvGrpSpPr>
          <p:grpSpPr bwMode="auto">
            <a:xfrm>
              <a:off x="1000104" y="1071544"/>
              <a:ext cx="3429035" cy="2000263"/>
              <a:chOff x="1530" y="2850"/>
              <a:chExt cx="3795" cy="1770"/>
            </a:xfrm>
          </p:grpSpPr>
          <p:sp>
            <p:nvSpPr>
              <p:cNvPr id="78" name="Arc 2"/>
              <p:cNvSpPr>
                <a:spLocks/>
              </p:cNvSpPr>
              <p:nvPr/>
            </p:nvSpPr>
            <p:spPr bwMode="auto">
              <a:xfrm flipH="1">
                <a:off x="4762" y="4335"/>
                <a:ext cx="143" cy="28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9" name="Arc 3"/>
              <p:cNvSpPr>
                <a:spLocks/>
              </p:cNvSpPr>
              <p:nvPr/>
            </p:nvSpPr>
            <p:spPr bwMode="auto">
              <a:xfrm flipH="1">
                <a:off x="4619" y="4230"/>
                <a:ext cx="143" cy="39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80" name="Group 4"/>
              <p:cNvGrpSpPr>
                <a:grpSpLocks/>
              </p:cNvGrpSpPr>
              <p:nvPr/>
            </p:nvGrpSpPr>
            <p:grpSpPr bwMode="auto">
              <a:xfrm>
                <a:off x="1530" y="2850"/>
                <a:ext cx="3795" cy="1770"/>
                <a:chOff x="1530" y="2850"/>
                <a:chExt cx="3795" cy="1770"/>
              </a:xfrm>
            </p:grpSpPr>
            <p:grpSp>
              <p:nvGrpSpPr>
                <p:cNvPr id="81" name="Group 5"/>
                <p:cNvGrpSpPr>
                  <a:grpSpLocks/>
                </p:cNvGrpSpPr>
                <p:nvPr/>
              </p:nvGrpSpPr>
              <p:grpSpPr bwMode="auto">
                <a:xfrm>
                  <a:off x="1530" y="2850"/>
                  <a:ext cx="3795" cy="1770"/>
                  <a:chOff x="1545" y="2865"/>
                  <a:chExt cx="3825" cy="1755"/>
                </a:xfrm>
              </p:grpSpPr>
              <p:grpSp>
                <p:nvGrpSpPr>
                  <p:cNvPr id="83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1545" y="2865"/>
                    <a:ext cx="3825" cy="1755"/>
                    <a:chOff x="1545" y="2865"/>
                    <a:chExt cx="3825" cy="1755"/>
                  </a:xfrm>
                </p:grpSpPr>
                <p:cxnSp>
                  <p:nvCxnSpPr>
                    <p:cNvPr id="85" name="AutoShape 7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1545" y="2865"/>
                      <a:ext cx="1245" cy="175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86" name="AutoShape 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545" y="4620"/>
                      <a:ext cx="3825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</p:grpSp>
              <p:cxnSp>
                <p:nvCxnSpPr>
                  <p:cNvPr id="84" name="AutoShape 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790" y="2865"/>
                    <a:ext cx="2580" cy="175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sp>
              <p:nvSpPr>
                <p:cNvPr id="82" name="Arc 10"/>
                <p:cNvSpPr>
                  <a:spLocks/>
                </p:cNvSpPr>
                <p:nvPr/>
              </p:nvSpPr>
              <p:spPr bwMode="auto">
                <a:xfrm>
                  <a:off x="1815" y="4230"/>
                  <a:ext cx="240" cy="39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75" name="Text Box 15"/>
            <p:cNvSpPr txBox="1">
              <a:spLocks noChangeArrowheads="1"/>
            </p:cNvSpPr>
            <p:nvPr/>
          </p:nvSpPr>
          <p:spPr bwMode="auto">
            <a:xfrm>
              <a:off x="714348" y="2857496"/>
              <a:ext cx="285752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Arial" pitchFamily="34" charset="0"/>
                  <a:cs typeface="Arial" pitchFamily="34" charset="0"/>
                </a:rPr>
                <a:t>A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Text Box 18"/>
            <p:cNvSpPr txBox="1">
              <a:spLocks noChangeArrowheads="1"/>
            </p:cNvSpPr>
            <p:nvPr/>
          </p:nvSpPr>
          <p:spPr bwMode="auto">
            <a:xfrm>
              <a:off x="4357686" y="2857496"/>
              <a:ext cx="35719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Arial" pitchFamily="34" charset="0"/>
                  <a:cs typeface="Arial" pitchFamily="34" charset="0"/>
                </a:rPr>
                <a:t>B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Text Box 17"/>
            <p:cNvSpPr txBox="1">
              <a:spLocks noChangeArrowheads="1"/>
            </p:cNvSpPr>
            <p:nvPr/>
          </p:nvSpPr>
          <p:spPr bwMode="auto">
            <a:xfrm>
              <a:off x="1928794" y="714356"/>
              <a:ext cx="35719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Arial" pitchFamily="34" charset="0"/>
                  <a:cs typeface="Arial" pitchFamily="34" charset="0"/>
                </a:rPr>
                <a:t>C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52736"/>
            <a:ext cx="8229600" cy="4662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Для доказательства поставим две задачи:</a:t>
            </a:r>
          </a:p>
          <a:p>
            <a:pPr marL="514350" indent="-51435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Доказать, что углы треугольника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равны углам треугольника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Доказать, что сходственные стороны пропорциональны.</a:t>
            </a:r>
            <a:endParaRPr lang="ru-RU" sz="40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65416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Докажем 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равенство углов треугольников.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357158" y="3929066"/>
            <a:ext cx="4000528" cy="2604805"/>
            <a:chOff x="357158" y="3929066"/>
            <a:chExt cx="4000528" cy="2604805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357158" y="3929066"/>
              <a:ext cx="4000528" cy="2604805"/>
              <a:chOff x="714348" y="714356"/>
              <a:chExt cx="4000528" cy="2604805"/>
            </a:xfrm>
          </p:grpSpPr>
          <p:grpSp>
            <p:nvGrpSpPr>
              <p:cNvPr id="5" name="Group 1"/>
              <p:cNvGrpSpPr>
                <a:grpSpLocks/>
              </p:cNvGrpSpPr>
              <p:nvPr/>
            </p:nvGrpSpPr>
            <p:grpSpPr bwMode="auto">
              <a:xfrm>
                <a:off x="1000104" y="1071544"/>
                <a:ext cx="3429035" cy="2000263"/>
                <a:chOff x="1530" y="2850"/>
                <a:chExt cx="3795" cy="1770"/>
              </a:xfrm>
            </p:grpSpPr>
            <p:sp>
              <p:nvSpPr>
                <p:cNvPr id="9" name="Arc 2"/>
                <p:cNvSpPr>
                  <a:spLocks/>
                </p:cNvSpPr>
                <p:nvPr/>
              </p:nvSpPr>
              <p:spPr bwMode="auto">
                <a:xfrm flipH="1">
                  <a:off x="4762" y="4335"/>
                  <a:ext cx="143" cy="285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" name="Arc 3"/>
                <p:cNvSpPr>
                  <a:spLocks/>
                </p:cNvSpPr>
                <p:nvPr/>
              </p:nvSpPr>
              <p:spPr bwMode="auto">
                <a:xfrm flipH="1">
                  <a:off x="4619" y="4230"/>
                  <a:ext cx="143" cy="39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>
                    <a:solidFill>
                      <a:srgbClr val="FF0000"/>
                    </a:solidFill>
                  </a:endParaRPr>
                </a:p>
              </p:txBody>
            </p:sp>
            <p:grpSp>
              <p:nvGrpSpPr>
                <p:cNvPr id="11" name="Group 4"/>
                <p:cNvGrpSpPr>
                  <a:grpSpLocks/>
                </p:cNvGrpSpPr>
                <p:nvPr/>
              </p:nvGrpSpPr>
              <p:grpSpPr bwMode="auto">
                <a:xfrm>
                  <a:off x="1530" y="2850"/>
                  <a:ext cx="3795" cy="1770"/>
                  <a:chOff x="1530" y="2850"/>
                  <a:chExt cx="3795" cy="1770"/>
                </a:xfrm>
              </p:grpSpPr>
              <p:grpSp>
                <p:nvGrpSpPr>
                  <p:cNvPr id="12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1530" y="2850"/>
                    <a:ext cx="3795" cy="1770"/>
                    <a:chOff x="1545" y="2865"/>
                    <a:chExt cx="3825" cy="1755"/>
                  </a:xfrm>
                </p:grpSpPr>
                <p:grpSp>
                  <p:nvGrpSpPr>
                    <p:cNvPr id="14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45" y="2865"/>
                      <a:ext cx="3825" cy="1755"/>
                      <a:chOff x="1545" y="2865"/>
                      <a:chExt cx="3825" cy="1755"/>
                    </a:xfrm>
                  </p:grpSpPr>
                  <p:cxnSp>
                    <p:nvCxnSpPr>
                      <p:cNvPr id="16" name="AutoShape 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>
                        <a:off x="1545" y="2865"/>
                        <a:ext cx="1245" cy="1755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7" name="AutoShape 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545" y="4620"/>
                        <a:ext cx="3825" cy="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cxnSp>
                  <p:nvCxnSpPr>
                    <p:cNvPr id="15" name="AutoShape 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790" y="2865"/>
                      <a:ext cx="2580" cy="175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</p:grpSp>
              <p:sp>
                <p:nvSpPr>
                  <p:cNvPr id="13" name="Arc 10"/>
                  <p:cNvSpPr>
                    <a:spLocks/>
                  </p:cNvSpPr>
                  <p:nvPr/>
                </p:nvSpPr>
                <p:spPr bwMode="auto">
                  <a:xfrm>
                    <a:off x="1815" y="4230"/>
                    <a:ext cx="240" cy="390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  <p:sp>
            <p:nvSpPr>
              <p:cNvPr id="6" name="Text Box 15"/>
              <p:cNvSpPr txBox="1">
                <a:spLocks noChangeArrowheads="1"/>
              </p:cNvSpPr>
              <p:nvPr/>
            </p:nvSpPr>
            <p:spPr bwMode="auto">
              <a:xfrm>
                <a:off x="714348" y="2857496"/>
                <a:ext cx="285752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A</a:t>
                </a:r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Text Box 18"/>
              <p:cNvSpPr txBox="1">
                <a:spLocks noChangeArrowheads="1"/>
              </p:cNvSpPr>
              <p:nvPr/>
            </p:nvSpPr>
            <p:spPr bwMode="auto">
              <a:xfrm>
                <a:off x="4357686" y="2857496"/>
                <a:ext cx="357190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B</a:t>
                </a:r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Text Box 17"/>
              <p:cNvSpPr txBox="1">
                <a:spLocks noChangeArrowheads="1"/>
              </p:cNvSpPr>
              <p:nvPr/>
            </p:nvSpPr>
            <p:spPr bwMode="auto">
              <a:xfrm>
                <a:off x="1928794" y="714356"/>
                <a:ext cx="357190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C</a:t>
                </a:r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4" name="Arc 2"/>
            <p:cNvSpPr>
              <a:spLocks/>
            </p:cNvSpPr>
            <p:nvPr/>
          </p:nvSpPr>
          <p:spPr bwMode="auto">
            <a:xfrm rot="5400000">
              <a:off x="1721313" y="4279423"/>
              <a:ext cx="57772" cy="21431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35" name="Arc 2"/>
            <p:cNvSpPr>
              <a:spLocks/>
            </p:cNvSpPr>
            <p:nvPr/>
          </p:nvSpPr>
          <p:spPr bwMode="auto">
            <a:xfrm rot="5400000">
              <a:off x="1757032" y="4315142"/>
              <a:ext cx="57772" cy="28575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40" name="Arc 2"/>
            <p:cNvSpPr>
              <a:spLocks/>
            </p:cNvSpPr>
            <p:nvPr/>
          </p:nvSpPr>
          <p:spPr bwMode="auto">
            <a:xfrm rot="5400000">
              <a:off x="1790680" y="4352932"/>
              <a:ext cx="61914" cy="50006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4572000" y="3857628"/>
            <a:ext cx="4218440" cy="2676243"/>
            <a:chOff x="4572000" y="3857628"/>
            <a:chExt cx="4218440" cy="2676243"/>
          </a:xfrm>
        </p:grpSpPr>
        <p:grpSp>
          <p:nvGrpSpPr>
            <p:cNvPr id="77" name="Группа 76"/>
            <p:cNvGrpSpPr/>
            <p:nvPr/>
          </p:nvGrpSpPr>
          <p:grpSpPr>
            <a:xfrm>
              <a:off x="5857884" y="4357694"/>
              <a:ext cx="500066" cy="276228"/>
              <a:chOff x="5857884" y="4357694"/>
              <a:chExt cx="500066" cy="276228"/>
            </a:xfrm>
          </p:grpSpPr>
          <p:sp>
            <p:nvSpPr>
              <p:cNvPr id="36" name="Arc 2"/>
              <p:cNvSpPr>
                <a:spLocks/>
              </p:cNvSpPr>
              <p:nvPr/>
            </p:nvSpPr>
            <p:spPr bwMode="auto">
              <a:xfrm rot="5400000">
                <a:off x="6049338" y="4309116"/>
                <a:ext cx="45719" cy="14287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7" name="Arc 2"/>
              <p:cNvSpPr>
                <a:spLocks/>
              </p:cNvSpPr>
              <p:nvPr/>
            </p:nvSpPr>
            <p:spPr bwMode="auto">
              <a:xfrm rot="5400000">
                <a:off x="6043312" y="4315142"/>
                <a:ext cx="57772" cy="28575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Arc 2"/>
              <p:cNvSpPr>
                <a:spLocks/>
              </p:cNvSpPr>
              <p:nvPr/>
            </p:nvSpPr>
            <p:spPr bwMode="auto">
              <a:xfrm rot="5400000">
                <a:off x="6076960" y="4352932"/>
                <a:ext cx="61914" cy="50006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3" name="Группа 42"/>
            <p:cNvGrpSpPr/>
            <p:nvPr/>
          </p:nvGrpSpPr>
          <p:grpSpPr>
            <a:xfrm>
              <a:off x="4572000" y="3857628"/>
              <a:ext cx="4218440" cy="2676243"/>
              <a:chOff x="785786" y="3857628"/>
              <a:chExt cx="4218440" cy="2676243"/>
            </a:xfrm>
          </p:grpSpPr>
          <p:grpSp>
            <p:nvGrpSpPr>
              <p:cNvPr id="44" name="Group 1"/>
              <p:cNvGrpSpPr>
                <a:grpSpLocks/>
              </p:cNvGrpSpPr>
              <p:nvPr/>
            </p:nvGrpSpPr>
            <p:grpSpPr bwMode="auto">
              <a:xfrm>
                <a:off x="1142980" y="4286254"/>
                <a:ext cx="3456142" cy="2000263"/>
                <a:chOff x="1530" y="2850"/>
                <a:chExt cx="3825" cy="1770"/>
              </a:xfrm>
            </p:grpSpPr>
            <p:sp>
              <p:nvSpPr>
                <p:cNvPr id="48" name="Arc 2"/>
                <p:cNvSpPr>
                  <a:spLocks/>
                </p:cNvSpPr>
                <p:nvPr/>
              </p:nvSpPr>
              <p:spPr bwMode="auto">
                <a:xfrm flipH="1">
                  <a:off x="4762" y="4335"/>
                  <a:ext cx="143" cy="285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9" name="Arc 3"/>
                <p:cNvSpPr>
                  <a:spLocks/>
                </p:cNvSpPr>
                <p:nvPr/>
              </p:nvSpPr>
              <p:spPr bwMode="auto">
                <a:xfrm flipH="1">
                  <a:off x="4619" y="4230"/>
                  <a:ext cx="143" cy="39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>
                    <a:solidFill>
                      <a:srgbClr val="FF0000"/>
                    </a:solidFill>
                  </a:endParaRPr>
                </a:p>
              </p:txBody>
            </p:sp>
            <p:grpSp>
              <p:nvGrpSpPr>
                <p:cNvPr id="50" name="Group 4"/>
                <p:cNvGrpSpPr>
                  <a:grpSpLocks/>
                </p:cNvGrpSpPr>
                <p:nvPr/>
              </p:nvGrpSpPr>
              <p:grpSpPr bwMode="auto">
                <a:xfrm>
                  <a:off x="1530" y="2850"/>
                  <a:ext cx="3825" cy="1770"/>
                  <a:chOff x="1530" y="2850"/>
                  <a:chExt cx="3825" cy="1770"/>
                </a:xfrm>
              </p:grpSpPr>
              <p:grpSp>
                <p:nvGrpSpPr>
                  <p:cNvPr id="51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1530" y="2850"/>
                    <a:ext cx="3825" cy="1770"/>
                    <a:chOff x="1545" y="2865"/>
                    <a:chExt cx="3855" cy="1755"/>
                  </a:xfrm>
                </p:grpSpPr>
                <p:grpSp>
                  <p:nvGrpSpPr>
                    <p:cNvPr id="53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45" y="2865"/>
                      <a:ext cx="3825" cy="1755"/>
                      <a:chOff x="1545" y="2865"/>
                      <a:chExt cx="3825" cy="1755"/>
                    </a:xfrm>
                  </p:grpSpPr>
                  <p:cxnSp>
                    <p:nvCxnSpPr>
                      <p:cNvPr id="55" name="AutoShape 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>
                        <a:off x="1545" y="2865"/>
                        <a:ext cx="1245" cy="1755"/>
                      </a:xfrm>
                      <a:prstGeom prst="straightConnector1">
                        <a:avLst/>
                      </a:prstGeom>
                      <a:ln>
                        <a:headEnd/>
                        <a:tailEnd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6" name="AutoShape 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545" y="4620"/>
                        <a:ext cx="3825" cy="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cxnSp>
                  <p:nvCxnSpPr>
                    <p:cNvPr id="54" name="AutoShape 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820" y="2865"/>
                      <a:ext cx="2580" cy="175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</p:grpSp>
              <p:sp>
                <p:nvSpPr>
                  <p:cNvPr id="52" name="Arc 10"/>
                  <p:cNvSpPr>
                    <a:spLocks/>
                  </p:cNvSpPr>
                  <p:nvPr/>
                </p:nvSpPr>
                <p:spPr bwMode="auto">
                  <a:xfrm>
                    <a:off x="1815" y="4230"/>
                    <a:ext cx="240" cy="390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  <p:sp>
            <p:nvSpPr>
              <p:cNvPr id="45" name="Прямоугольник 44"/>
              <p:cNvSpPr/>
              <p:nvPr/>
            </p:nvSpPr>
            <p:spPr>
              <a:xfrm>
                <a:off x="785786" y="6072206"/>
                <a:ext cx="50006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lang="ru-RU" sz="2400" baseline="-25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Прямоугольник 45"/>
              <p:cNvSpPr/>
              <p:nvPr/>
            </p:nvSpPr>
            <p:spPr>
              <a:xfrm>
                <a:off x="4500562" y="6072206"/>
                <a:ext cx="5036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B</a:t>
                </a:r>
                <a:r>
                  <a:rPr lang="ru-RU" sz="2400" baseline="-25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Прямоугольник 46"/>
              <p:cNvSpPr/>
              <p:nvPr/>
            </p:nvSpPr>
            <p:spPr>
              <a:xfrm>
                <a:off x="2000232" y="3857628"/>
                <a:ext cx="52129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ru-RU" sz="2400" baseline="-25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57" name="Прямоугольник 56"/>
          <p:cNvSpPr/>
          <p:nvPr/>
        </p:nvSpPr>
        <p:spPr>
          <a:xfrm>
            <a:off x="35496" y="260648"/>
            <a:ext cx="89999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cap="all" dirty="0" smtClean="0">
                <a:solidFill>
                  <a:prstClr val="black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Решим первую поставленную задачу. 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9361040" cy="428628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1. Рассмотрим ∆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и ∆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4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2. ∠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A=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∠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∠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B=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∠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ru-RU" sz="44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(по условию).</a:t>
            </a:r>
            <a:endParaRPr lang="ru-RU" sz="4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3. Найдем ∠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и ∠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ru-RU" sz="4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4. Докажем, что ∠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=∠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ru-RU" sz="4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76132"/>
            <a:ext cx="8712968" cy="54212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Выразим третий угол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 теоремы о сумме углов треугольников ∠С и ∠С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 т.к. два угла уже известны из условия, 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A=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B=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)</a:t>
            </a:r>
            <a:endParaRPr lang="ru-RU" sz="32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180°= 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A+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B+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∠С,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180°=∠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∠С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∠С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180°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A-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∠С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=180°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∠С=∠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углы ∆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соответственно равны </a:t>
            </a:r>
          </a:p>
          <a:p>
            <a:pPr algn="ctr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углам ∆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620688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Решим вторую поставленную задачу.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Докажем, что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сходственные стороны пропорциональны. 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xmlns="" val="249809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Воспользуемся определением для двух подобных треугольников.</a:t>
            </a:r>
          </a:p>
          <a:p>
            <a:pPr algn="ctr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Два треугольника называются подобными, если их углы соответственно равны и стороны одного треугольника пропорциональны сходственным сторонам другого.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892480" cy="295232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BC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сходственные (т.к.∠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A=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сходственные (т.к.∠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B=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сходственные (т.к.∠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C=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∠С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)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aseline="-25000" dirty="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95536" y="3717032"/>
            <a:ext cx="8229600" cy="28803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/>
              <a:buNone/>
            </a:pPr>
            <a:r>
              <a:rPr lang="ru-RU" sz="4000" dirty="0" smtClean="0">
                <a:latin typeface="Century" pitchFamily="18" charset="0"/>
              </a:rPr>
              <a:t>Стороны </a:t>
            </a:r>
            <a:r>
              <a:rPr lang="en-US" sz="4000" dirty="0" smtClean="0">
                <a:latin typeface="Century" pitchFamily="18" charset="0"/>
              </a:rPr>
              <a:t>AB</a:t>
            </a:r>
            <a:r>
              <a:rPr lang="ru-RU" sz="4000" dirty="0" smtClean="0">
                <a:latin typeface="Century" pitchFamily="18" charset="0"/>
              </a:rPr>
              <a:t>, </a:t>
            </a:r>
            <a:r>
              <a:rPr lang="en-US" sz="4000" dirty="0" smtClean="0">
                <a:latin typeface="Century" pitchFamily="18" charset="0"/>
              </a:rPr>
              <a:t>BC</a:t>
            </a:r>
            <a:r>
              <a:rPr lang="ru-RU" sz="4000" dirty="0" smtClean="0">
                <a:latin typeface="Century" pitchFamily="18" charset="0"/>
              </a:rPr>
              <a:t>, </a:t>
            </a:r>
            <a:r>
              <a:rPr lang="en-US" sz="4000" dirty="0" smtClean="0">
                <a:latin typeface="Century" pitchFamily="18" charset="0"/>
              </a:rPr>
              <a:t>CA</a:t>
            </a:r>
            <a:r>
              <a:rPr lang="ru-RU" sz="4000" dirty="0" smtClean="0">
                <a:latin typeface="Century" pitchFamily="18" charset="0"/>
              </a:rPr>
              <a:t> пропорциональны сторонам </a:t>
            </a:r>
            <a:r>
              <a:rPr lang="en-US" sz="4000" dirty="0" smtClean="0">
                <a:latin typeface="Century" pitchFamily="18" charset="0"/>
              </a:rPr>
              <a:t>A</a:t>
            </a:r>
            <a:r>
              <a:rPr lang="ru-RU" sz="4000" baseline="-25000" dirty="0" smtClean="0">
                <a:latin typeface="Century" pitchFamily="18" charset="0"/>
              </a:rPr>
              <a:t>1</a:t>
            </a:r>
            <a:r>
              <a:rPr lang="en-US" sz="4000" dirty="0" smtClean="0">
                <a:latin typeface="Century" pitchFamily="18" charset="0"/>
              </a:rPr>
              <a:t>B</a:t>
            </a:r>
            <a:r>
              <a:rPr lang="ru-RU" sz="4000" baseline="-25000" dirty="0" smtClean="0">
                <a:latin typeface="Century" pitchFamily="18" charset="0"/>
              </a:rPr>
              <a:t>1</a:t>
            </a:r>
            <a:r>
              <a:rPr lang="ru-RU" sz="4000" dirty="0" smtClean="0">
                <a:latin typeface="Century" pitchFamily="18" charset="0"/>
              </a:rPr>
              <a:t>,</a:t>
            </a:r>
            <a:r>
              <a:rPr lang="en-US" sz="4000" dirty="0" smtClean="0">
                <a:latin typeface="Century" pitchFamily="18" charset="0"/>
              </a:rPr>
              <a:t> B</a:t>
            </a:r>
            <a:r>
              <a:rPr lang="ru-RU" sz="4000" baseline="-25000" dirty="0" smtClean="0">
                <a:latin typeface="Century" pitchFamily="18" charset="0"/>
              </a:rPr>
              <a:t>1</a:t>
            </a:r>
            <a:r>
              <a:rPr lang="en-US" sz="4000" dirty="0" smtClean="0">
                <a:latin typeface="Century" pitchFamily="18" charset="0"/>
              </a:rPr>
              <a:t>C</a:t>
            </a:r>
            <a:r>
              <a:rPr lang="ru-RU" sz="4000" baseline="-25000" dirty="0" smtClean="0">
                <a:latin typeface="Century" pitchFamily="18" charset="0"/>
              </a:rPr>
              <a:t>1</a:t>
            </a:r>
            <a:r>
              <a:rPr lang="ru-RU" sz="4000" dirty="0" smtClean="0">
                <a:latin typeface="Century" pitchFamily="18" charset="0"/>
              </a:rPr>
              <a:t>, </a:t>
            </a:r>
            <a:r>
              <a:rPr lang="en-US" sz="4000" dirty="0" smtClean="0">
                <a:latin typeface="Century" pitchFamily="18" charset="0"/>
              </a:rPr>
              <a:t>C</a:t>
            </a:r>
            <a:r>
              <a:rPr lang="ru-RU" sz="4000" baseline="-25000" dirty="0" smtClean="0">
                <a:latin typeface="Century" pitchFamily="18" charset="0"/>
              </a:rPr>
              <a:t>1</a:t>
            </a:r>
            <a:r>
              <a:rPr lang="en-US" sz="4000" dirty="0" smtClean="0">
                <a:latin typeface="Century" pitchFamily="18" charset="0"/>
              </a:rPr>
              <a:t>A</a:t>
            </a:r>
            <a:r>
              <a:rPr lang="ru-RU" sz="4000" baseline="-25000" dirty="0" smtClean="0">
                <a:latin typeface="Century" pitchFamily="18" charset="0"/>
              </a:rPr>
              <a:t>1</a:t>
            </a:r>
            <a:r>
              <a:rPr lang="ru-RU" sz="4000" dirty="0" smtClean="0">
                <a:latin typeface="Century" pitchFamily="18" charset="0"/>
              </a:rPr>
              <a:t>, если равны отношения их длин.</a:t>
            </a:r>
          </a:p>
          <a:p>
            <a:pPr>
              <a:buFont typeface="Wingdings"/>
              <a:buNone/>
            </a:pPr>
            <a:endParaRPr lang="ru-RU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323528" y="1412776"/>
            <a:ext cx="8286750" cy="50149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Даны треугольник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ABC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треугольник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PWM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=15см,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=30см,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=20см, 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=63°,∠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=61°, 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=63°,∠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=56°, </a:t>
            </a:r>
            <a:r>
              <a:rPr lang="en-US" sz="3600" dirty="0" smtClean="0"/>
              <a:t>PW</a:t>
            </a:r>
            <a:r>
              <a:rPr lang="ru-RU" sz="3600" dirty="0" smtClean="0"/>
              <a:t>=6см,</a:t>
            </a:r>
            <a:r>
              <a:rPr lang="en-US" sz="3600" dirty="0" smtClean="0"/>
              <a:t>WM</a:t>
            </a:r>
            <a:r>
              <a:rPr lang="ru-RU" sz="3600" dirty="0" smtClean="0"/>
              <a:t>=5см,</a:t>
            </a:r>
            <a:r>
              <a:rPr lang="en-US" sz="3600" dirty="0" smtClean="0"/>
              <a:t>PM</a:t>
            </a:r>
            <a:r>
              <a:rPr lang="ru-RU" sz="3600" dirty="0" smtClean="0"/>
              <a:t>=8см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Подобны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ли треугольник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треугольник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PWM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/>
          </a:p>
        </p:txBody>
      </p:sp>
      <p:sp>
        <p:nvSpPr>
          <p:cNvPr id="47" name="Содержимое 4"/>
          <p:cNvSpPr txBox="1">
            <a:spLocks/>
          </p:cNvSpPr>
          <p:nvPr/>
        </p:nvSpPr>
        <p:spPr>
          <a:xfrm>
            <a:off x="4786314" y="1571612"/>
            <a:ext cx="3686172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260648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latin typeface="Century" pitchFamily="18" charset="0"/>
              </a:rPr>
              <a:t>РАССМОТРИМ ЗАДАЧУ</a:t>
            </a:r>
            <a:endParaRPr lang="ru-RU" sz="2800" b="1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71480"/>
            <a:ext cx="8786842" cy="11128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Составим 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отношение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длин 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сторон.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4294967295"/>
          </p:nvPr>
        </p:nvGraphicFramePr>
        <p:xfrm>
          <a:off x="1187624" y="2636912"/>
          <a:ext cx="6786563" cy="2354262"/>
        </p:xfrm>
        <a:graphic>
          <a:graphicData uri="http://schemas.openxmlformats.org/presentationml/2006/ole">
            <p:oleObj spid="_x0000_s15381" name="Формула" r:id="rId3" imgW="12446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4624"/>
            <a:ext cx="8229600" cy="2062582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докажем пропорциональность сторон в треугольниках</a:t>
            </a:r>
            <a:r>
              <a:rPr lang="ru-RU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46449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700" dirty="0" smtClean="0">
                <a:latin typeface="Times New Roman" pitchFamily="18" charset="0"/>
                <a:cs typeface="Times New Roman" pitchFamily="18" charset="0"/>
              </a:rPr>
              <a:t>Вспомним теорему о площади треугольников.</a:t>
            </a:r>
          </a:p>
          <a:p>
            <a:pPr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Если угол одного треугольника равен углу другого треугольника, то площади этих треугольников относятся как произведение сторон, заключающих равные углы. </a:t>
            </a:r>
          </a:p>
          <a:p>
            <a:pPr algn="ctr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285751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запишем отношение площадей треугольников, если ∠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=∠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∠С=∠С</a:t>
            </a:r>
            <a:r>
              <a:rPr lang="ru-RU" sz="4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643314"/>
            <a:ext cx="8229600" cy="2500330"/>
          </a:xfrm>
        </p:spPr>
        <p:txBody>
          <a:bodyPr/>
          <a:lstStyle/>
          <a:p>
            <a:pPr>
              <a:buNone/>
            </a:pPr>
            <a:endParaRPr lang="ru-RU" baseline="-25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714348" y="4143380"/>
          <a:ext cx="3735744" cy="1357322"/>
        </p:xfrm>
        <a:graphic>
          <a:graphicData uri="http://schemas.openxmlformats.org/presentationml/2006/ole">
            <p:oleObj spid="_x0000_s16428" name="Формула" r:id="rId3" imgW="1257300" imgH="457200" progId="Equation.3">
              <p:embed/>
            </p:oleObj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4786314" y="4143380"/>
          <a:ext cx="3553101" cy="1285884"/>
        </p:xfrm>
        <a:graphic>
          <a:graphicData uri="http://schemas.openxmlformats.org/presentationml/2006/ole">
            <p:oleObj spid="_x0000_s16429" name="Формула" r:id="rId4" imgW="12700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357158" y="571480"/>
            <a:ext cx="8572560" cy="5786478"/>
          </a:xfrm>
        </p:spPr>
        <p:txBody>
          <a:bodyPr>
            <a:normAutofit/>
          </a:bodyPr>
          <a:lstStyle/>
          <a:p>
            <a:pPr algn="ctr"/>
            <a:r>
              <a:rPr lang="ru-RU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равые и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левые части 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равенств равны.</a:t>
            </a:r>
          </a:p>
          <a:p>
            <a:endParaRPr lang="ru-RU" sz="3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(т.к ∠</a:t>
            </a:r>
            <a:r>
              <a:rPr lang="en-US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=∠</a:t>
            </a:r>
            <a:r>
              <a:rPr lang="en-US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600" b="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∠С=∠С</a:t>
            </a:r>
            <a:r>
              <a:rPr lang="ru-RU" sz="3600" b="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942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77229707"/>
              </p:ext>
            </p:extLst>
          </p:nvPr>
        </p:nvGraphicFramePr>
        <p:xfrm>
          <a:off x="2987824" y="980728"/>
          <a:ext cx="3321391" cy="1789940"/>
        </p:xfrm>
        <a:graphic>
          <a:graphicData uri="http://schemas.openxmlformats.org/presentationml/2006/ole">
            <p:oleObj spid="_x0000_s94231" name="Формула" r:id="rId3" imgW="799753" imgH="431613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30100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Аналогично и для 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отношение площадей треугольников, если ∠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=∠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∠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=∠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148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3924" y="4851185"/>
            <a:ext cx="2376264" cy="1282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29033" y="5307598"/>
            <a:ext cx="2664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т.к.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=∠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=∠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861048"/>
            <a:ext cx="66247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Правые и левые части равенств равны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22207805"/>
              </p:ext>
            </p:extLst>
          </p:nvPr>
        </p:nvGraphicFramePr>
        <p:xfrm>
          <a:off x="683568" y="1844824"/>
          <a:ext cx="3735388" cy="1357313"/>
        </p:xfrm>
        <a:graphic>
          <a:graphicData uri="http://schemas.openxmlformats.org/presentationml/2006/ole">
            <p:oleObj spid="_x0000_s148517" name="Формула" r:id="rId4" imgW="1257300" imgH="4572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32733124"/>
              </p:ext>
            </p:extLst>
          </p:nvPr>
        </p:nvGraphicFramePr>
        <p:xfrm>
          <a:off x="4716016" y="1844824"/>
          <a:ext cx="3552825" cy="1285875"/>
        </p:xfrm>
        <a:graphic>
          <a:graphicData uri="http://schemas.openxmlformats.org/presentationml/2006/ole">
            <p:oleObj spid="_x0000_s148518" name="Формула" r:id="rId5" imgW="1270000" imgH="4572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039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04389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Запишем полученные равенства.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∠</a:t>
            </a:r>
            <a:r>
              <a:rPr lang="en-US" dirty="0" smtClean="0"/>
              <a:t>A=</a:t>
            </a:r>
            <a:r>
              <a:rPr lang="ru-RU" dirty="0" smtClean="0"/>
              <a:t>∠</a:t>
            </a:r>
            <a:r>
              <a:rPr lang="en-US" dirty="0" smtClean="0"/>
              <a:t>A</a:t>
            </a:r>
            <a:r>
              <a:rPr lang="ru-RU" baseline="-25000" dirty="0" smtClean="0"/>
              <a:t>1</a:t>
            </a:r>
            <a:r>
              <a:rPr lang="ru-RU" dirty="0" smtClean="0"/>
              <a:t>,  ∠С</a:t>
            </a:r>
            <a:r>
              <a:rPr lang="en-US" dirty="0" smtClean="0"/>
              <a:t>=</a:t>
            </a:r>
            <a:r>
              <a:rPr lang="ru-RU" dirty="0" smtClean="0"/>
              <a:t>∠С</a:t>
            </a:r>
            <a:r>
              <a:rPr lang="ru-RU" baseline="-25000" dirty="0" smtClean="0"/>
              <a:t>1</a:t>
            </a:r>
          </a:p>
          <a:p>
            <a:pPr>
              <a:buNone/>
            </a:pPr>
            <a:endParaRPr lang="ru-RU" baseline="-25000" dirty="0" smtClean="0"/>
          </a:p>
          <a:p>
            <a:pPr>
              <a:buNone/>
            </a:pPr>
            <a:endParaRPr lang="ru-RU" baseline="-25000" dirty="0" smtClean="0"/>
          </a:p>
          <a:p>
            <a:pPr>
              <a:buNone/>
            </a:pPr>
            <a:endParaRPr lang="ru-RU" baseline="-25000" dirty="0" smtClean="0"/>
          </a:p>
          <a:p>
            <a:pPr>
              <a:buNone/>
            </a:pPr>
            <a:r>
              <a:rPr lang="ru-RU" dirty="0" smtClean="0"/>
              <a:t>                                          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				  	  ∠</a:t>
            </a:r>
            <a:r>
              <a:rPr lang="en-US" dirty="0" smtClean="0"/>
              <a:t>A=</a:t>
            </a:r>
            <a:r>
              <a:rPr lang="ru-RU" dirty="0" smtClean="0"/>
              <a:t>∠</a:t>
            </a:r>
            <a:r>
              <a:rPr lang="en-US" dirty="0" smtClean="0"/>
              <a:t>A</a:t>
            </a:r>
            <a:r>
              <a:rPr lang="ru-RU" baseline="-25000" dirty="0" smtClean="0"/>
              <a:t>1</a:t>
            </a:r>
            <a:r>
              <a:rPr lang="ru-RU" dirty="0" smtClean="0"/>
              <a:t>,  ∠</a:t>
            </a:r>
            <a:r>
              <a:rPr lang="en-US" dirty="0" smtClean="0"/>
              <a:t>B=</a:t>
            </a:r>
            <a:r>
              <a:rPr lang="ru-RU" dirty="0" smtClean="0"/>
              <a:t>∠</a:t>
            </a:r>
            <a:r>
              <a:rPr lang="en-US" dirty="0" smtClean="0"/>
              <a:t>B</a:t>
            </a:r>
            <a:r>
              <a:rPr lang="ru-RU" baseline="-25000" dirty="0" smtClean="0"/>
              <a:t>1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785786" y="1714488"/>
          <a:ext cx="2471752" cy="1333961"/>
        </p:xfrm>
        <a:graphic>
          <a:graphicData uri="http://schemas.openxmlformats.org/presentationml/2006/ole">
            <p:oleObj spid="_x0000_s18472" name="Формула" r:id="rId3" imgW="799753" imgH="431613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32448354"/>
              </p:ext>
            </p:extLst>
          </p:nvPr>
        </p:nvGraphicFramePr>
        <p:xfrm>
          <a:off x="755576" y="4005064"/>
          <a:ext cx="2515037" cy="1357322"/>
        </p:xfrm>
        <a:graphic>
          <a:graphicData uri="http://schemas.openxmlformats.org/presentationml/2006/ole">
            <p:oleObj spid="_x0000_s18473" name="Формула" r:id="rId4" imgW="799753" imgH="431613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796534974"/>
              </p:ext>
            </p:extLst>
          </p:nvPr>
        </p:nvGraphicFramePr>
        <p:xfrm>
          <a:off x="0" y="260350"/>
          <a:ext cx="8466138" cy="2940050"/>
        </p:xfrm>
        <a:graphic>
          <a:graphicData uri="http://schemas.openxmlformats.org/presentationml/2006/ole">
            <p:oleObj spid="_x0000_s19477" name="Формула" r:id="rId3" imgW="1244600" imgH="431800" progId="Equation.3">
              <p:embed/>
            </p:oleObj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714348" y="4357694"/>
            <a:ext cx="8229600" cy="21542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45306" y="3645024"/>
            <a:ext cx="8229600" cy="2357454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6000" dirty="0" smtClean="0">
                <a:solidFill>
                  <a:schemeClr val="tx1"/>
                </a:solidFill>
                <a:latin typeface="Century" pitchFamily="18" charset="0"/>
              </a:rPr>
              <a:t>Сходственные стороны пропорциональны. </a:t>
            </a:r>
            <a:endParaRPr lang="ru-RU" sz="6000" dirty="0">
              <a:solidFill>
                <a:schemeClr val="tx1"/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40719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Мы решили две поставленные задачи.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1.Доказали что углы ∆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равны углам ∆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2.Доказали что сходственные стороны пропорциональны.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42976" y="4714884"/>
            <a:ext cx="7072362" cy="1752600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tx1"/>
                </a:solidFill>
              </a:rPr>
              <a:t>∆</a:t>
            </a:r>
            <a:r>
              <a:rPr lang="en-US" sz="7200" dirty="0" smtClean="0">
                <a:solidFill>
                  <a:schemeClr val="tx1"/>
                </a:solidFill>
              </a:rPr>
              <a:t>ABC ~ </a:t>
            </a:r>
            <a:r>
              <a:rPr lang="ru-RU" sz="7200" dirty="0" smtClean="0">
                <a:solidFill>
                  <a:schemeClr val="tx1"/>
                </a:solidFill>
              </a:rPr>
              <a:t>∆</a:t>
            </a:r>
            <a:r>
              <a:rPr lang="en-US" sz="7200" dirty="0" smtClean="0">
                <a:solidFill>
                  <a:schemeClr val="tx1"/>
                </a:solidFill>
              </a:rPr>
              <a:t>A</a:t>
            </a:r>
            <a:r>
              <a:rPr lang="ru-RU" sz="7200" baseline="-25000" dirty="0" smtClean="0">
                <a:solidFill>
                  <a:schemeClr val="tx1"/>
                </a:solidFill>
              </a:rPr>
              <a:t>1</a:t>
            </a:r>
            <a:r>
              <a:rPr lang="en-US" sz="7200" dirty="0" smtClean="0">
                <a:solidFill>
                  <a:schemeClr val="tx1"/>
                </a:solidFill>
              </a:rPr>
              <a:t>B</a:t>
            </a:r>
            <a:r>
              <a:rPr lang="ru-RU" sz="7200" baseline="-25000" dirty="0" smtClean="0">
                <a:solidFill>
                  <a:schemeClr val="tx1"/>
                </a:solidFill>
              </a:rPr>
              <a:t>1</a:t>
            </a:r>
            <a:r>
              <a:rPr lang="en-US" sz="7200" dirty="0" smtClean="0">
                <a:solidFill>
                  <a:schemeClr val="tx1"/>
                </a:solidFill>
              </a:rPr>
              <a:t>C</a:t>
            </a:r>
            <a:r>
              <a:rPr lang="ru-RU" sz="7200" baseline="-25000" dirty="0" smtClean="0">
                <a:solidFill>
                  <a:schemeClr val="tx1"/>
                </a:solidFill>
              </a:rPr>
              <a:t>1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 определению подобия треугольников)</a:t>
            </a:r>
          </a:p>
          <a:p>
            <a:endParaRPr lang="ru-RU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51520" y="1052736"/>
            <a:ext cx="871296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86375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Все углы ∆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ABC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равны углам ∆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PWM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86375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Сходственные стороны пропорциональны.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86375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Доказательство.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86375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Докажем что углы ∆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ABC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равны углам ∆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PWM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86375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1.Рассм. ∆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ABC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86375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 180°=∠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+∠С (по т. о сумме углов треугольника)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86375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3. 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=180°-∠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-∠С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86375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4. 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=56°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86375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Рассм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∆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PWM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86375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6. 180°=∠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(по т. о сумме углов треугольника)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86375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7. 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=180°-∠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86375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8. 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=61°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86375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9. 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=63° (по условию)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86375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 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=61°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86375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11. 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=56°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86375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12. углы ∆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ABC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равны углам ∆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PWM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(п.п.п.9,10,11)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86375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Докажем пропорциональность сходственных сторон.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86375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13.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PW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-сходств. стороны (т.к. все углы ∆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ABC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равны углам ∆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PWM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(п12),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лежит против 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PW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лежит против 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(п.11)).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863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100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Применение.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286280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Задача 1.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Докажите подобие треугольника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ABC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треугольника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PWM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=65°, 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=35°,∠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=80°, 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=35°.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84"/>
          <p:cNvSpPr txBox="1">
            <a:spLocks/>
          </p:cNvSpPr>
          <p:nvPr/>
        </p:nvSpPr>
        <p:spPr>
          <a:xfrm>
            <a:off x="6072198" y="3286124"/>
            <a:ext cx="2686040" cy="276860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580112" y="1556792"/>
            <a:ext cx="3192371" cy="2332259"/>
            <a:chOff x="2424" y="3109"/>
            <a:chExt cx="3791" cy="2480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2424" y="3109"/>
              <a:ext cx="3791" cy="2480"/>
              <a:chOff x="2184" y="2869"/>
              <a:chExt cx="3791" cy="2480"/>
            </a:xfrm>
          </p:grpSpPr>
          <p:grpSp>
            <p:nvGrpSpPr>
              <p:cNvPr id="6" name="Group 4"/>
              <p:cNvGrpSpPr>
                <a:grpSpLocks/>
              </p:cNvGrpSpPr>
              <p:nvPr/>
            </p:nvGrpSpPr>
            <p:grpSpPr bwMode="auto">
              <a:xfrm>
                <a:off x="2184" y="2869"/>
                <a:ext cx="3791" cy="2058"/>
                <a:chOff x="1986" y="2808"/>
                <a:chExt cx="3791" cy="2058"/>
              </a:xfrm>
            </p:grpSpPr>
            <p:sp>
              <p:nvSpPr>
                <p:cNvPr id="10" name="Arc 5"/>
                <p:cNvSpPr>
                  <a:spLocks/>
                </p:cNvSpPr>
                <p:nvPr/>
              </p:nvSpPr>
              <p:spPr bwMode="auto">
                <a:xfrm>
                  <a:off x="2692" y="4416"/>
                  <a:ext cx="177" cy="32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1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986" y="4416"/>
                  <a:ext cx="496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A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2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3157" y="2808"/>
                  <a:ext cx="496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B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281" y="4416"/>
                  <a:ext cx="496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C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grpSp>
              <p:nvGrpSpPr>
                <p:cNvPr id="14" name="Group 9"/>
                <p:cNvGrpSpPr>
                  <a:grpSpLocks/>
                </p:cNvGrpSpPr>
                <p:nvPr/>
              </p:nvGrpSpPr>
              <p:grpSpPr bwMode="auto">
                <a:xfrm>
                  <a:off x="2482" y="3258"/>
                  <a:ext cx="2799" cy="1485"/>
                  <a:chOff x="2482" y="3258"/>
                  <a:chExt cx="2799" cy="1485"/>
                </a:xfrm>
              </p:grpSpPr>
              <p:grpSp>
                <p:nvGrpSpPr>
                  <p:cNvPr id="15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2482" y="3258"/>
                    <a:ext cx="2799" cy="1485"/>
                    <a:chOff x="1545" y="2865"/>
                    <a:chExt cx="3825" cy="1755"/>
                  </a:xfrm>
                </p:grpSpPr>
                <p:grpSp>
                  <p:nvGrpSpPr>
                    <p:cNvPr id="19" name="Group 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45" y="2865"/>
                      <a:ext cx="3825" cy="1755"/>
                      <a:chOff x="1545" y="2865"/>
                      <a:chExt cx="3825" cy="1755"/>
                    </a:xfrm>
                  </p:grpSpPr>
                  <p:cxnSp>
                    <p:nvCxnSpPr>
                      <p:cNvPr id="21" name="AutoShape 1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>
                        <a:off x="1545" y="2865"/>
                        <a:ext cx="1245" cy="1755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22" name="AutoShape 1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545" y="4620"/>
                        <a:ext cx="3825" cy="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cxnSp>
                  <p:nvCxnSpPr>
                    <p:cNvPr id="20" name="AutoShape 1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790" y="2865"/>
                      <a:ext cx="2580" cy="175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</p:grpSp>
              <p:sp>
                <p:nvSpPr>
                  <p:cNvPr id="16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64" y="4293"/>
                    <a:ext cx="775" cy="4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rPr>
                      <a:t>63°</a:t>
                    </a:r>
                    <a:endParaRPr kumimoji="0" lang="ru-RU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7" name="Arc 16"/>
                  <p:cNvSpPr>
                    <a:spLocks/>
                  </p:cNvSpPr>
                  <p:nvPr/>
                </p:nvSpPr>
                <p:spPr bwMode="auto">
                  <a:xfrm flipV="1">
                    <a:off x="3157" y="3434"/>
                    <a:ext cx="496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8" name="Arc 17"/>
                  <p:cNvSpPr>
                    <a:spLocks/>
                  </p:cNvSpPr>
                  <p:nvPr/>
                </p:nvSpPr>
                <p:spPr bwMode="auto">
                  <a:xfrm flipV="1">
                    <a:off x="3247" y="3258"/>
                    <a:ext cx="245" cy="17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18095"/>
                      <a:gd name="T1" fmla="*/ 0 h 21600"/>
                      <a:gd name="T2" fmla="*/ 18095 w 18095"/>
                      <a:gd name="T3" fmla="*/ 9805 h 21600"/>
                      <a:gd name="T4" fmla="*/ 0 w 18095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095" h="21600" fill="none" extrusionOk="0">
                        <a:moveTo>
                          <a:pt x="-1" y="0"/>
                        </a:moveTo>
                        <a:cubicBezTo>
                          <a:pt x="7301" y="0"/>
                          <a:pt x="14108" y="3688"/>
                          <a:pt x="18095" y="9804"/>
                        </a:cubicBezTo>
                      </a:path>
                      <a:path w="18095" h="21600" stroke="0" extrusionOk="0">
                        <a:moveTo>
                          <a:pt x="-1" y="0"/>
                        </a:moveTo>
                        <a:cubicBezTo>
                          <a:pt x="7301" y="0"/>
                          <a:pt x="14108" y="3688"/>
                          <a:pt x="18095" y="9804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</p:grpSp>
          </p:grpSp>
          <p:sp>
            <p:nvSpPr>
              <p:cNvPr id="7" name="Text Box 18"/>
              <p:cNvSpPr txBox="1">
                <a:spLocks noChangeArrowheads="1"/>
              </p:cNvSpPr>
              <p:nvPr/>
            </p:nvSpPr>
            <p:spPr bwMode="auto">
              <a:xfrm>
                <a:off x="2765" y="3638"/>
                <a:ext cx="774" cy="5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15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8" name="Text Box 19"/>
              <p:cNvSpPr txBox="1">
                <a:spLocks noChangeArrowheads="1"/>
              </p:cNvSpPr>
              <p:nvPr/>
            </p:nvSpPr>
            <p:spPr bwMode="auto">
              <a:xfrm>
                <a:off x="4320" y="3638"/>
                <a:ext cx="774" cy="5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20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" name="Text Box 20"/>
              <p:cNvSpPr txBox="1">
                <a:spLocks noChangeArrowheads="1"/>
              </p:cNvSpPr>
              <p:nvPr/>
            </p:nvSpPr>
            <p:spPr bwMode="auto">
              <a:xfrm>
                <a:off x="3591" y="4804"/>
                <a:ext cx="774" cy="5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30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5" name="Text Box 21"/>
            <p:cNvSpPr txBox="1">
              <a:spLocks noChangeArrowheads="1"/>
            </p:cNvSpPr>
            <p:nvPr/>
          </p:nvSpPr>
          <p:spPr bwMode="auto">
            <a:xfrm>
              <a:off x="3685" y="3878"/>
              <a:ext cx="758" cy="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61°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4788024" y="4077072"/>
            <a:ext cx="4028192" cy="2140955"/>
            <a:chOff x="2223" y="5475"/>
            <a:chExt cx="4431" cy="2463"/>
          </a:xfrm>
        </p:grpSpPr>
        <p:grpSp>
          <p:nvGrpSpPr>
            <p:cNvPr id="24" name="Group 23"/>
            <p:cNvGrpSpPr>
              <a:grpSpLocks/>
            </p:cNvGrpSpPr>
            <p:nvPr/>
          </p:nvGrpSpPr>
          <p:grpSpPr bwMode="auto">
            <a:xfrm>
              <a:off x="2223" y="5475"/>
              <a:ext cx="4431" cy="2463"/>
              <a:chOff x="2223" y="5475"/>
              <a:chExt cx="4431" cy="2463"/>
            </a:xfrm>
          </p:grpSpPr>
          <p:grpSp>
            <p:nvGrpSpPr>
              <p:cNvPr id="26" name="Group 24"/>
              <p:cNvGrpSpPr>
                <a:grpSpLocks/>
              </p:cNvGrpSpPr>
              <p:nvPr/>
            </p:nvGrpSpPr>
            <p:grpSpPr bwMode="auto">
              <a:xfrm>
                <a:off x="2223" y="5475"/>
                <a:ext cx="4431" cy="2463"/>
                <a:chOff x="2223" y="5475"/>
                <a:chExt cx="4431" cy="2463"/>
              </a:xfrm>
            </p:grpSpPr>
            <p:sp>
              <p:nvSpPr>
                <p:cNvPr id="2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223" y="7399"/>
                  <a:ext cx="580" cy="5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P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0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592" y="5475"/>
                  <a:ext cx="579" cy="5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W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1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6074" y="7399"/>
                  <a:ext cx="580" cy="5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M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grpSp>
              <p:nvGrpSpPr>
                <p:cNvPr id="32" name="Group 28"/>
                <p:cNvGrpSpPr>
                  <a:grpSpLocks/>
                </p:cNvGrpSpPr>
                <p:nvPr/>
              </p:nvGrpSpPr>
              <p:grpSpPr bwMode="auto">
                <a:xfrm>
                  <a:off x="2803" y="6014"/>
                  <a:ext cx="3271" cy="1777"/>
                  <a:chOff x="2803" y="6014"/>
                  <a:chExt cx="3271" cy="1777"/>
                </a:xfrm>
              </p:grpSpPr>
              <p:sp>
                <p:nvSpPr>
                  <p:cNvPr id="33" name="Arc 29"/>
                  <p:cNvSpPr>
                    <a:spLocks/>
                  </p:cNvSpPr>
                  <p:nvPr/>
                </p:nvSpPr>
                <p:spPr bwMode="auto">
                  <a:xfrm>
                    <a:off x="3048" y="7399"/>
                    <a:ext cx="207" cy="392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grpSp>
                <p:nvGrpSpPr>
                  <p:cNvPr id="34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2803" y="6014"/>
                    <a:ext cx="3271" cy="1777"/>
                    <a:chOff x="2803" y="6014"/>
                    <a:chExt cx="3271" cy="1777"/>
                  </a:xfrm>
                </p:grpSpPr>
                <p:sp>
                  <p:nvSpPr>
                    <p:cNvPr id="35" name="Text Box 3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33" y="7253"/>
                      <a:ext cx="905" cy="53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63°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grpSp>
                  <p:nvGrpSpPr>
                    <p:cNvPr id="36" name="Group 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03" y="6014"/>
                      <a:ext cx="3271" cy="1777"/>
                      <a:chOff x="2803" y="6014"/>
                      <a:chExt cx="3271" cy="1777"/>
                    </a:xfrm>
                  </p:grpSpPr>
                  <p:grpSp>
                    <p:nvGrpSpPr>
                      <p:cNvPr id="37" name="Group 3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803" y="6014"/>
                        <a:ext cx="3271" cy="1777"/>
                        <a:chOff x="1545" y="2865"/>
                        <a:chExt cx="3825" cy="1755"/>
                      </a:xfrm>
                    </p:grpSpPr>
                    <p:cxnSp>
                      <p:nvCxnSpPr>
                        <p:cNvPr id="40" name="AutoShape 34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H="1">
                          <a:off x="1545" y="2865"/>
                          <a:ext cx="1245" cy="175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41" name="AutoShape 35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545" y="4620"/>
                          <a:ext cx="3825" cy="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</p:grpSp>
                  <p:cxnSp>
                    <p:nvCxnSpPr>
                      <p:cNvPr id="38" name="AutoShape 36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868" y="6014"/>
                        <a:ext cx="2206" cy="1777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sp>
                    <p:nvSpPr>
                      <p:cNvPr id="39" name="Arc 37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5719" y="7609"/>
                        <a:ext cx="177" cy="182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</p:grpSp>
              </p:grpSp>
            </p:grpSp>
          </p:grpSp>
          <p:sp>
            <p:nvSpPr>
              <p:cNvPr id="27" name="Arc 38"/>
              <p:cNvSpPr>
                <a:spLocks/>
              </p:cNvSpPr>
              <p:nvPr/>
            </p:nvSpPr>
            <p:spPr bwMode="auto">
              <a:xfrm flipH="1">
                <a:off x="5487" y="7430"/>
                <a:ext cx="232" cy="361"/>
              </a:xfrm>
              <a:custGeom>
                <a:avLst/>
                <a:gdLst>
                  <a:gd name="G0" fmla="+- 0 0 0"/>
                  <a:gd name="G1" fmla="+- 19868 0 0"/>
                  <a:gd name="G2" fmla="+- 21600 0 0"/>
                  <a:gd name="T0" fmla="*/ 8475 w 21600"/>
                  <a:gd name="T1" fmla="*/ 0 h 19868"/>
                  <a:gd name="T2" fmla="*/ 21600 w 21600"/>
                  <a:gd name="T3" fmla="*/ 19868 h 19868"/>
                  <a:gd name="T4" fmla="*/ 0 w 21600"/>
                  <a:gd name="T5" fmla="*/ 19868 h 198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9868" fill="none" extrusionOk="0">
                    <a:moveTo>
                      <a:pt x="8474" y="0"/>
                    </a:moveTo>
                    <a:cubicBezTo>
                      <a:pt x="16434" y="3395"/>
                      <a:pt x="21600" y="11214"/>
                      <a:pt x="21600" y="19868"/>
                    </a:cubicBezTo>
                  </a:path>
                  <a:path w="21600" h="19868" stroke="0" extrusionOk="0">
                    <a:moveTo>
                      <a:pt x="8474" y="0"/>
                    </a:moveTo>
                    <a:cubicBezTo>
                      <a:pt x="16434" y="3395"/>
                      <a:pt x="21600" y="11214"/>
                      <a:pt x="21600" y="19868"/>
                    </a:cubicBezTo>
                    <a:lnTo>
                      <a:pt x="0" y="19868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8" name="Arc 39"/>
              <p:cNvSpPr>
                <a:spLocks/>
              </p:cNvSpPr>
              <p:nvPr/>
            </p:nvSpPr>
            <p:spPr bwMode="auto">
              <a:xfrm flipH="1">
                <a:off x="5576" y="7518"/>
                <a:ext cx="143" cy="27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sp>
          <p:nvSpPr>
            <p:cNvPr id="25" name="Text Box 40"/>
            <p:cNvSpPr txBox="1">
              <a:spLocks noChangeArrowheads="1"/>
            </p:cNvSpPr>
            <p:nvPr/>
          </p:nvSpPr>
          <p:spPr bwMode="auto">
            <a:xfrm>
              <a:off x="5022" y="7261"/>
              <a:ext cx="697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56°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42" name="Заголовок 52"/>
          <p:cNvSpPr>
            <a:spLocks noGrp="1"/>
          </p:cNvSpPr>
          <p:nvPr>
            <p:ph type="title"/>
          </p:nvPr>
        </p:nvSpPr>
        <p:spPr>
          <a:xfrm>
            <a:off x="323528" y="1052736"/>
            <a:ext cx="3312368" cy="5363803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Дано: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ABC,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PWM,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=15см,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=30см,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=20см,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∠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=63°,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∠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=61°,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∠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=63°,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∠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=56°,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PW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=6см,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WM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=5см,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PM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=8см.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Доказать: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~ ∆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PWM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323528" y="5301208"/>
            <a:ext cx="13681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2699792" y="1340768"/>
            <a:ext cx="0" cy="48245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1593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15"/>
          <p:cNvSpPr>
            <a:spLocks noGrp="1"/>
          </p:cNvSpPr>
          <p:nvPr>
            <p:ph sz="half" idx="1"/>
          </p:nvPr>
        </p:nvSpPr>
        <p:spPr>
          <a:xfrm>
            <a:off x="5786446" y="1142984"/>
            <a:ext cx="2971792" cy="4411675"/>
          </a:xfrm>
        </p:spPr>
        <p:txBody>
          <a:bodyPr>
            <a:normAutofit fontScale="850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3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/>
              <a:t>Дано:</a:t>
            </a:r>
          </a:p>
          <a:p>
            <a:pPr>
              <a:buNone/>
            </a:pPr>
            <a:r>
              <a:rPr lang="ru-RU" dirty="0" smtClean="0"/>
              <a:t>∆</a:t>
            </a:r>
            <a:r>
              <a:rPr lang="en-US" dirty="0" smtClean="0"/>
              <a:t>ABC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∆ </a:t>
            </a:r>
            <a:r>
              <a:rPr lang="en-US" dirty="0" smtClean="0"/>
              <a:t>PWM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∠</a:t>
            </a:r>
            <a:r>
              <a:rPr lang="en-US" dirty="0" smtClean="0"/>
              <a:t>B</a:t>
            </a:r>
            <a:r>
              <a:rPr lang="ru-RU" dirty="0" smtClean="0"/>
              <a:t>=65°,</a:t>
            </a:r>
          </a:p>
          <a:p>
            <a:pPr>
              <a:buNone/>
            </a:pPr>
            <a:r>
              <a:rPr lang="ru-RU" dirty="0" smtClean="0"/>
              <a:t>∠</a:t>
            </a:r>
            <a:r>
              <a:rPr lang="en-US" dirty="0" smtClean="0"/>
              <a:t>C</a:t>
            </a:r>
            <a:r>
              <a:rPr lang="ru-RU" dirty="0" smtClean="0"/>
              <a:t>=35°,</a:t>
            </a:r>
          </a:p>
          <a:p>
            <a:pPr>
              <a:buNone/>
            </a:pPr>
            <a:r>
              <a:rPr lang="ru-RU" dirty="0" smtClean="0"/>
              <a:t>∠</a:t>
            </a:r>
            <a:r>
              <a:rPr lang="en-US" dirty="0" smtClean="0"/>
              <a:t>P</a:t>
            </a:r>
            <a:r>
              <a:rPr lang="ru-RU" dirty="0" smtClean="0"/>
              <a:t>=88°, </a:t>
            </a:r>
          </a:p>
          <a:p>
            <a:pPr>
              <a:buNone/>
            </a:pPr>
            <a:r>
              <a:rPr lang="ru-RU" dirty="0" smtClean="0"/>
              <a:t>∠</a:t>
            </a:r>
            <a:r>
              <a:rPr lang="en-US" dirty="0" smtClean="0"/>
              <a:t>M</a:t>
            </a:r>
            <a:r>
              <a:rPr lang="ru-RU" dirty="0" smtClean="0"/>
              <a:t>=35°.</a:t>
            </a:r>
          </a:p>
          <a:p>
            <a:pPr>
              <a:buNone/>
            </a:pPr>
            <a:r>
              <a:rPr lang="ru-RU" dirty="0" smtClean="0"/>
              <a:t>Доказать:</a:t>
            </a:r>
          </a:p>
          <a:p>
            <a:pPr>
              <a:buNone/>
            </a:pPr>
            <a:r>
              <a:rPr lang="ru-RU" dirty="0" smtClean="0"/>
              <a:t>∆</a:t>
            </a:r>
            <a:r>
              <a:rPr lang="en-US" dirty="0" smtClean="0"/>
              <a:t>ABC</a:t>
            </a:r>
            <a:r>
              <a:rPr lang="ru-RU" dirty="0" smtClean="0"/>
              <a:t>~∆ </a:t>
            </a:r>
            <a:r>
              <a:rPr lang="en-US" dirty="0" smtClean="0"/>
              <a:t>PWM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grpSp>
        <p:nvGrpSpPr>
          <p:cNvPr id="96257" name="Group 1"/>
          <p:cNvGrpSpPr>
            <a:grpSpLocks/>
          </p:cNvGrpSpPr>
          <p:nvPr/>
        </p:nvGrpSpPr>
        <p:grpSpPr bwMode="auto">
          <a:xfrm>
            <a:off x="1071538" y="857232"/>
            <a:ext cx="2357454" cy="2071702"/>
            <a:chOff x="2250" y="3570"/>
            <a:chExt cx="2294" cy="2177"/>
          </a:xfrm>
        </p:grpSpPr>
        <p:grpSp>
          <p:nvGrpSpPr>
            <p:cNvPr id="96258" name="Group 2"/>
            <p:cNvGrpSpPr>
              <a:grpSpLocks/>
            </p:cNvGrpSpPr>
            <p:nvPr/>
          </p:nvGrpSpPr>
          <p:grpSpPr bwMode="auto">
            <a:xfrm>
              <a:off x="2250" y="3570"/>
              <a:ext cx="2294" cy="2177"/>
              <a:chOff x="2250" y="3570"/>
              <a:chExt cx="2294" cy="2177"/>
            </a:xfrm>
          </p:grpSpPr>
          <p:grpSp>
            <p:nvGrpSpPr>
              <p:cNvPr id="96259" name="Group 3"/>
              <p:cNvGrpSpPr>
                <a:grpSpLocks/>
              </p:cNvGrpSpPr>
              <p:nvPr/>
            </p:nvGrpSpPr>
            <p:grpSpPr bwMode="auto">
              <a:xfrm>
                <a:off x="2250" y="3570"/>
                <a:ext cx="2294" cy="2177"/>
                <a:chOff x="2250" y="3570"/>
                <a:chExt cx="2294" cy="2177"/>
              </a:xfrm>
            </p:grpSpPr>
            <p:sp>
              <p:nvSpPr>
                <p:cNvPr id="9626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935" y="4320"/>
                  <a:ext cx="723" cy="51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35°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grpSp>
              <p:nvGrpSpPr>
                <p:cNvPr id="96261" name="Group 5"/>
                <p:cNvGrpSpPr>
                  <a:grpSpLocks/>
                </p:cNvGrpSpPr>
                <p:nvPr/>
              </p:nvGrpSpPr>
              <p:grpSpPr bwMode="auto">
                <a:xfrm>
                  <a:off x="2250" y="3570"/>
                  <a:ext cx="2294" cy="2177"/>
                  <a:chOff x="2250" y="3570"/>
                  <a:chExt cx="2294" cy="2177"/>
                </a:xfrm>
              </p:grpSpPr>
              <p:sp>
                <p:nvSpPr>
                  <p:cNvPr id="96262" name="Arc 6"/>
                  <p:cNvSpPr>
                    <a:spLocks/>
                  </p:cNvSpPr>
                  <p:nvPr/>
                </p:nvSpPr>
                <p:spPr bwMode="auto">
                  <a:xfrm flipH="1">
                    <a:off x="4082" y="5233"/>
                    <a:ext cx="68" cy="239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96263" name="Arc 7"/>
                  <p:cNvSpPr>
                    <a:spLocks/>
                  </p:cNvSpPr>
                  <p:nvPr/>
                </p:nvSpPr>
                <p:spPr bwMode="auto">
                  <a:xfrm rot="5400000">
                    <a:off x="3079" y="4099"/>
                    <a:ext cx="115" cy="327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grpSp>
                <p:nvGrpSpPr>
                  <p:cNvPr id="96264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2250" y="3570"/>
                    <a:ext cx="2294" cy="2177"/>
                    <a:chOff x="2250" y="3570"/>
                    <a:chExt cx="2294" cy="2177"/>
                  </a:xfrm>
                </p:grpSpPr>
                <p:sp>
                  <p:nvSpPr>
                    <p:cNvPr id="96265" name="Text Box 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935" y="3570"/>
                      <a:ext cx="193" cy="51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cxnSp>
                  <p:nvCxnSpPr>
                    <p:cNvPr id="96266" name="AutoShape 1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128" y="3987"/>
                      <a:ext cx="1223" cy="148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grpSp>
                  <p:nvGrpSpPr>
                    <p:cNvPr id="96267" name="Group 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50" y="3987"/>
                      <a:ext cx="2294" cy="1760"/>
                      <a:chOff x="2250" y="3987"/>
                      <a:chExt cx="2294" cy="1760"/>
                    </a:xfrm>
                  </p:grpSpPr>
                  <p:grpSp>
                    <p:nvGrpSpPr>
                      <p:cNvPr id="96268" name="Group 1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538" y="3987"/>
                        <a:ext cx="2006" cy="1681"/>
                        <a:chOff x="2538" y="3987"/>
                        <a:chExt cx="2006" cy="1681"/>
                      </a:xfrm>
                    </p:grpSpPr>
                    <p:sp>
                      <p:nvSpPr>
                        <p:cNvPr id="96269" name="Text Box 13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51" y="5233"/>
                          <a:ext cx="193" cy="435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FFFFFF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itchFamily="34" charset="0"/>
                            </a:rPr>
                            <a:t>B</a:t>
                          </a:r>
                          <a:endParaRPr kumimoji="0" lang="ru-RU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</a:endParaRPr>
                        </a:p>
                      </p:txBody>
                    </p:sp>
                    <p:grpSp>
                      <p:nvGrpSpPr>
                        <p:cNvPr id="96270" name="Group 1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538" y="3987"/>
                          <a:ext cx="1813" cy="1485"/>
                          <a:chOff x="1545" y="2865"/>
                          <a:chExt cx="3825" cy="1755"/>
                        </a:xfrm>
                      </p:grpSpPr>
                      <p:cxnSp>
                        <p:nvCxnSpPr>
                          <p:cNvPr id="96271" name="AutoShape 15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H="1">
                            <a:off x="1545" y="2865"/>
                            <a:ext cx="1245" cy="1755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</p:cxnSp>
                      <p:cxnSp>
                        <p:nvCxnSpPr>
                          <p:cNvPr id="96272" name="AutoShape 16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545" y="4620"/>
                            <a:ext cx="3825" cy="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</p:cxnSp>
                    </p:grpSp>
                  </p:grpSp>
                  <p:sp>
                    <p:nvSpPr>
                      <p:cNvPr id="96273" name="Text Box 1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250" y="5233"/>
                        <a:ext cx="193" cy="51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sz="1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</a:rPr>
                          <a:t>А</a:t>
                        </a:r>
                        <a:endPara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96274" name="Text Box 18"/>
              <p:cNvSpPr txBox="1">
                <a:spLocks noChangeArrowheads="1"/>
              </p:cNvSpPr>
              <p:nvPr/>
            </p:nvSpPr>
            <p:spPr bwMode="auto">
              <a:xfrm>
                <a:off x="3600" y="5055"/>
                <a:ext cx="751" cy="5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65°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96275" name="Arc 19"/>
            <p:cNvSpPr>
              <a:spLocks/>
            </p:cNvSpPr>
            <p:nvPr/>
          </p:nvSpPr>
          <p:spPr bwMode="auto">
            <a:xfrm flipH="1">
              <a:off x="4150" y="5340"/>
              <a:ext cx="95" cy="1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98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8" y="0"/>
                    <a:pt x="21598" y="9669"/>
                    <a:pt x="21599" y="21598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8" y="0"/>
                    <a:pt x="21598" y="9669"/>
                    <a:pt x="21599" y="2159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96276" name="Group 20"/>
          <p:cNvGrpSpPr>
            <a:grpSpLocks/>
          </p:cNvGrpSpPr>
          <p:nvPr/>
        </p:nvGrpSpPr>
        <p:grpSpPr bwMode="auto">
          <a:xfrm>
            <a:off x="1357290" y="3643314"/>
            <a:ext cx="2500330" cy="2143140"/>
            <a:chOff x="2443" y="6477"/>
            <a:chExt cx="2696" cy="2247"/>
          </a:xfrm>
        </p:grpSpPr>
        <p:sp>
          <p:nvSpPr>
            <p:cNvPr id="96277" name="Text Box 21"/>
            <p:cNvSpPr txBox="1">
              <a:spLocks noChangeArrowheads="1"/>
            </p:cNvSpPr>
            <p:nvPr/>
          </p:nvSpPr>
          <p:spPr bwMode="auto">
            <a:xfrm>
              <a:off x="4737" y="8078"/>
              <a:ext cx="402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W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96278" name="Group 22"/>
            <p:cNvGrpSpPr>
              <a:grpSpLocks/>
            </p:cNvGrpSpPr>
            <p:nvPr/>
          </p:nvGrpSpPr>
          <p:grpSpPr bwMode="auto">
            <a:xfrm>
              <a:off x="2443" y="6477"/>
              <a:ext cx="2294" cy="2247"/>
              <a:chOff x="2250" y="6380"/>
              <a:chExt cx="2294" cy="2247"/>
            </a:xfrm>
          </p:grpSpPr>
          <p:sp>
            <p:nvSpPr>
              <p:cNvPr id="96279" name="Arc 23"/>
              <p:cNvSpPr>
                <a:spLocks/>
              </p:cNvSpPr>
              <p:nvPr/>
            </p:nvSpPr>
            <p:spPr bwMode="auto">
              <a:xfrm rot="5400000">
                <a:off x="3272" y="6909"/>
                <a:ext cx="115" cy="32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grpSp>
            <p:nvGrpSpPr>
              <p:cNvPr id="96280" name="Group 24"/>
              <p:cNvGrpSpPr>
                <a:grpSpLocks/>
              </p:cNvGrpSpPr>
              <p:nvPr/>
            </p:nvGrpSpPr>
            <p:grpSpPr bwMode="auto">
              <a:xfrm>
                <a:off x="2250" y="6380"/>
                <a:ext cx="2294" cy="2247"/>
                <a:chOff x="2250" y="6380"/>
                <a:chExt cx="2294" cy="2247"/>
              </a:xfrm>
            </p:grpSpPr>
            <p:sp>
              <p:nvSpPr>
                <p:cNvPr id="96281" name="Arc 25"/>
                <p:cNvSpPr>
                  <a:spLocks/>
                </p:cNvSpPr>
                <p:nvPr/>
              </p:nvSpPr>
              <p:spPr bwMode="auto">
                <a:xfrm>
                  <a:off x="2731" y="8209"/>
                  <a:ext cx="109" cy="17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16480"/>
                    <a:gd name="T1" fmla="*/ 0 h 21600"/>
                    <a:gd name="T2" fmla="*/ 16480 w 16480"/>
                    <a:gd name="T3" fmla="*/ 7636 h 21600"/>
                    <a:gd name="T4" fmla="*/ 0 w 1648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6480" h="21600" fill="none" extrusionOk="0">
                      <a:moveTo>
                        <a:pt x="-1" y="0"/>
                      </a:moveTo>
                      <a:cubicBezTo>
                        <a:pt x="6348" y="0"/>
                        <a:pt x="12375" y="2792"/>
                        <a:pt x="16479" y="7636"/>
                      </a:cubicBezTo>
                    </a:path>
                    <a:path w="16480" h="21600" stroke="0" extrusionOk="0">
                      <a:moveTo>
                        <a:pt x="-1" y="0"/>
                      </a:moveTo>
                      <a:cubicBezTo>
                        <a:pt x="6348" y="0"/>
                        <a:pt x="12375" y="2792"/>
                        <a:pt x="16479" y="7636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grpSp>
              <p:nvGrpSpPr>
                <p:cNvPr id="96282" name="Group 26"/>
                <p:cNvGrpSpPr>
                  <a:grpSpLocks/>
                </p:cNvGrpSpPr>
                <p:nvPr/>
              </p:nvGrpSpPr>
              <p:grpSpPr bwMode="auto">
                <a:xfrm>
                  <a:off x="2250" y="6380"/>
                  <a:ext cx="2294" cy="2247"/>
                  <a:chOff x="2250" y="6380"/>
                  <a:chExt cx="2294" cy="2247"/>
                </a:xfrm>
              </p:grpSpPr>
              <p:grpSp>
                <p:nvGrpSpPr>
                  <p:cNvPr id="96283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2935" y="6380"/>
                    <a:ext cx="1609" cy="1972"/>
                    <a:chOff x="2935" y="6380"/>
                    <a:chExt cx="1609" cy="1972"/>
                  </a:xfrm>
                </p:grpSpPr>
                <p:sp>
                  <p:nvSpPr>
                    <p:cNvPr id="96284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28" y="6380"/>
                      <a:ext cx="388" cy="51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grpSp>
                  <p:nvGrpSpPr>
                    <p:cNvPr id="96285" name="Group 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35" y="6798"/>
                      <a:ext cx="1609" cy="1554"/>
                      <a:chOff x="2935" y="6798"/>
                      <a:chExt cx="1609" cy="1554"/>
                    </a:xfrm>
                  </p:grpSpPr>
                  <p:grpSp>
                    <p:nvGrpSpPr>
                      <p:cNvPr id="96286" name="Group 3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35" y="6798"/>
                        <a:ext cx="1609" cy="1554"/>
                        <a:chOff x="2935" y="6797"/>
                        <a:chExt cx="1609" cy="1554"/>
                      </a:xfrm>
                    </p:grpSpPr>
                    <p:sp>
                      <p:nvSpPr>
                        <p:cNvPr id="96287" name="Text Box 31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35" y="7837"/>
                          <a:ext cx="751" cy="51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85°</a:t>
                          </a:r>
                          <a:endParaRPr kumimoji="0" lang="ru-RU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</a:endParaRPr>
                        </a:p>
                      </p:txBody>
                    </p:sp>
                    <p:cxnSp>
                      <p:nvCxnSpPr>
                        <p:cNvPr id="96288" name="AutoShape 32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3321" y="6797"/>
                          <a:ext cx="1223" cy="148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</p:grpSp>
                  <p:sp>
                    <p:nvSpPr>
                      <p:cNvPr id="96289" name="Text Box 3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166" y="7130"/>
                        <a:ext cx="744" cy="41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rPr>
                          <a:t>35°</a:t>
                        </a:r>
                        <a:endPara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96290" name="Arc 34"/>
                  <p:cNvSpPr>
                    <a:spLocks/>
                  </p:cNvSpPr>
                  <p:nvPr/>
                </p:nvSpPr>
                <p:spPr bwMode="auto">
                  <a:xfrm>
                    <a:off x="2808" y="7981"/>
                    <a:ext cx="320" cy="30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96291" name="Arc 35"/>
                  <p:cNvSpPr>
                    <a:spLocks/>
                  </p:cNvSpPr>
                  <p:nvPr/>
                </p:nvSpPr>
                <p:spPr bwMode="auto">
                  <a:xfrm>
                    <a:off x="2808" y="8113"/>
                    <a:ext cx="167" cy="239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0027"/>
                      <a:gd name="T1" fmla="*/ 0 h 21600"/>
                      <a:gd name="T2" fmla="*/ 20027 w 20027"/>
                      <a:gd name="T3" fmla="*/ 13507 h 21600"/>
                      <a:gd name="T4" fmla="*/ 0 w 20027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027" h="21600" fill="none" extrusionOk="0">
                        <a:moveTo>
                          <a:pt x="-1" y="0"/>
                        </a:moveTo>
                        <a:cubicBezTo>
                          <a:pt x="8804" y="0"/>
                          <a:pt x="16727" y="5343"/>
                          <a:pt x="20026" y="13507"/>
                        </a:cubicBezTo>
                      </a:path>
                      <a:path w="20027" h="21600" stroke="0" extrusionOk="0">
                        <a:moveTo>
                          <a:pt x="-1" y="0"/>
                        </a:moveTo>
                        <a:cubicBezTo>
                          <a:pt x="8804" y="0"/>
                          <a:pt x="16727" y="5343"/>
                          <a:pt x="20026" y="13507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96292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0" y="8113"/>
                    <a:ext cx="391" cy="51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rPr>
                      <a:t>P</a:t>
                    </a:r>
                    <a:endParaRPr kumimoji="0" lang="ru-RU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grpSp>
                <p:nvGrpSpPr>
                  <p:cNvPr id="96293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2731" y="6797"/>
                    <a:ext cx="1813" cy="1485"/>
                    <a:chOff x="1545" y="2865"/>
                    <a:chExt cx="3825" cy="1755"/>
                  </a:xfrm>
                </p:grpSpPr>
                <p:cxnSp>
                  <p:nvCxnSpPr>
                    <p:cNvPr id="96294" name="AutoShape 38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1545" y="2865"/>
                      <a:ext cx="1245" cy="175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6295" name="AutoShape 3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545" y="4620"/>
                      <a:ext cx="3825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</p:grpSp>
            </p:grpSp>
          </p:grpSp>
        </p:grpSp>
      </p:grpSp>
      <p:cxnSp>
        <p:nvCxnSpPr>
          <p:cNvPr id="65" name="Прямая соединительная линия 64"/>
          <p:cNvCxnSpPr/>
          <p:nvPr/>
        </p:nvCxnSpPr>
        <p:spPr>
          <a:xfrm>
            <a:off x="5786446" y="4429132"/>
            <a:ext cx="171451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485778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7000" b="1" dirty="0" smtClean="0">
                <a:latin typeface="Century" pitchFamily="18" charset="0"/>
              </a:rPr>
              <a:t>ДОКАЗАТЕЛЬСТВО:</a:t>
            </a:r>
          </a:p>
          <a:p>
            <a:pPr>
              <a:buNone/>
            </a:pPr>
            <a:endParaRPr lang="ru-RU" dirty="0" smtClean="0">
              <a:latin typeface="Century" pitchFamily="18" charset="0"/>
            </a:endParaRPr>
          </a:p>
          <a:p>
            <a:pPr>
              <a:buNone/>
            </a:pPr>
            <a:endParaRPr lang="ru-RU" dirty="0" smtClean="0">
              <a:latin typeface="Century" pitchFamily="18" charset="0"/>
            </a:endParaRPr>
          </a:p>
          <a:p>
            <a:pPr>
              <a:buNone/>
            </a:pPr>
            <a:r>
              <a:rPr lang="ru-RU" sz="5900" dirty="0" smtClean="0">
                <a:latin typeface="Century" pitchFamily="18" charset="0"/>
              </a:rPr>
              <a:t>1.Рассм</a:t>
            </a:r>
            <a:r>
              <a:rPr lang="ru-RU" sz="5900" dirty="0" smtClean="0">
                <a:latin typeface="Century" pitchFamily="18" charset="0"/>
              </a:rPr>
              <a:t>. ∆</a:t>
            </a:r>
            <a:r>
              <a:rPr lang="en-US" sz="5900" dirty="0" smtClean="0">
                <a:latin typeface="Century" pitchFamily="18" charset="0"/>
              </a:rPr>
              <a:t>ABC</a:t>
            </a:r>
            <a:endParaRPr lang="ru-RU" sz="5900" dirty="0" smtClean="0">
              <a:latin typeface="Century" pitchFamily="18" charset="0"/>
            </a:endParaRPr>
          </a:p>
          <a:p>
            <a:pPr>
              <a:buNone/>
            </a:pPr>
            <a:r>
              <a:rPr lang="ru-RU" sz="5900" dirty="0" smtClean="0">
                <a:latin typeface="Century" pitchFamily="18" charset="0"/>
              </a:rPr>
              <a:t>2. 180°=∠</a:t>
            </a:r>
            <a:r>
              <a:rPr lang="en-US" sz="5900" dirty="0" smtClean="0">
                <a:latin typeface="Century" pitchFamily="18" charset="0"/>
              </a:rPr>
              <a:t>A</a:t>
            </a:r>
            <a:r>
              <a:rPr lang="ru-RU" sz="5900" dirty="0" smtClean="0">
                <a:latin typeface="Century" pitchFamily="18" charset="0"/>
              </a:rPr>
              <a:t>+∠</a:t>
            </a:r>
            <a:r>
              <a:rPr lang="en-US" sz="5900" dirty="0" smtClean="0">
                <a:latin typeface="Century" pitchFamily="18" charset="0"/>
              </a:rPr>
              <a:t>B</a:t>
            </a:r>
            <a:r>
              <a:rPr lang="ru-RU" sz="5900" dirty="0" smtClean="0">
                <a:latin typeface="Century" pitchFamily="18" charset="0"/>
              </a:rPr>
              <a:t>+∠С (по т. о сумме углов треугольника)</a:t>
            </a:r>
          </a:p>
          <a:p>
            <a:pPr>
              <a:buNone/>
            </a:pPr>
            <a:r>
              <a:rPr lang="ru-RU" sz="5900" dirty="0" smtClean="0">
                <a:latin typeface="Century" pitchFamily="18" charset="0"/>
              </a:rPr>
              <a:t>3. ∠</a:t>
            </a:r>
            <a:r>
              <a:rPr lang="en-US" sz="5900" dirty="0" smtClean="0">
                <a:latin typeface="Century" pitchFamily="18" charset="0"/>
              </a:rPr>
              <a:t>A</a:t>
            </a:r>
            <a:r>
              <a:rPr lang="ru-RU" sz="5900" dirty="0" smtClean="0">
                <a:latin typeface="Century" pitchFamily="18" charset="0"/>
              </a:rPr>
              <a:t>=180°-∠</a:t>
            </a:r>
            <a:r>
              <a:rPr lang="en-US" sz="5900" dirty="0" smtClean="0">
                <a:latin typeface="Century" pitchFamily="18" charset="0"/>
              </a:rPr>
              <a:t>B</a:t>
            </a:r>
            <a:r>
              <a:rPr lang="ru-RU" sz="5900" dirty="0" smtClean="0">
                <a:latin typeface="Century" pitchFamily="18" charset="0"/>
              </a:rPr>
              <a:t>-∠С</a:t>
            </a:r>
          </a:p>
          <a:p>
            <a:pPr>
              <a:buNone/>
            </a:pPr>
            <a:r>
              <a:rPr lang="ru-RU" sz="5900" dirty="0" smtClean="0">
                <a:latin typeface="Century" pitchFamily="18" charset="0"/>
              </a:rPr>
              <a:t>4. ∠</a:t>
            </a:r>
            <a:r>
              <a:rPr lang="en-US" sz="5900" dirty="0" smtClean="0">
                <a:latin typeface="Century" pitchFamily="18" charset="0"/>
              </a:rPr>
              <a:t>A</a:t>
            </a:r>
            <a:r>
              <a:rPr lang="ru-RU" sz="5900" dirty="0" smtClean="0">
                <a:latin typeface="Century" pitchFamily="18" charset="0"/>
              </a:rPr>
              <a:t>=85°</a:t>
            </a:r>
          </a:p>
          <a:p>
            <a:pPr>
              <a:buNone/>
            </a:pPr>
            <a:r>
              <a:rPr lang="ru-RU" sz="5900" dirty="0" smtClean="0">
                <a:latin typeface="Century" pitchFamily="18" charset="0"/>
              </a:rPr>
              <a:t>5. ∠С=∠</a:t>
            </a:r>
            <a:r>
              <a:rPr lang="en-US" sz="5900" dirty="0" smtClean="0">
                <a:latin typeface="Century" pitchFamily="18" charset="0"/>
              </a:rPr>
              <a:t>M</a:t>
            </a:r>
            <a:r>
              <a:rPr lang="ru-RU" sz="5900" dirty="0" smtClean="0">
                <a:latin typeface="Century" pitchFamily="18" charset="0"/>
              </a:rPr>
              <a:t>=35° (по условию)</a:t>
            </a:r>
          </a:p>
          <a:p>
            <a:pPr>
              <a:buNone/>
            </a:pPr>
            <a:r>
              <a:rPr lang="ru-RU" sz="5900" dirty="0" smtClean="0">
                <a:latin typeface="Century" pitchFamily="18" charset="0"/>
              </a:rPr>
              <a:t>6. ∠</a:t>
            </a:r>
            <a:r>
              <a:rPr lang="en-US" sz="5900" dirty="0" smtClean="0">
                <a:latin typeface="Century" pitchFamily="18" charset="0"/>
              </a:rPr>
              <a:t>A</a:t>
            </a:r>
            <a:r>
              <a:rPr lang="ru-RU" sz="5900" dirty="0" smtClean="0">
                <a:latin typeface="Century" pitchFamily="18" charset="0"/>
              </a:rPr>
              <a:t>=∠</a:t>
            </a:r>
            <a:r>
              <a:rPr lang="en-US" sz="5900" dirty="0" smtClean="0">
                <a:latin typeface="Century" pitchFamily="18" charset="0"/>
              </a:rPr>
              <a:t>P</a:t>
            </a:r>
            <a:r>
              <a:rPr lang="ru-RU" sz="5900" dirty="0" smtClean="0">
                <a:latin typeface="Century" pitchFamily="18" charset="0"/>
              </a:rPr>
              <a:t>=85°</a:t>
            </a:r>
          </a:p>
          <a:p>
            <a:pPr>
              <a:buNone/>
            </a:pPr>
            <a:r>
              <a:rPr lang="ru-RU" sz="5900" dirty="0" smtClean="0">
                <a:latin typeface="Century" pitchFamily="18" charset="0"/>
              </a:rPr>
              <a:t>7. ∆</a:t>
            </a:r>
            <a:r>
              <a:rPr lang="en-US" sz="5900" dirty="0" smtClean="0">
                <a:latin typeface="Century" pitchFamily="18" charset="0"/>
              </a:rPr>
              <a:t>ABC</a:t>
            </a:r>
            <a:r>
              <a:rPr lang="ru-RU" sz="5900" dirty="0" smtClean="0">
                <a:latin typeface="Century" pitchFamily="18" charset="0"/>
              </a:rPr>
              <a:t>~∆ </a:t>
            </a:r>
            <a:r>
              <a:rPr lang="en-US" sz="5900" dirty="0" smtClean="0">
                <a:latin typeface="Century" pitchFamily="18" charset="0"/>
              </a:rPr>
              <a:t>PWM</a:t>
            </a:r>
            <a:r>
              <a:rPr lang="ru-RU" sz="5900" dirty="0" smtClean="0">
                <a:latin typeface="Century" pitchFamily="18" charset="0"/>
              </a:rPr>
              <a:t> ( т.к. </a:t>
            </a:r>
            <a:r>
              <a:rPr lang="ru-RU" sz="5900" dirty="0">
                <a:latin typeface="Century" pitchFamily="18" charset="0"/>
              </a:rPr>
              <a:t>два угла ∆</a:t>
            </a:r>
            <a:r>
              <a:rPr lang="en-US" sz="5900" dirty="0" smtClean="0">
                <a:latin typeface="Century" pitchFamily="18" charset="0"/>
              </a:rPr>
              <a:t>ABC</a:t>
            </a:r>
            <a:r>
              <a:rPr lang="ru-RU" sz="5900" dirty="0" smtClean="0">
                <a:latin typeface="Century" pitchFamily="18" charset="0"/>
              </a:rPr>
              <a:t> </a:t>
            </a:r>
            <a:r>
              <a:rPr lang="ru-RU" sz="5900" dirty="0">
                <a:latin typeface="Century" pitchFamily="18" charset="0"/>
              </a:rPr>
              <a:t>∠</a:t>
            </a:r>
            <a:r>
              <a:rPr lang="ru-RU" sz="5900" dirty="0" smtClean="0">
                <a:latin typeface="Century" pitchFamily="18" charset="0"/>
              </a:rPr>
              <a:t>С и </a:t>
            </a:r>
            <a:r>
              <a:rPr lang="ru-RU" sz="5900" dirty="0">
                <a:latin typeface="Century" pitchFamily="18" charset="0"/>
              </a:rPr>
              <a:t>∠</a:t>
            </a:r>
            <a:r>
              <a:rPr lang="en-US" sz="5900" dirty="0">
                <a:latin typeface="Century" pitchFamily="18" charset="0"/>
              </a:rPr>
              <a:t>A</a:t>
            </a:r>
            <a:r>
              <a:rPr lang="ru-RU" sz="5900" dirty="0" smtClean="0">
                <a:latin typeface="Century" pitchFamily="18" charset="0"/>
              </a:rPr>
              <a:t> равны двум углам </a:t>
            </a:r>
            <a:r>
              <a:rPr lang="ru-RU" sz="5900" dirty="0">
                <a:latin typeface="Century" pitchFamily="18" charset="0"/>
              </a:rPr>
              <a:t>∆ </a:t>
            </a:r>
            <a:r>
              <a:rPr lang="en-US" sz="5900" dirty="0">
                <a:latin typeface="Century" pitchFamily="18" charset="0"/>
              </a:rPr>
              <a:t>PWM</a:t>
            </a:r>
            <a:r>
              <a:rPr lang="ru-RU" sz="5900" dirty="0">
                <a:latin typeface="Century" pitchFamily="18" charset="0"/>
              </a:rPr>
              <a:t> ∠</a:t>
            </a:r>
            <a:r>
              <a:rPr lang="en-US" sz="5900" dirty="0">
                <a:latin typeface="Century" pitchFamily="18" charset="0"/>
              </a:rPr>
              <a:t>M </a:t>
            </a:r>
            <a:r>
              <a:rPr lang="ru-RU" sz="5900" dirty="0" smtClean="0">
                <a:latin typeface="Century" pitchFamily="18" charset="0"/>
              </a:rPr>
              <a:t> и</a:t>
            </a:r>
            <a:r>
              <a:rPr lang="ru-RU" sz="5900" dirty="0">
                <a:latin typeface="Century" pitchFamily="18" charset="0"/>
              </a:rPr>
              <a:t> ∠</a:t>
            </a:r>
            <a:r>
              <a:rPr lang="en-US" sz="5900" dirty="0" smtClean="0">
                <a:latin typeface="Century" pitchFamily="18" charset="0"/>
              </a:rPr>
              <a:t>P</a:t>
            </a:r>
            <a:r>
              <a:rPr lang="ru-RU" sz="5900" dirty="0" smtClean="0">
                <a:latin typeface="Century" pitchFamily="18" charset="0"/>
              </a:rPr>
              <a:t>, т.е. ∠С=∠</a:t>
            </a:r>
            <a:r>
              <a:rPr lang="en-US" sz="5900" dirty="0" smtClean="0">
                <a:latin typeface="Century" pitchFamily="18" charset="0"/>
              </a:rPr>
              <a:t>M</a:t>
            </a:r>
            <a:r>
              <a:rPr lang="ru-RU" sz="5900" dirty="0" smtClean="0">
                <a:latin typeface="Century" pitchFamily="18" charset="0"/>
              </a:rPr>
              <a:t>, ∠</a:t>
            </a:r>
            <a:r>
              <a:rPr lang="en-US" sz="5900" dirty="0" smtClean="0">
                <a:latin typeface="Century" pitchFamily="18" charset="0"/>
              </a:rPr>
              <a:t>A</a:t>
            </a:r>
            <a:r>
              <a:rPr lang="ru-RU" sz="5900" dirty="0" smtClean="0">
                <a:latin typeface="Century" pitchFamily="18" charset="0"/>
              </a:rPr>
              <a:t>=∠</a:t>
            </a:r>
            <a:r>
              <a:rPr lang="en-US" sz="5900" dirty="0" smtClean="0">
                <a:latin typeface="Century" pitchFamily="18" charset="0"/>
              </a:rPr>
              <a:t>P</a:t>
            </a:r>
            <a:r>
              <a:rPr lang="ru-RU" sz="5900" dirty="0" smtClean="0">
                <a:latin typeface="Century" pitchFamily="18" charset="0"/>
              </a:rPr>
              <a:t>, </a:t>
            </a:r>
            <a:r>
              <a:rPr lang="ru-RU" sz="5900" dirty="0">
                <a:latin typeface="Century" pitchFamily="18" charset="0"/>
              </a:rPr>
              <a:t>то треугольники ∆</a:t>
            </a:r>
            <a:r>
              <a:rPr lang="en-US" sz="5900" dirty="0" smtClean="0">
                <a:latin typeface="Century" pitchFamily="18" charset="0"/>
              </a:rPr>
              <a:t>ABC</a:t>
            </a:r>
            <a:r>
              <a:rPr lang="ru-RU" sz="5900" dirty="0" smtClean="0">
                <a:latin typeface="Century" pitchFamily="18" charset="0"/>
              </a:rPr>
              <a:t> и ∆ </a:t>
            </a:r>
            <a:r>
              <a:rPr lang="en-US" sz="5900" dirty="0" smtClean="0">
                <a:latin typeface="Century" pitchFamily="18" charset="0"/>
              </a:rPr>
              <a:t>PWM</a:t>
            </a:r>
            <a:r>
              <a:rPr lang="ru-RU" sz="5900" dirty="0" smtClean="0">
                <a:latin typeface="Century" pitchFamily="18" charset="0"/>
              </a:rPr>
              <a:t> подобны ).</a:t>
            </a:r>
          </a:p>
          <a:p>
            <a:pPr>
              <a:buNone/>
            </a:pPr>
            <a:r>
              <a:rPr lang="ru-RU" sz="5900" dirty="0" smtClean="0">
                <a:latin typeface="Century" pitchFamily="18" charset="0"/>
              </a:rPr>
              <a:t> </a:t>
            </a:r>
            <a:endParaRPr lang="ru-RU" dirty="0" smtClean="0">
              <a:latin typeface="Century" pitchFamily="18" charset="0"/>
            </a:endParaRP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84"/>
          <p:cNvSpPr txBox="1">
            <a:spLocks/>
          </p:cNvSpPr>
          <p:nvPr/>
        </p:nvSpPr>
        <p:spPr>
          <a:xfrm>
            <a:off x="6072198" y="3286124"/>
            <a:ext cx="2686040" cy="276860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52864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Задача2.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Докажите подобие треугольников,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ABC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/>
              <a:t>∆</a:t>
            </a:r>
            <a:r>
              <a:rPr lang="en-US" dirty="0" smtClean="0"/>
              <a:t>DAC, </a:t>
            </a:r>
            <a:r>
              <a:rPr lang="ru-RU" dirty="0" smtClean="0"/>
              <a:t>∆</a:t>
            </a:r>
            <a:r>
              <a:rPr lang="en-US" dirty="0" smtClean="0"/>
              <a:t>ABC 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ru-RU" dirty="0" smtClean="0"/>
              <a:t>∆</a:t>
            </a:r>
            <a:r>
              <a:rPr lang="en-US" dirty="0" smtClean="0"/>
              <a:t>DBA, </a:t>
            </a:r>
            <a:r>
              <a:rPr lang="ru-RU" dirty="0" smtClean="0"/>
              <a:t>∆</a:t>
            </a:r>
            <a:r>
              <a:rPr lang="en-US" dirty="0" smtClean="0"/>
              <a:t>ABD </a:t>
            </a:r>
            <a:r>
              <a:rPr lang="ru-RU" dirty="0" smtClean="0"/>
              <a:t>и ∆</a:t>
            </a:r>
            <a:r>
              <a:rPr lang="en-US" dirty="0" smtClean="0"/>
              <a:t>ADC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84"/>
          <p:cNvSpPr txBox="1">
            <a:spLocks/>
          </p:cNvSpPr>
          <p:nvPr/>
        </p:nvSpPr>
        <p:spPr>
          <a:xfrm>
            <a:off x="6072198" y="3286124"/>
            <a:ext cx="2686040" cy="276860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8" name="Group 2"/>
          <p:cNvGrpSpPr>
            <a:grpSpLocks/>
          </p:cNvGrpSpPr>
          <p:nvPr/>
        </p:nvGrpSpPr>
        <p:grpSpPr bwMode="auto">
          <a:xfrm>
            <a:off x="1571604" y="2928934"/>
            <a:ext cx="5429288" cy="2928958"/>
            <a:chOff x="1890" y="2804"/>
            <a:chExt cx="5160" cy="2654"/>
          </a:xfrm>
        </p:grpSpPr>
        <p:grpSp>
          <p:nvGrpSpPr>
            <p:cNvPr id="19" name="Group 3"/>
            <p:cNvGrpSpPr>
              <a:grpSpLocks/>
            </p:cNvGrpSpPr>
            <p:nvPr/>
          </p:nvGrpSpPr>
          <p:grpSpPr bwMode="auto">
            <a:xfrm>
              <a:off x="1890" y="2804"/>
              <a:ext cx="5160" cy="2654"/>
              <a:chOff x="1890" y="2804"/>
              <a:chExt cx="5160" cy="2654"/>
            </a:xfrm>
          </p:grpSpPr>
          <p:grpSp>
            <p:nvGrpSpPr>
              <p:cNvPr id="21" name="Group 4"/>
              <p:cNvGrpSpPr>
                <a:grpSpLocks/>
              </p:cNvGrpSpPr>
              <p:nvPr/>
            </p:nvGrpSpPr>
            <p:grpSpPr bwMode="auto">
              <a:xfrm>
                <a:off x="1890" y="2804"/>
                <a:ext cx="5160" cy="2654"/>
                <a:chOff x="1890" y="2804"/>
                <a:chExt cx="5160" cy="2654"/>
              </a:xfrm>
            </p:grpSpPr>
            <p:grpSp>
              <p:nvGrpSpPr>
                <p:cNvPr id="23" name="Group 5"/>
                <p:cNvGrpSpPr>
                  <a:grpSpLocks/>
                </p:cNvGrpSpPr>
                <p:nvPr/>
              </p:nvGrpSpPr>
              <p:grpSpPr bwMode="auto">
                <a:xfrm>
                  <a:off x="1890" y="2804"/>
                  <a:ext cx="5160" cy="2654"/>
                  <a:chOff x="2490" y="2790"/>
                  <a:chExt cx="5160" cy="2654"/>
                </a:xfrm>
              </p:grpSpPr>
              <p:sp>
                <p:nvSpPr>
                  <p:cNvPr id="26" name="AutoShape 6"/>
                  <p:cNvSpPr>
                    <a:spLocks noChangeArrowheads="1"/>
                  </p:cNvSpPr>
                  <p:nvPr/>
                </p:nvSpPr>
                <p:spPr bwMode="auto">
                  <a:xfrm>
                    <a:off x="3165" y="3135"/>
                    <a:ext cx="3855" cy="1995"/>
                  </a:xfrm>
                  <a:prstGeom prst="rtTriangl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cxnSp>
                <p:nvCxnSpPr>
                  <p:cNvPr id="27" name="AutoShape 7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3165" y="3750"/>
                    <a:ext cx="1155" cy="138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sp>
                <p:nvSpPr>
                  <p:cNvPr id="2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90" y="4919"/>
                    <a:ext cx="540" cy="52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A</a:t>
                    </a:r>
                    <a:endParaRPr kumimoji="0" lang="ru-RU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10" y="4843"/>
                    <a:ext cx="540" cy="52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С</a:t>
                    </a:r>
                    <a:endParaRPr kumimoji="0" lang="ru-RU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3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25" y="2790"/>
                    <a:ext cx="540" cy="52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B</a:t>
                    </a:r>
                    <a:endParaRPr kumimoji="0" lang="ru-RU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31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30" y="3314"/>
                    <a:ext cx="540" cy="5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D</a:t>
                    </a:r>
                    <a:endParaRPr kumimoji="0" lang="ru-RU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  <p:cxnSp>
              <p:nvCxnSpPr>
                <p:cNvPr id="24" name="AutoShape 12"/>
                <p:cNvCxnSpPr>
                  <a:cxnSpLocks noChangeShapeType="1"/>
                </p:cNvCxnSpPr>
                <p:nvPr/>
              </p:nvCxnSpPr>
              <p:spPr bwMode="auto">
                <a:xfrm flipH="1">
                  <a:off x="3810" y="3852"/>
                  <a:ext cx="135" cy="16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5" name="AutoShape 13"/>
                <p:cNvCxnSpPr>
                  <a:cxnSpLocks noChangeShapeType="1"/>
                </p:cNvCxnSpPr>
                <p:nvPr/>
              </p:nvCxnSpPr>
              <p:spPr bwMode="auto">
                <a:xfrm>
                  <a:off x="3540" y="3929"/>
                  <a:ext cx="270" cy="9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22" name="AutoShape 14"/>
              <p:cNvCxnSpPr>
                <a:cxnSpLocks noChangeShapeType="1"/>
              </p:cNvCxnSpPr>
              <p:nvPr/>
            </p:nvCxnSpPr>
            <p:spPr bwMode="auto">
              <a:xfrm>
                <a:off x="2565" y="4856"/>
                <a:ext cx="22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cxnSp>
          <p:nvCxnSpPr>
            <p:cNvPr id="20" name="AutoShape 15"/>
            <p:cNvCxnSpPr>
              <a:cxnSpLocks noChangeShapeType="1"/>
            </p:cNvCxnSpPr>
            <p:nvPr/>
          </p:nvCxnSpPr>
          <p:spPr bwMode="auto">
            <a:xfrm>
              <a:off x="2790" y="4855"/>
              <a:ext cx="0" cy="2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5643602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None/>
            </a:pPr>
            <a:r>
              <a:rPr lang="en-US" dirty="0" smtClean="0"/>
              <a:t>I. </a:t>
            </a:r>
            <a:r>
              <a:rPr lang="ru-RU" dirty="0" smtClean="0"/>
              <a:t>Докажем 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dirty="0" smtClean="0"/>
              <a:t> ~ ∆</a:t>
            </a:r>
            <a:r>
              <a:rPr lang="en-US" dirty="0" smtClean="0"/>
              <a:t>DAC</a:t>
            </a:r>
            <a:r>
              <a:rPr lang="ru-RU" dirty="0" smtClean="0"/>
              <a:t>.</a:t>
            </a:r>
            <a:endParaRPr lang="en-US" dirty="0" smtClean="0"/>
          </a:p>
          <a:p>
            <a:pPr marL="457200" indent="-457200">
              <a:buNone/>
            </a:pPr>
            <a:r>
              <a:rPr lang="ru-RU" dirty="0" smtClean="0"/>
              <a:t>1.Рассм. ∆</a:t>
            </a:r>
            <a:r>
              <a:rPr lang="en-US" dirty="0" smtClean="0"/>
              <a:t>ABC</a:t>
            </a:r>
            <a:r>
              <a:rPr lang="ru-RU" dirty="0" smtClean="0"/>
              <a:t> и ∆</a:t>
            </a:r>
            <a:r>
              <a:rPr lang="en-US" dirty="0" smtClean="0"/>
              <a:t>DAC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 ∠</a:t>
            </a:r>
            <a:r>
              <a:rPr lang="en-US" dirty="0" smtClean="0"/>
              <a:t>A</a:t>
            </a:r>
            <a:r>
              <a:rPr lang="ru-RU" dirty="0" smtClean="0"/>
              <a:t>=∠</a:t>
            </a:r>
            <a:r>
              <a:rPr lang="en-US" dirty="0" smtClean="0"/>
              <a:t>D</a:t>
            </a:r>
            <a:r>
              <a:rPr lang="ru-RU" dirty="0" smtClean="0"/>
              <a:t>=90°(по условию)</a:t>
            </a:r>
          </a:p>
          <a:p>
            <a:pPr>
              <a:buNone/>
            </a:pPr>
            <a:r>
              <a:rPr lang="ru-RU" dirty="0" smtClean="0"/>
              <a:t>3.  ∠</a:t>
            </a:r>
            <a:r>
              <a:rPr lang="en-US" dirty="0" smtClean="0"/>
              <a:t>C</a:t>
            </a:r>
            <a:r>
              <a:rPr lang="ru-RU" dirty="0" smtClean="0"/>
              <a:t>-общий</a:t>
            </a:r>
          </a:p>
          <a:p>
            <a:pPr>
              <a:buNone/>
            </a:pPr>
            <a:r>
              <a:rPr lang="ru-RU" dirty="0" smtClean="0"/>
              <a:t>4. ∆</a:t>
            </a:r>
            <a:r>
              <a:rPr lang="en-US" dirty="0" smtClean="0"/>
              <a:t>ABC</a:t>
            </a:r>
            <a:r>
              <a:rPr lang="ru-RU" dirty="0" smtClean="0"/>
              <a:t>~∆</a:t>
            </a:r>
            <a:r>
              <a:rPr lang="en-US" dirty="0" smtClean="0"/>
              <a:t>DAC</a:t>
            </a:r>
            <a:r>
              <a:rPr lang="ru-RU" dirty="0" smtClean="0"/>
              <a:t>(т.к. </a:t>
            </a:r>
            <a:r>
              <a:rPr lang="ru-RU" dirty="0"/>
              <a:t>два угла ∆</a:t>
            </a:r>
            <a:r>
              <a:rPr lang="en-US" dirty="0"/>
              <a:t>ABC</a:t>
            </a:r>
            <a:r>
              <a:rPr lang="ru-RU" dirty="0" smtClean="0"/>
              <a:t> ∠</a:t>
            </a:r>
            <a:r>
              <a:rPr lang="en-US" dirty="0" smtClean="0"/>
              <a:t>A</a:t>
            </a:r>
            <a:r>
              <a:rPr lang="ru-RU" dirty="0" smtClean="0"/>
              <a:t> и ∠</a:t>
            </a:r>
            <a:r>
              <a:rPr lang="en-US" dirty="0" smtClean="0"/>
              <a:t>C</a:t>
            </a:r>
            <a:r>
              <a:rPr lang="ru-RU" dirty="0" smtClean="0"/>
              <a:t> равны </a:t>
            </a:r>
            <a:r>
              <a:rPr lang="ru-RU" dirty="0"/>
              <a:t>двум углам ∆</a:t>
            </a:r>
            <a:r>
              <a:rPr lang="en-US" dirty="0"/>
              <a:t>DAC</a:t>
            </a:r>
            <a:r>
              <a:rPr lang="ru-RU" dirty="0" smtClean="0"/>
              <a:t> ∠</a:t>
            </a:r>
            <a:r>
              <a:rPr lang="en-US" dirty="0"/>
              <a:t>D</a:t>
            </a:r>
            <a:r>
              <a:rPr lang="ru-RU" dirty="0"/>
              <a:t> и ∠</a:t>
            </a:r>
            <a:r>
              <a:rPr lang="en-US" dirty="0" smtClean="0"/>
              <a:t>C</a:t>
            </a:r>
            <a:r>
              <a:rPr lang="ru-RU" dirty="0" smtClean="0"/>
              <a:t>, т.е.</a:t>
            </a:r>
            <a:r>
              <a:rPr lang="ru-RU" dirty="0"/>
              <a:t> ∠</a:t>
            </a:r>
            <a:r>
              <a:rPr lang="en-US" dirty="0" smtClean="0"/>
              <a:t>A</a:t>
            </a:r>
            <a:r>
              <a:rPr lang="ru-RU" dirty="0" smtClean="0"/>
              <a:t>=∠</a:t>
            </a:r>
            <a:r>
              <a:rPr lang="en-US" dirty="0"/>
              <a:t>D</a:t>
            </a:r>
            <a:r>
              <a:rPr lang="ru-RU" dirty="0"/>
              <a:t> и ∠</a:t>
            </a:r>
            <a:r>
              <a:rPr lang="en-US" dirty="0" smtClean="0"/>
              <a:t>C</a:t>
            </a:r>
            <a:r>
              <a:rPr lang="ru-RU" dirty="0" smtClean="0"/>
              <a:t>-общий, то треугольники </a:t>
            </a:r>
            <a:r>
              <a:rPr lang="ru-RU" dirty="0"/>
              <a:t>∆</a:t>
            </a:r>
            <a:r>
              <a:rPr lang="en-US" dirty="0" smtClean="0"/>
              <a:t>ABC</a:t>
            </a:r>
            <a:r>
              <a:rPr lang="ru-RU" dirty="0" smtClean="0"/>
              <a:t> и ∆</a:t>
            </a:r>
            <a:r>
              <a:rPr lang="en-US" dirty="0" smtClean="0"/>
              <a:t>DAC</a:t>
            </a:r>
            <a:r>
              <a:rPr lang="ru-RU" dirty="0" smtClean="0"/>
              <a:t> подобны).</a:t>
            </a:r>
          </a:p>
          <a:p>
            <a:pPr>
              <a:buNone/>
            </a:pPr>
            <a:r>
              <a:rPr lang="en-US" dirty="0" smtClean="0"/>
              <a:t>II. </a:t>
            </a:r>
            <a:r>
              <a:rPr lang="ru-RU" dirty="0" smtClean="0"/>
              <a:t>Докажем 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ABC </a:t>
            </a:r>
            <a:r>
              <a:rPr lang="ru-RU" dirty="0" smtClean="0"/>
              <a:t>~</a:t>
            </a:r>
            <a:r>
              <a:rPr lang="en-US" dirty="0" smtClean="0"/>
              <a:t> </a:t>
            </a:r>
            <a:r>
              <a:rPr lang="ru-RU" dirty="0" smtClean="0"/>
              <a:t>∆</a:t>
            </a:r>
            <a:r>
              <a:rPr lang="en-US" dirty="0" smtClean="0"/>
              <a:t>DBA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1.Рассм. ∆</a:t>
            </a:r>
            <a:r>
              <a:rPr lang="en-US" dirty="0" smtClean="0"/>
              <a:t>ABC</a:t>
            </a:r>
            <a:r>
              <a:rPr lang="ru-RU" dirty="0" smtClean="0"/>
              <a:t> и ∆</a:t>
            </a:r>
            <a:r>
              <a:rPr lang="en-US" dirty="0" smtClean="0"/>
              <a:t>DBA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 ∠</a:t>
            </a:r>
            <a:r>
              <a:rPr lang="en-US" dirty="0" smtClean="0"/>
              <a:t>A</a:t>
            </a:r>
            <a:r>
              <a:rPr lang="ru-RU" dirty="0" smtClean="0"/>
              <a:t>=∠</a:t>
            </a:r>
            <a:r>
              <a:rPr lang="en-US" dirty="0" smtClean="0"/>
              <a:t>D</a:t>
            </a:r>
            <a:r>
              <a:rPr lang="ru-RU" dirty="0" smtClean="0"/>
              <a:t>=90°(по условию)</a:t>
            </a:r>
          </a:p>
          <a:p>
            <a:pPr>
              <a:buNone/>
            </a:pPr>
            <a:r>
              <a:rPr lang="ru-RU" dirty="0" smtClean="0"/>
              <a:t>3.  ∠</a:t>
            </a:r>
            <a:r>
              <a:rPr lang="en-US" dirty="0" smtClean="0"/>
              <a:t>B</a:t>
            </a:r>
            <a:r>
              <a:rPr lang="ru-RU" dirty="0" smtClean="0"/>
              <a:t>-общий</a:t>
            </a:r>
          </a:p>
          <a:p>
            <a:pPr>
              <a:buNone/>
            </a:pPr>
            <a:r>
              <a:rPr lang="ru-RU" dirty="0" smtClean="0"/>
              <a:t>4. ∆</a:t>
            </a:r>
            <a:r>
              <a:rPr lang="en-US" dirty="0" smtClean="0"/>
              <a:t>ABC</a:t>
            </a:r>
            <a:r>
              <a:rPr lang="ru-RU" dirty="0" smtClean="0"/>
              <a:t>~∆</a:t>
            </a:r>
            <a:r>
              <a:rPr lang="en-US" dirty="0" smtClean="0"/>
              <a:t>DBA</a:t>
            </a:r>
            <a:r>
              <a:rPr lang="ru-RU" dirty="0" smtClean="0"/>
              <a:t>(т.к. </a:t>
            </a:r>
            <a:r>
              <a:rPr lang="ru-RU" dirty="0"/>
              <a:t>два угла ∆</a:t>
            </a:r>
            <a:r>
              <a:rPr lang="en-US" dirty="0"/>
              <a:t>ABC</a:t>
            </a:r>
            <a:r>
              <a:rPr lang="ru-RU" dirty="0"/>
              <a:t> ∠</a:t>
            </a:r>
            <a:r>
              <a:rPr lang="en-US" dirty="0"/>
              <a:t>A</a:t>
            </a:r>
            <a:r>
              <a:rPr lang="ru-RU" dirty="0"/>
              <a:t> и </a:t>
            </a:r>
            <a:r>
              <a:rPr lang="ru-RU" dirty="0" smtClean="0"/>
              <a:t>∠</a:t>
            </a:r>
            <a:r>
              <a:rPr lang="en-US" dirty="0" smtClean="0"/>
              <a:t>B</a:t>
            </a:r>
            <a:r>
              <a:rPr lang="ru-RU" dirty="0" smtClean="0"/>
              <a:t> </a:t>
            </a:r>
            <a:r>
              <a:rPr lang="ru-RU" dirty="0"/>
              <a:t>равны двум углам ∆</a:t>
            </a:r>
            <a:r>
              <a:rPr lang="en-US" dirty="0" smtClean="0"/>
              <a:t>DBA</a:t>
            </a:r>
            <a:r>
              <a:rPr lang="ru-RU" dirty="0" smtClean="0"/>
              <a:t> </a:t>
            </a:r>
            <a:r>
              <a:rPr lang="ru-RU" dirty="0"/>
              <a:t>∠</a:t>
            </a:r>
            <a:r>
              <a:rPr lang="en-US" dirty="0"/>
              <a:t>D</a:t>
            </a:r>
            <a:r>
              <a:rPr lang="ru-RU" dirty="0"/>
              <a:t> и </a:t>
            </a:r>
            <a:r>
              <a:rPr lang="ru-RU" dirty="0" smtClean="0"/>
              <a:t>∠</a:t>
            </a:r>
            <a:r>
              <a:rPr lang="en-US" dirty="0" smtClean="0"/>
              <a:t>B</a:t>
            </a:r>
            <a:r>
              <a:rPr lang="ru-RU" dirty="0" smtClean="0"/>
              <a:t>, </a:t>
            </a:r>
            <a:r>
              <a:rPr lang="ru-RU" dirty="0"/>
              <a:t>т.е. ∠</a:t>
            </a:r>
            <a:r>
              <a:rPr lang="en-US" dirty="0"/>
              <a:t>A</a:t>
            </a:r>
            <a:r>
              <a:rPr lang="ru-RU" dirty="0"/>
              <a:t>=∠</a:t>
            </a:r>
            <a:r>
              <a:rPr lang="en-US" dirty="0"/>
              <a:t>D</a:t>
            </a:r>
            <a:r>
              <a:rPr lang="ru-RU" dirty="0"/>
              <a:t> и </a:t>
            </a:r>
            <a:r>
              <a:rPr lang="ru-RU" dirty="0" smtClean="0"/>
              <a:t>∠</a:t>
            </a:r>
            <a:r>
              <a:rPr lang="en-US" dirty="0" smtClean="0"/>
              <a:t>B</a:t>
            </a:r>
            <a:r>
              <a:rPr lang="ru-RU" dirty="0" smtClean="0"/>
              <a:t>-общий</a:t>
            </a:r>
            <a:r>
              <a:rPr lang="ru-RU" dirty="0"/>
              <a:t>, то треугольники ∆</a:t>
            </a:r>
            <a:r>
              <a:rPr lang="en-US" dirty="0"/>
              <a:t>ABC</a:t>
            </a:r>
            <a:r>
              <a:rPr lang="ru-RU" dirty="0"/>
              <a:t> и ∆</a:t>
            </a:r>
            <a:r>
              <a:rPr lang="en-US" dirty="0" smtClean="0"/>
              <a:t>DBA</a:t>
            </a:r>
            <a:r>
              <a:rPr lang="ru-RU" dirty="0" smtClean="0"/>
              <a:t> подобны).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84"/>
          <p:cNvSpPr txBox="1">
            <a:spLocks/>
          </p:cNvSpPr>
          <p:nvPr/>
        </p:nvSpPr>
        <p:spPr>
          <a:xfrm>
            <a:off x="6072198" y="3286124"/>
            <a:ext cx="2686040" cy="276860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329642" cy="6188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Докажем что ∆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BAD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CAD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1.Рассм.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ABC</a:t>
            </a:r>
          </a:p>
          <a:p>
            <a:pPr marL="514350" indent="-51435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=90°, т.к.прямая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делит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пополам, то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BAD=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CAD=45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Рассм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CAD</a:t>
            </a:r>
          </a:p>
          <a:p>
            <a:pPr marL="514350" indent="-51435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180°=∠</a:t>
            </a:r>
            <a:r>
              <a:rPr lang="en-US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+∠</a:t>
            </a:r>
            <a:r>
              <a:rPr lang="en-US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+∠</a:t>
            </a:r>
            <a:r>
              <a:rPr lang="en-US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(по т. о сумме углов треугольника)</a:t>
            </a:r>
            <a:endParaRPr lang="en-US" sz="1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180°=∠</a:t>
            </a:r>
            <a:r>
              <a:rPr lang="en-US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en-US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45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en-US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90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°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∠</a:t>
            </a:r>
            <a:r>
              <a:rPr lang="en-US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C=180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°</a:t>
            </a:r>
            <a:r>
              <a:rPr lang="en-US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-45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90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°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∠</a:t>
            </a:r>
            <a:r>
              <a:rPr lang="en-US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C=45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°</a:t>
            </a:r>
            <a:r>
              <a:rPr lang="en-US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Рассм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ABC</a:t>
            </a:r>
          </a:p>
          <a:p>
            <a:pPr marL="514350" indent="-51435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180°=∠</a:t>
            </a:r>
            <a:r>
              <a:rPr lang="en-US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+∠</a:t>
            </a:r>
            <a:r>
              <a:rPr lang="en-US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+∠</a:t>
            </a:r>
            <a:r>
              <a:rPr lang="en-US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(по т. о сумме углов треугольника)</a:t>
            </a:r>
            <a:endParaRPr lang="en-US" sz="1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180°=∠</a:t>
            </a:r>
            <a:r>
              <a:rPr lang="en-US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en-US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45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en-US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90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°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∠</a:t>
            </a:r>
            <a:r>
              <a:rPr lang="en-US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B=180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°</a:t>
            </a:r>
            <a:r>
              <a:rPr lang="en-US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-45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90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°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∠</a:t>
            </a:r>
            <a:r>
              <a:rPr lang="en-US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D=45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°</a:t>
            </a:r>
            <a:r>
              <a:rPr lang="en-US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Рассм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∆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BAD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∆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CAD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14. ∠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=∠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=45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(п.п.7,12)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-общий(по условию)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∆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BAD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CAD </a:t>
            </a:r>
            <a:r>
              <a:rPr lang="ru-RU" sz="1800" dirty="0" smtClean="0"/>
              <a:t>(т.к</a:t>
            </a:r>
            <a:r>
              <a:rPr lang="ru-RU" sz="1800" dirty="0"/>
              <a:t>. два угла </a:t>
            </a:r>
            <a:r>
              <a:rPr lang="ru-RU" sz="1800" dirty="0" smtClean="0"/>
              <a:t>∆</a:t>
            </a:r>
            <a:r>
              <a:rPr lang="en-US" sz="1800" dirty="0" smtClean="0"/>
              <a:t>BAD</a:t>
            </a:r>
            <a:r>
              <a:rPr lang="ru-RU" sz="1800" dirty="0" smtClean="0"/>
              <a:t> </a:t>
            </a:r>
            <a:r>
              <a:rPr lang="ru-RU" sz="1800" dirty="0"/>
              <a:t>∠</a:t>
            </a:r>
            <a:r>
              <a:rPr lang="en-US" sz="1800" dirty="0"/>
              <a:t>A</a:t>
            </a:r>
            <a:r>
              <a:rPr lang="ru-RU" sz="1800" dirty="0"/>
              <a:t> и </a:t>
            </a:r>
            <a:r>
              <a:rPr lang="ru-RU" sz="1800" dirty="0" smtClean="0"/>
              <a:t>∠</a:t>
            </a:r>
            <a:r>
              <a:rPr lang="en-US" sz="1800" dirty="0" smtClean="0"/>
              <a:t>C</a:t>
            </a:r>
            <a:r>
              <a:rPr lang="ru-RU" sz="1800" dirty="0" smtClean="0"/>
              <a:t> </a:t>
            </a:r>
            <a:r>
              <a:rPr lang="ru-RU" sz="1800" dirty="0"/>
              <a:t>равны двум углам </a:t>
            </a:r>
            <a:r>
              <a:rPr lang="ru-RU" sz="1800" dirty="0" smtClean="0"/>
              <a:t>∆</a:t>
            </a:r>
            <a:r>
              <a:rPr lang="en-US" sz="1800" dirty="0" smtClean="0"/>
              <a:t>CAD</a:t>
            </a:r>
            <a:r>
              <a:rPr lang="ru-RU" sz="1800" dirty="0" smtClean="0"/>
              <a:t> </a:t>
            </a:r>
            <a:r>
              <a:rPr lang="ru-RU" sz="1800" dirty="0"/>
              <a:t>∠</a:t>
            </a:r>
            <a:r>
              <a:rPr lang="en-US" sz="1800" dirty="0"/>
              <a:t>D</a:t>
            </a:r>
            <a:r>
              <a:rPr lang="ru-RU" sz="1800" dirty="0"/>
              <a:t> и </a:t>
            </a:r>
            <a:r>
              <a:rPr lang="ru-RU" sz="1800" dirty="0" smtClean="0"/>
              <a:t>∠</a:t>
            </a:r>
            <a:r>
              <a:rPr lang="en-US" sz="1800" dirty="0" smtClean="0"/>
              <a:t>A</a:t>
            </a:r>
            <a:r>
              <a:rPr lang="ru-RU" sz="1800" dirty="0" smtClean="0"/>
              <a:t>, </a:t>
            </a:r>
            <a:r>
              <a:rPr lang="ru-RU" sz="1800" dirty="0"/>
              <a:t>т.е. </a:t>
            </a:r>
            <a:r>
              <a:rPr lang="ru-RU" sz="1800" dirty="0" smtClean="0"/>
              <a:t>∠</a:t>
            </a:r>
            <a:r>
              <a:rPr lang="en-US" sz="1800" dirty="0" smtClean="0"/>
              <a:t>C</a:t>
            </a:r>
            <a:r>
              <a:rPr lang="ru-RU" sz="1800" dirty="0" smtClean="0"/>
              <a:t>=</a:t>
            </a:r>
            <a:r>
              <a:rPr lang="ru-RU" sz="1800" dirty="0"/>
              <a:t>∠</a:t>
            </a:r>
            <a:r>
              <a:rPr lang="en-US" sz="1800" dirty="0"/>
              <a:t>D</a:t>
            </a:r>
            <a:r>
              <a:rPr lang="ru-RU" sz="1800" dirty="0"/>
              <a:t> и </a:t>
            </a:r>
            <a:r>
              <a:rPr lang="ru-RU" sz="1800" dirty="0" smtClean="0"/>
              <a:t>∠</a:t>
            </a:r>
            <a:r>
              <a:rPr lang="en-US" sz="1800" dirty="0" smtClean="0"/>
              <a:t>A</a:t>
            </a:r>
            <a:r>
              <a:rPr lang="ru-RU" sz="1800" dirty="0" smtClean="0"/>
              <a:t>-общий</a:t>
            </a:r>
            <a:r>
              <a:rPr lang="ru-RU" sz="1800" dirty="0"/>
              <a:t>, то треугольники </a:t>
            </a:r>
            <a:r>
              <a:rPr lang="ru-RU" sz="1800" dirty="0" smtClean="0"/>
              <a:t>∆</a:t>
            </a:r>
            <a:r>
              <a:rPr lang="en-US" sz="1800" dirty="0" smtClean="0"/>
              <a:t>BAD</a:t>
            </a:r>
            <a:r>
              <a:rPr lang="ru-RU" sz="1800" dirty="0" smtClean="0"/>
              <a:t> </a:t>
            </a:r>
            <a:r>
              <a:rPr lang="ru-RU" sz="1800" dirty="0"/>
              <a:t>и </a:t>
            </a:r>
            <a:r>
              <a:rPr lang="ru-RU" sz="1800" dirty="0" smtClean="0"/>
              <a:t>∆</a:t>
            </a:r>
            <a:r>
              <a:rPr lang="en-US" sz="1800" dirty="0" smtClean="0"/>
              <a:t>CAD</a:t>
            </a:r>
            <a:r>
              <a:rPr lang="ru-RU" sz="1800" dirty="0" smtClean="0"/>
              <a:t> </a:t>
            </a:r>
            <a:r>
              <a:rPr lang="ru-RU" sz="1800" dirty="0"/>
              <a:t>подобны).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643866" cy="114300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Решить самостоятельно.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971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Докажите подобие треугольников</a:t>
            </a:r>
            <a:r>
              <a:rPr lang="en-US" dirty="0" smtClean="0"/>
              <a:t> </a:t>
            </a:r>
            <a:r>
              <a:rPr lang="ru-RU" dirty="0" smtClean="0"/>
              <a:t>∆ </a:t>
            </a:r>
            <a:r>
              <a:rPr lang="en-US" dirty="0" smtClean="0"/>
              <a:t>ABC </a:t>
            </a:r>
            <a:r>
              <a:rPr lang="ru-RU" dirty="0" smtClean="0"/>
              <a:t>и ∆</a:t>
            </a:r>
            <a:r>
              <a:rPr lang="en-US" dirty="0" smtClean="0"/>
              <a:t>KPC</a:t>
            </a:r>
            <a:r>
              <a:rPr lang="ru-RU" dirty="0" smtClean="0"/>
              <a:t>, найдите </a:t>
            </a:r>
            <a:r>
              <a:rPr lang="en-US" dirty="0" smtClean="0"/>
              <a:t>y.</a:t>
            </a:r>
            <a:endParaRPr lang="ru-RU" dirty="0"/>
          </a:p>
        </p:txBody>
      </p:sp>
      <p:grpSp>
        <p:nvGrpSpPr>
          <p:cNvPr id="30" name="Группа 29"/>
          <p:cNvGrpSpPr/>
          <p:nvPr/>
        </p:nvGrpSpPr>
        <p:grpSpPr>
          <a:xfrm>
            <a:off x="2000232" y="3357562"/>
            <a:ext cx="4857784" cy="2869662"/>
            <a:chOff x="2071670" y="3357562"/>
            <a:chExt cx="4857784" cy="2869662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2071670" y="3714752"/>
              <a:ext cx="4429156" cy="2441034"/>
              <a:chOff x="2143108" y="3786190"/>
              <a:chExt cx="4429156" cy="2441034"/>
            </a:xfrm>
          </p:grpSpPr>
          <p:sp>
            <p:nvSpPr>
              <p:cNvPr id="4" name="Прямоугольный треугольник 3"/>
              <p:cNvSpPr/>
              <p:nvPr/>
            </p:nvSpPr>
            <p:spPr>
              <a:xfrm>
                <a:off x="2571736" y="3786190"/>
                <a:ext cx="4000528" cy="2071702"/>
              </a:xfrm>
              <a:prstGeom prst="rt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8" name="Прямая соединительная линия 7"/>
              <p:cNvCxnSpPr/>
              <p:nvPr/>
            </p:nvCxnSpPr>
            <p:spPr>
              <a:xfrm rot="5400000">
                <a:off x="4393405" y="5393545"/>
                <a:ext cx="928694" cy="1588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2571736" y="5643578"/>
                <a:ext cx="285752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>
                <a:off x="2750331" y="5750735"/>
                <a:ext cx="214314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4857752" y="5643578"/>
                <a:ext cx="214314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rot="5400000">
                <a:off x="4964909" y="5750735"/>
                <a:ext cx="214314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2143108" y="4714884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у</a:t>
                </a: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214678" y="5857892"/>
                <a:ext cx="5715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20</a:t>
                </a:r>
                <a:endParaRPr lang="ru-RU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572132" y="5072074"/>
                <a:ext cx="5715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10</a:t>
                </a:r>
                <a:endParaRPr lang="ru-RU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286380" y="5857892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8</a:t>
                </a:r>
                <a:endParaRPr lang="ru-RU" dirty="0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2214546" y="3357562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ru-RU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14546" y="571501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429388" y="5572140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ru-RU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643438" y="4572008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K</a:t>
              </a:r>
              <a:endParaRPr lang="ru-RU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643438" y="585789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Вывод.</a:t>
            </a:r>
            <a:endParaRPr lang="ru-RU" sz="5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Мы повторили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определение подобных треугольников, отношение их сторон, теорему о сумме углов треугольника, теорему о площади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треугольников. Узнали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как доказать подобие треугольников по двум углам.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10072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484784"/>
            <a:ext cx="7815812" cy="4870894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Точки 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лежат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сторонах 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треугольника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Найдите 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4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ADE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если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=5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=6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=3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AE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=2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=10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2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1960" y="260648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latin typeface="Century" pitchFamily="18" charset="0"/>
              </a:rPr>
              <a:t>РАССМОТРИМ ЗАДАЧУ</a:t>
            </a:r>
            <a:endParaRPr lang="ru-RU" sz="2800" b="1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626503" y="1700808"/>
            <a:ext cx="4517497" cy="3516992"/>
            <a:chOff x="1815" y="4062"/>
            <a:chExt cx="4198" cy="2883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2269" y="4400"/>
              <a:ext cx="3307" cy="1943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815" y="6132"/>
              <a:ext cx="454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523" y="5245"/>
              <a:ext cx="44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3672" y="4062"/>
              <a:ext cx="649" cy="5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870" y="6343"/>
              <a:ext cx="675" cy="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5529" y="6058"/>
              <a:ext cx="484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1" name="AutoShape 9"/>
            <p:cNvCxnSpPr>
              <a:cxnSpLocks noChangeShapeType="1"/>
            </p:cNvCxnSpPr>
            <p:nvPr/>
          </p:nvCxnSpPr>
          <p:spPr bwMode="auto">
            <a:xfrm>
              <a:off x="2920" y="5529"/>
              <a:ext cx="1146" cy="81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2" name="Содержимое 4"/>
          <p:cNvSpPr>
            <a:spLocks noGrp="1"/>
          </p:cNvSpPr>
          <p:nvPr>
            <p:ph idx="1"/>
          </p:nvPr>
        </p:nvSpPr>
        <p:spPr>
          <a:xfrm>
            <a:off x="467544" y="1124744"/>
            <a:ext cx="3610744" cy="59527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Дано:</a:t>
            </a:r>
          </a:p>
          <a:p>
            <a:pPr>
              <a:buNone/>
            </a:pPr>
            <a:r>
              <a:rPr lang="ru-RU" dirty="0" smtClean="0"/>
              <a:t>∆</a:t>
            </a:r>
            <a:r>
              <a:rPr lang="en-US" dirty="0" smtClean="0"/>
              <a:t>ABC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т.</a:t>
            </a:r>
            <a:r>
              <a:rPr lang="en-US" dirty="0" smtClean="0"/>
              <a:t>D</a:t>
            </a:r>
            <a:r>
              <a:rPr lang="ru-RU" dirty="0" smtClean="0"/>
              <a:t>∈</a:t>
            </a:r>
            <a:r>
              <a:rPr lang="en-US" dirty="0" smtClean="0"/>
              <a:t>AB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т.</a:t>
            </a:r>
            <a:r>
              <a:rPr lang="en-US" dirty="0" smtClean="0"/>
              <a:t>E</a:t>
            </a:r>
            <a:r>
              <a:rPr lang="ru-RU" dirty="0" smtClean="0"/>
              <a:t> ∈</a:t>
            </a:r>
            <a:r>
              <a:rPr lang="en-US" dirty="0" smtClean="0"/>
              <a:t>AC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en-US" dirty="0" smtClean="0"/>
              <a:t>AB=5</a:t>
            </a:r>
            <a:r>
              <a:rPr lang="ru-RU" dirty="0" smtClean="0"/>
              <a:t>см</a:t>
            </a:r>
            <a:r>
              <a:rPr lang="en-US" dirty="0" smtClean="0"/>
              <a:t>,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AC=6</a:t>
            </a:r>
            <a:r>
              <a:rPr lang="ru-RU" dirty="0" smtClean="0"/>
              <a:t>см</a:t>
            </a:r>
            <a:r>
              <a:rPr lang="en-US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AD=3</a:t>
            </a:r>
            <a:r>
              <a:rPr lang="ru-RU" dirty="0" smtClean="0"/>
              <a:t>см</a:t>
            </a:r>
            <a:r>
              <a:rPr lang="en-US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AE=2</a:t>
            </a:r>
            <a:r>
              <a:rPr lang="ru-RU" dirty="0" smtClean="0"/>
              <a:t>см</a:t>
            </a:r>
            <a:r>
              <a:rPr lang="en-US" dirty="0" smtClean="0"/>
              <a:t>,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S</a:t>
            </a:r>
            <a:r>
              <a:rPr lang="en-US" baseline="-25000" dirty="0" smtClean="0"/>
              <a:t>ABC</a:t>
            </a:r>
            <a:r>
              <a:rPr lang="en-US" dirty="0" smtClean="0"/>
              <a:t>=10</a:t>
            </a:r>
            <a:r>
              <a:rPr lang="ru-RU" dirty="0" smtClean="0"/>
              <a:t>см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Найти</a:t>
            </a:r>
            <a:r>
              <a:rPr lang="en-US" b="1" dirty="0" smtClean="0"/>
              <a:t>:</a:t>
            </a:r>
            <a:endParaRPr lang="ru-RU" b="1" dirty="0" smtClean="0"/>
          </a:p>
          <a:p>
            <a:pPr>
              <a:buNone/>
            </a:pPr>
            <a:r>
              <a:rPr lang="en-US" dirty="0" smtClean="0"/>
              <a:t>S</a:t>
            </a:r>
            <a:r>
              <a:rPr lang="en-US" baseline="-25000" dirty="0" smtClean="0"/>
              <a:t>ADE</a:t>
            </a:r>
            <a:r>
              <a:rPr lang="ru-RU" dirty="0" smtClean="0"/>
              <a:t>-?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79512" y="5445224"/>
            <a:ext cx="207170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7007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446958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 треугольник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через точку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лежащую на стороне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проведена прямая, параллельная стороне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Найти стороны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если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=10,4см,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=8см,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CB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=9,6см,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=6см.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362093" y="2044286"/>
            <a:ext cx="4578872" cy="3299258"/>
            <a:chOff x="2340" y="2970"/>
            <a:chExt cx="4650" cy="297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2340" y="2970"/>
              <a:ext cx="4650" cy="2970"/>
              <a:chOff x="1920" y="2160"/>
              <a:chExt cx="4650" cy="2970"/>
            </a:xfrm>
          </p:grpSpPr>
          <p:cxnSp>
            <p:nvCxnSpPr>
              <p:cNvPr id="7" name="AutoShape 3"/>
              <p:cNvCxnSpPr>
                <a:cxnSpLocks noChangeShapeType="1"/>
              </p:cNvCxnSpPr>
              <p:nvPr/>
            </p:nvCxnSpPr>
            <p:spPr bwMode="auto">
              <a:xfrm>
                <a:off x="3420" y="3645"/>
                <a:ext cx="165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grpSp>
            <p:nvGrpSpPr>
              <p:cNvPr id="8" name="Group 4"/>
              <p:cNvGrpSpPr>
                <a:grpSpLocks/>
              </p:cNvGrpSpPr>
              <p:nvPr/>
            </p:nvGrpSpPr>
            <p:grpSpPr bwMode="auto">
              <a:xfrm>
                <a:off x="1920" y="2160"/>
                <a:ext cx="4650" cy="2970"/>
                <a:chOff x="1920" y="2160"/>
                <a:chExt cx="4650" cy="2970"/>
              </a:xfrm>
            </p:grpSpPr>
            <p:grpSp>
              <p:nvGrpSpPr>
                <p:cNvPr id="9" name="Group 5"/>
                <p:cNvGrpSpPr>
                  <a:grpSpLocks/>
                </p:cNvGrpSpPr>
                <p:nvPr/>
              </p:nvGrpSpPr>
              <p:grpSpPr bwMode="auto">
                <a:xfrm>
                  <a:off x="1920" y="2160"/>
                  <a:ext cx="4650" cy="2970"/>
                  <a:chOff x="1920" y="2160"/>
                  <a:chExt cx="4650" cy="2970"/>
                </a:xfrm>
              </p:grpSpPr>
              <p:sp>
                <p:nvSpPr>
                  <p:cNvPr id="11" name="Arc 6"/>
                  <p:cNvSpPr>
                    <a:spLocks/>
                  </p:cNvSpPr>
                  <p:nvPr/>
                </p:nvSpPr>
                <p:spPr bwMode="auto">
                  <a:xfrm>
                    <a:off x="3660" y="3345"/>
                    <a:ext cx="195" cy="300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2" name="Arc 7"/>
                  <p:cNvSpPr>
                    <a:spLocks/>
                  </p:cNvSpPr>
                  <p:nvPr/>
                </p:nvSpPr>
                <p:spPr bwMode="auto">
                  <a:xfrm>
                    <a:off x="2655" y="4560"/>
                    <a:ext cx="255" cy="390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3" name="Arc 8"/>
                  <p:cNvSpPr>
                    <a:spLocks/>
                  </p:cNvSpPr>
                  <p:nvPr/>
                </p:nvSpPr>
                <p:spPr bwMode="auto">
                  <a:xfrm flipH="1">
                    <a:off x="4777" y="3480"/>
                    <a:ext cx="143" cy="16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" name="Arc 9"/>
                  <p:cNvSpPr>
                    <a:spLocks/>
                  </p:cNvSpPr>
                  <p:nvPr/>
                </p:nvSpPr>
                <p:spPr bwMode="auto">
                  <a:xfrm flipH="1">
                    <a:off x="4634" y="3345"/>
                    <a:ext cx="195" cy="300"/>
                  </a:xfrm>
                  <a:custGeom>
                    <a:avLst/>
                    <a:gdLst>
                      <a:gd name="G0" fmla="+- 7810 0 0"/>
                      <a:gd name="G1" fmla="+- 21600 0 0"/>
                      <a:gd name="G2" fmla="+- 21600 0 0"/>
                      <a:gd name="T0" fmla="*/ 0 w 29410"/>
                      <a:gd name="T1" fmla="*/ 1461 h 21600"/>
                      <a:gd name="T2" fmla="*/ 29410 w 29410"/>
                      <a:gd name="T3" fmla="*/ 21600 h 21600"/>
                      <a:gd name="T4" fmla="*/ 7810 w 2941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410" h="21600" fill="none" extrusionOk="0">
                        <a:moveTo>
                          <a:pt x="0" y="1461"/>
                        </a:moveTo>
                        <a:cubicBezTo>
                          <a:pt x="2490" y="495"/>
                          <a:pt x="5138" y="-1"/>
                          <a:pt x="7810" y="0"/>
                        </a:cubicBezTo>
                        <a:cubicBezTo>
                          <a:pt x="19739" y="0"/>
                          <a:pt x="29410" y="9670"/>
                          <a:pt x="29410" y="21600"/>
                        </a:cubicBezTo>
                      </a:path>
                      <a:path w="29410" h="21600" stroke="0" extrusionOk="0">
                        <a:moveTo>
                          <a:pt x="0" y="1461"/>
                        </a:moveTo>
                        <a:cubicBezTo>
                          <a:pt x="2490" y="495"/>
                          <a:pt x="5138" y="-1"/>
                          <a:pt x="7810" y="0"/>
                        </a:cubicBezTo>
                        <a:cubicBezTo>
                          <a:pt x="19739" y="0"/>
                          <a:pt x="29410" y="9670"/>
                          <a:pt x="29410" y="21600"/>
                        </a:cubicBezTo>
                        <a:lnTo>
                          <a:pt x="781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5" name="Arc 10"/>
                  <p:cNvSpPr>
                    <a:spLocks/>
                  </p:cNvSpPr>
                  <p:nvPr/>
                </p:nvSpPr>
                <p:spPr bwMode="auto">
                  <a:xfrm flipH="1">
                    <a:off x="5812" y="4740"/>
                    <a:ext cx="143" cy="210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6" name="Arc 11"/>
                  <p:cNvSpPr>
                    <a:spLocks/>
                  </p:cNvSpPr>
                  <p:nvPr/>
                </p:nvSpPr>
                <p:spPr bwMode="auto">
                  <a:xfrm flipH="1">
                    <a:off x="5655" y="4560"/>
                    <a:ext cx="157" cy="38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30612"/>
                      <a:gd name="T2" fmla="*/ 19630 w 21600"/>
                      <a:gd name="T3" fmla="*/ 30612 h 30612"/>
                      <a:gd name="T4" fmla="*/ 0 w 21600"/>
                      <a:gd name="T5" fmla="*/ 21600 h 306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30612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24710"/>
                          <a:pt x="20928" y="27784"/>
                          <a:pt x="19630" y="30612"/>
                        </a:cubicBezTo>
                      </a:path>
                      <a:path w="21600" h="30612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24710"/>
                          <a:pt x="20928" y="27784"/>
                          <a:pt x="19630" y="30612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7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0" y="4635"/>
                    <a:ext cx="420" cy="49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A</a:t>
                    </a:r>
                    <a:endParaRPr kumimoji="0" lang="ru-R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8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00" y="3345"/>
                    <a:ext cx="420" cy="49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S</a:t>
                    </a:r>
                    <a:endParaRPr kumimoji="0" lang="ru-R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9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90" y="2160"/>
                    <a:ext cx="420" cy="49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C</a:t>
                    </a:r>
                    <a:endParaRPr kumimoji="0" lang="ru-R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0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70" y="3345"/>
                    <a:ext cx="420" cy="49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T</a:t>
                    </a:r>
                    <a:endParaRPr kumimoji="0" lang="ru-R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1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50" y="4635"/>
                    <a:ext cx="420" cy="49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B</a:t>
                    </a:r>
                    <a:endParaRPr kumimoji="0" lang="ru-R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2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05" y="4380"/>
                    <a:ext cx="420" cy="49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rPr>
                      <a:t>1</a:t>
                    </a:r>
                    <a:endParaRPr kumimoji="0" lang="ru-R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3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94" y="3150"/>
                    <a:ext cx="420" cy="49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rPr>
                      <a:t>2</a:t>
                    </a:r>
                    <a:endParaRPr kumimoji="0" lang="ru-R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4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97" y="4448"/>
                    <a:ext cx="420" cy="49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rPr>
                      <a:t>3</a:t>
                    </a:r>
                    <a:endParaRPr kumimoji="0" lang="ru-R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  <p:sp>
              <p:nvSpPr>
                <p:cNvPr id="1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214" y="3150"/>
                  <a:ext cx="420" cy="4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4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</p:grpSp>
        <p:sp>
          <p:nvSpPr>
            <p:cNvPr id="6" name="AutoShape 21"/>
            <p:cNvSpPr>
              <a:spLocks noChangeArrowheads="1"/>
            </p:cNvSpPr>
            <p:nvPr/>
          </p:nvSpPr>
          <p:spPr bwMode="auto">
            <a:xfrm>
              <a:off x="2760" y="3465"/>
              <a:ext cx="3810" cy="2288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5" name="Содержимое 4"/>
          <p:cNvSpPr>
            <a:spLocks noGrp="1"/>
          </p:cNvSpPr>
          <p:nvPr>
            <p:ph idx="1"/>
          </p:nvPr>
        </p:nvSpPr>
        <p:spPr>
          <a:xfrm>
            <a:off x="5580112" y="467243"/>
            <a:ext cx="3328982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∆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STC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=10,4см, 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=8см,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CB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=9,6см, 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=6см.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Найти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CS-?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ST-?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5652120" y="4437112"/>
            <a:ext cx="187220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0970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11"/>
          <p:cNvSpPr txBox="1">
            <a:spLocks/>
          </p:cNvSpPr>
          <p:nvPr/>
        </p:nvSpPr>
        <p:spPr>
          <a:xfrm>
            <a:off x="395536" y="188640"/>
            <a:ext cx="7992888" cy="1584176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/>
              <a:buNone/>
            </a:pPr>
            <a:r>
              <a:rPr lang="ru-RU" sz="14400" dirty="0" smtClean="0">
                <a:latin typeface="Times New Roman" pitchFamily="18" charset="0"/>
                <a:cs typeface="Times New Roman" pitchFamily="18" charset="0"/>
              </a:rPr>
              <a:t>Рассмотрим два изображения, с указанными на них треугольниками.</a:t>
            </a:r>
          </a:p>
          <a:p>
            <a:pPr>
              <a:buFont typeface="Wingdings"/>
              <a:buNone/>
            </a:pPr>
            <a:endParaRPr lang="ru-RU" dirty="0" smtClean="0"/>
          </a:p>
          <a:p>
            <a:pPr>
              <a:buFont typeface="Wingdings"/>
              <a:buNone/>
            </a:pPr>
            <a:endParaRPr lang="ru-RU" dirty="0" smtClean="0"/>
          </a:p>
          <a:p>
            <a:pPr>
              <a:buFont typeface="Wingdings"/>
              <a:buNone/>
            </a:pPr>
            <a:endParaRPr lang="ru-RU" dirty="0" smtClean="0"/>
          </a:p>
          <a:p>
            <a:pPr>
              <a:buFont typeface="Wingdings"/>
              <a:buNone/>
            </a:pPr>
            <a:endParaRPr lang="ru-RU" dirty="0" smtClean="0"/>
          </a:p>
          <a:p>
            <a:pPr>
              <a:buFont typeface="Wingdings"/>
              <a:buNone/>
            </a:pPr>
            <a:endParaRPr lang="ru-RU" dirty="0" smtClean="0"/>
          </a:p>
          <a:p>
            <a:pPr>
              <a:buFont typeface="Wingdings"/>
              <a:buNone/>
            </a:pPr>
            <a:endParaRPr lang="ru-RU" dirty="0" smtClean="0"/>
          </a:p>
          <a:p>
            <a:pPr>
              <a:buFont typeface="Wingdings"/>
              <a:buNone/>
            </a:pPr>
            <a:endParaRPr lang="ru-RU" dirty="0" smtClean="0"/>
          </a:p>
          <a:p>
            <a:pPr>
              <a:buFont typeface="Wingdings"/>
              <a:buNone/>
            </a:pPr>
            <a:endParaRPr lang="ru-RU" dirty="0" smtClean="0"/>
          </a:p>
          <a:p>
            <a:pPr>
              <a:buFont typeface="Wingdings"/>
              <a:buNone/>
            </a:pPr>
            <a:endParaRPr lang="ru-RU" dirty="0" smtClean="0"/>
          </a:p>
          <a:p>
            <a:pPr>
              <a:buFont typeface="Wingdings"/>
              <a:buNone/>
            </a:pPr>
            <a:endParaRPr lang="ru-RU" dirty="0" smtClean="0"/>
          </a:p>
          <a:p>
            <a:pPr>
              <a:buFont typeface="Wingdings"/>
              <a:buNone/>
            </a:pPr>
            <a:endParaRPr lang="ru-RU" dirty="0" smtClean="0"/>
          </a:p>
          <a:p>
            <a:pPr>
              <a:buFont typeface="Wingdings"/>
              <a:buNone/>
            </a:pPr>
            <a:endParaRPr lang="ru-RU" dirty="0" smtClean="0"/>
          </a:p>
          <a:p>
            <a:pPr>
              <a:buFont typeface="Wingdings"/>
              <a:buNone/>
            </a:pPr>
            <a:endParaRPr lang="ru-RU" dirty="0" smtClean="0"/>
          </a:p>
          <a:p>
            <a:pPr>
              <a:buFont typeface="Wingdings"/>
              <a:buNone/>
            </a:pPr>
            <a:endParaRPr lang="ru-RU" dirty="0" smtClean="0"/>
          </a:p>
          <a:p>
            <a:pPr>
              <a:buFont typeface="Wingdings"/>
              <a:buNone/>
            </a:pPr>
            <a:endParaRPr lang="ru-RU" dirty="0"/>
          </a:p>
        </p:txBody>
      </p:sp>
      <p:pic>
        <p:nvPicPr>
          <p:cNvPr id="5" name="Рисунок 4" descr="h19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916832"/>
            <a:ext cx="4032448" cy="3672408"/>
          </a:xfrm>
          <a:prstGeom prst="rect">
            <a:avLst/>
          </a:prstGeom>
        </p:spPr>
      </p:pic>
      <p:pic>
        <p:nvPicPr>
          <p:cNvPr id="6" name="Рисунок 5" descr="0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34551" y="2492896"/>
            <a:ext cx="4466503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805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4653136"/>
            <a:ext cx="2858903" cy="1949141"/>
          </a:xfrm>
          <a:prstGeom prst="rect">
            <a:avLst/>
          </a:prstGeom>
        </p:spPr>
      </p:pic>
      <p:pic>
        <p:nvPicPr>
          <p:cNvPr id="9" name="Рисунок 8" descr="h1912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4653136"/>
            <a:ext cx="2574351" cy="1932902"/>
          </a:xfrm>
          <a:prstGeom prst="rect">
            <a:avLst/>
          </a:prstGeom>
        </p:spPr>
      </p:pic>
      <p:sp>
        <p:nvSpPr>
          <p:cNvPr id="10" name="Содержимое 4"/>
          <p:cNvSpPr>
            <a:spLocks noGrp="1"/>
          </p:cNvSpPr>
          <p:nvPr>
            <p:ph sz="half" idx="1"/>
          </p:nvPr>
        </p:nvSpPr>
        <p:spPr>
          <a:xfrm>
            <a:off x="2051720" y="476672"/>
            <a:ext cx="5472608" cy="11521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Уменьшим их размеры.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4"/>
          <p:cNvSpPr txBox="1">
            <a:spLocks/>
          </p:cNvSpPr>
          <p:nvPr/>
        </p:nvSpPr>
        <p:spPr>
          <a:xfrm>
            <a:off x="214282" y="4786322"/>
            <a:ext cx="7758138" cy="150019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Рисунок 5" descr="h1912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0119" y="1340768"/>
            <a:ext cx="3399907" cy="3096344"/>
          </a:xfrm>
          <a:prstGeom prst="rect">
            <a:avLst/>
          </a:prstGeom>
        </p:spPr>
      </p:pic>
      <p:pic>
        <p:nvPicPr>
          <p:cNvPr id="8" name="Рисунок 7" descr="0_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83968" y="1340768"/>
            <a:ext cx="4332193" cy="3096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641</TotalTime>
  <Words>1845</Words>
  <Application>Microsoft Office PowerPoint</Application>
  <PresentationFormat>Экран (4:3)</PresentationFormat>
  <Paragraphs>291</Paragraphs>
  <Slides>36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8" baseType="lpstr">
      <vt:lpstr>Трек</vt:lpstr>
      <vt:lpstr>Формула</vt:lpstr>
      <vt:lpstr>Первый признак подобия треугольников.</vt:lpstr>
      <vt:lpstr>Слайд 2</vt:lpstr>
      <vt:lpstr>Дано: ∆ABC, ∆PWM, AB=15см,  AC=30см,  BC=20см,  ∠A=63°, ∠B=61°, ∠P=63°, ∠M=56°, PW=6см, WM=5см, PM=8см.   Доказать: ∆ABC ~ ∆PWM. </vt:lpstr>
      <vt:lpstr>Точки D и E лежат на сторонах AB и AC  треугольника  ABC. Найдите SADE, если AB=5см, AC=6см, AD=3см, AE=2см, SABC=10см2. </vt:lpstr>
      <vt:lpstr>Слайд 5</vt:lpstr>
      <vt:lpstr>Дан треугольник ABC, через точку S, лежащую на стороне AC, проведена прямая, параллельная стороне AB. Найти стороны CS и ST, если AC=10,4см, AB=8см, CB=9,6см, TC=6см. </vt:lpstr>
      <vt:lpstr>Слайд 7</vt:lpstr>
      <vt:lpstr>Слайд 8</vt:lpstr>
      <vt:lpstr>Слайд 9</vt:lpstr>
      <vt:lpstr>Первый признак подобия треугольников. </vt:lpstr>
      <vt:lpstr>Если два угла одного треугольника соответственно равны двум углам другого, то такие треугольники подобны. </vt:lpstr>
      <vt:lpstr>Слайд 12</vt:lpstr>
      <vt:lpstr>Слайд 13</vt:lpstr>
      <vt:lpstr> Докажем  равенство углов треугольников.</vt:lpstr>
      <vt:lpstr>Слайд 15</vt:lpstr>
      <vt:lpstr>Слайд 16</vt:lpstr>
      <vt:lpstr>Слайд 17</vt:lpstr>
      <vt:lpstr>Слайд 18</vt:lpstr>
      <vt:lpstr>Слайд 19</vt:lpstr>
      <vt:lpstr>Составим  отношение  длин  сторон.</vt:lpstr>
      <vt:lpstr>докажем пропорциональность сторон в треугольниках.  </vt:lpstr>
      <vt:lpstr>запишем отношение площадей треугольников, если ∠A=∠A1, ∠С=∠С1 </vt:lpstr>
      <vt:lpstr>Слайд 23</vt:lpstr>
      <vt:lpstr>Аналогично и для  отношение площадей треугольников, если ∠A=∠A1, ∠B=∠B1. </vt:lpstr>
      <vt:lpstr>Запишем полученные равенства.</vt:lpstr>
      <vt:lpstr>Слайд 26</vt:lpstr>
      <vt:lpstr>   Мы решили две поставленные задачи.  1.Доказали что углы ∆ABC равны углам ∆ A1B1C1 . 2.Доказали что сходственные стороны пропорциональны.   </vt:lpstr>
      <vt:lpstr>Слайд 28</vt:lpstr>
      <vt:lpstr>Применение.</vt:lpstr>
      <vt:lpstr>Слайд 30</vt:lpstr>
      <vt:lpstr>Слайд 31</vt:lpstr>
      <vt:lpstr>Слайд 32</vt:lpstr>
      <vt:lpstr>Слайд 33</vt:lpstr>
      <vt:lpstr>Слайд 34</vt:lpstr>
      <vt:lpstr>Решить самостоятельно.</vt:lpstr>
      <vt:lpstr>Вывод.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Первый признак подобия треугольников.</dc:title>
  <dc:creator>Карина</dc:creator>
  <cp:lastModifiedBy>волкова</cp:lastModifiedBy>
  <cp:revision>147</cp:revision>
  <dcterms:created xsi:type="dcterms:W3CDTF">2010-03-20T12:12:48Z</dcterms:created>
  <dcterms:modified xsi:type="dcterms:W3CDTF">2013-04-02T07:01:11Z</dcterms:modified>
</cp:coreProperties>
</file>