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Default Extension="bin" ContentType="application/vnd.openxmlformats-officedocument.oleObject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79" r:id="rId2"/>
    <p:sldId id="258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59" r:id="rId11"/>
    <p:sldId id="268" r:id="rId12"/>
    <p:sldId id="267" r:id="rId13"/>
    <p:sldId id="256" r:id="rId14"/>
    <p:sldId id="273" r:id="rId15"/>
    <p:sldId id="271" r:id="rId16"/>
    <p:sldId id="257" r:id="rId17"/>
    <p:sldId id="270" r:id="rId18"/>
    <p:sldId id="280" r:id="rId19"/>
    <p:sldId id="272" r:id="rId20"/>
    <p:sldId id="269" r:id="rId21"/>
    <p:sldId id="274" r:id="rId22"/>
    <p:sldId id="275" r:id="rId23"/>
    <p:sldId id="276" r:id="rId24"/>
    <p:sldId id="281" r:id="rId25"/>
    <p:sldId id="277" r:id="rId26"/>
    <p:sldId id="278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85" d="100"/>
          <a:sy n="85" d="100"/>
        </p:scale>
        <p:origin x="-72" y="-3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0EE678E-6B21-4B1F-B3E4-9260E8184E6B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CE98C-0696-4F9B-AEA1-F709247F2275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3B003-53FA-4E1E-B121-023BA582014E}" type="slidenum">
              <a:rPr lang="ru-RU" smtClean="0"/>
              <a:pPr/>
              <a:t>22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3B003-53FA-4E1E-B121-023BA582014E}" type="slidenum">
              <a:rPr lang="ru-RU" smtClean="0"/>
              <a:pPr/>
              <a:t>23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3B003-53FA-4E1E-B121-023BA582014E}" type="slidenum">
              <a:rPr lang="ru-RU" smtClean="0"/>
              <a:pPr/>
              <a:t>24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F3B003-53FA-4E1E-B121-023BA582014E}" type="slidenum">
              <a:rPr lang="ru-RU" smtClean="0"/>
              <a:pPr/>
              <a:t>25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41D85-044F-4E11-8CFA-628A67637DA3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8FD2-274D-4D3E-92AD-60B533B2D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41D85-044F-4E11-8CFA-628A67637DA3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8FD2-274D-4D3E-92AD-60B533B2D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41D85-044F-4E11-8CFA-628A67637DA3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8FD2-274D-4D3E-92AD-60B533B2D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41D85-044F-4E11-8CFA-628A67637DA3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8FD2-274D-4D3E-92AD-60B533B2D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41D85-044F-4E11-8CFA-628A67637DA3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8FD2-274D-4D3E-92AD-60B533B2D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41D85-044F-4E11-8CFA-628A67637DA3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8FD2-274D-4D3E-92AD-60B533B2D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41D85-044F-4E11-8CFA-628A67637DA3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8FD2-274D-4D3E-92AD-60B533B2D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41D85-044F-4E11-8CFA-628A67637DA3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8FD2-274D-4D3E-92AD-60B533B2D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41D85-044F-4E11-8CFA-628A67637DA3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8FD2-274D-4D3E-92AD-60B533B2D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41D85-044F-4E11-8CFA-628A67637DA3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8FD2-274D-4D3E-92AD-60B533B2D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41D85-044F-4E11-8CFA-628A67637DA3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C38FD2-274D-4D3E-92AD-60B533B2D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541D85-044F-4E11-8CFA-628A67637DA3}" type="datetimeFigureOut">
              <a:rPr lang="ru-RU" smtClean="0"/>
              <a:pPr/>
              <a:t>04.12.2014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C38FD2-274D-4D3E-92AD-60B533B2D40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gras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4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pic>
        <p:nvPicPr>
          <p:cNvPr id="16387" name="Picture 3" descr="http://content.foto.mail.ru/mail/natalisladkova/_animated/i-478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142852"/>
            <a:ext cx="3357586" cy="33687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571472" y="428604"/>
          <a:ext cx="7929619" cy="2366446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14446"/>
                <a:gridCol w="2238391"/>
                <a:gridCol w="2238391"/>
                <a:gridCol w="2238391"/>
              </a:tblGrid>
              <a:tr h="1214446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Monotype Corsiva" pitchFamily="66" charset="0"/>
                          <a:ea typeface="+mn-ea"/>
                          <a:cs typeface="Arial" pitchFamily="34" charset="0"/>
                        </a:rPr>
                        <a:t>Фигура</a:t>
                      </a:r>
                      <a:endParaRPr lang="ru-RU" sz="2400" b="1" kern="1200" dirty="0">
                        <a:solidFill>
                          <a:srgbClr val="002060"/>
                        </a:solidFill>
                        <a:latin typeface="Monotype Corsiva" pitchFamily="66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Monotype Corsiva" pitchFamily="66" charset="0"/>
                          <a:ea typeface="+mn-ea"/>
                          <a:cs typeface="Arial" pitchFamily="34" charset="0"/>
                        </a:rPr>
                        <a:t>Площадь</a:t>
                      </a:r>
                      <a:endParaRPr lang="ru-RU" sz="2400" b="1" kern="1200" dirty="0">
                        <a:solidFill>
                          <a:srgbClr val="002060"/>
                        </a:solidFill>
                        <a:latin typeface="Monotype Corsiva" pitchFamily="66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000">
                <a:tc>
                  <a:txBody>
                    <a:bodyPr/>
                    <a:lstStyle/>
                    <a:p>
                      <a:pPr algn="ctr"/>
                      <a:r>
                        <a:rPr lang="ru-RU" sz="2400" b="1" kern="1200" dirty="0" smtClean="0">
                          <a:solidFill>
                            <a:srgbClr val="002060"/>
                          </a:solidFill>
                          <a:latin typeface="Monotype Corsiva" pitchFamily="66" charset="0"/>
                          <a:ea typeface="+mn-ea"/>
                          <a:cs typeface="Arial" pitchFamily="34" charset="0"/>
                        </a:rPr>
                        <a:t>Буква</a:t>
                      </a:r>
                      <a:endParaRPr lang="ru-RU" sz="2400" b="1" kern="1200" dirty="0">
                        <a:solidFill>
                          <a:srgbClr val="002060"/>
                        </a:solidFill>
                        <a:latin typeface="Monotype Corsiva" pitchFamily="66" charset="0"/>
                        <a:ea typeface="+mn-ea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714348" y="3429000"/>
          <a:ext cx="7929620" cy="250932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82405"/>
                <a:gridCol w="1982405"/>
                <a:gridCol w="1982405"/>
                <a:gridCol w="1982405"/>
              </a:tblGrid>
              <a:tr h="1357322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576000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grpSp>
        <p:nvGrpSpPr>
          <p:cNvPr id="6" name="Группа 5"/>
          <p:cNvGrpSpPr>
            <a:grpSpLocks noChangeAspect="1"/>
          </p:cNvGrpSpPr>
          <p:nvPr/>
        </p:nvGrpSpPr>
        <p:grpSpPr>
          <a:xfrm>
            <a:off x="1928794" y="642918"/>
            <a:ext cx="1908000" cy="759309"/>
            <a:chOff x="1357290" y="2285992"/>
            <a:chExt cx="6643734" cy="2644000"/>
          </a:xfrm>
        </p:grpSpPr>
        <p:cxnSp>
          <p:nvCxnSpPr>
            <p:cNvPr id="7" name="Прямая соединительная линия 6"/>
            <p:cNvCxnSpPr/>
            <p:nvPr/>
          </p:nvCxnSpPr>
          <p:spPr>
            <a:xfrm flipV="1">
              <a:off x="1357290" y="4857760"/>
              <a:ext cx="6643734" cy="7143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 rot="5400000" flipH="1" flipV="1">
              <a:off x="1178695" y="2464587"/>
              <a:ext cx="2643206" cy="2286016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3643306" y="2285992"/>
              <a:ext cx="4357718" cy="257176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>
              <a:off x="2321703" y="3607595"/>
              <a:ext cx="2643206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1" name="Прямоугольник 10"/>
            <p:cNvSpPr/>
            <p:nvPr/>
          </p:nvSpPr>
          <p:spPr>
            <a:xfrm>
              <a:off x="3643306" y="4714884"/>
              <a:ext cx="180000" cy="18000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3" name="Группа 12"/>
          <p:cNvGrpSpPr>
            <a:grpSpLocks noChangeAspect="1"/>
          </p:cNvGrpSpPr>
          <p:nvPr/>
        </p:nvGrpSpPr>
        <p:grpSpPr>
          <a:xfrm>
            <a:off x="4214810" y="642918"/>
            <a:ext cx="1764000" cy="882000"/>
            <a:chOff x="928662" y="1357298"/>
            <a:chExt cx="7143800" cy="3571900"/>
          </a:xfrm>
        </p:grpSpPr>
        <p:sp>
          <p:nvSpPr>
            <p:cNvPr id="14" name="Параллелограмм 13"/>
            <p:cNvSpPr/>
            <p:nvPr/>
          </p:nvSpPr>
          <p:spPr>
            <a:xfrm>
              <a:off x="928662" y="1357298"/>
              <a:ext cx="7143800" cy="3571900"/>
            </a:xfrm>
            <a:prstGeom prst="parallelogram">
              <a:avLst>
                <a:gd name="adj" fmla="val 45266"/>
              </a:avLst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5" name="Прямая соединительная линия 14"/>
            <p:cNvCxnSpPr/>
            <p:nvPr/>
          </p:nvCxnSpPr>
          <p:spPr>
            <a:xfrm>
              <a:off x="2571736" y="1357298"/>
              <a:ext cx="4643470" cy="1857388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6" name="Прямоугольник 15"/>
            <p:cNvSpPr/>
            <p:nvPr/>
          </p:nvSpPr>
          <p:spPr>
            <a:xfrm rot="12300000">
              <a:off x="7092000" y="3024000"/>
              <a:ext cx="180000" cy="18000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17" name="Группа 16"/>
          <p:cNvGrpSpPr>
            <a:grpSpLocks noChangeAspect="1"/>
          </p:cNvGrpSpPr>
          <p:nvPr/>
        </p:nvGrpSpPr>
        <p:grpSpPr>
          <a:xfrm>
            <a:off x="6500826" y="642918"/>
            <a:ext cx="1764000" cy="891482"/>
            <a:chOff x="1214414" y="1571612"/>
            <a:chExt cx="6643734" cy="3357586"/>
          </a:xfrm>
        </p:grpSpPr>
        <p:sp>
          <p:nvSpPr>
            <p:cNvPr id="18" name="Трапеция 17"/>
            <p:cNvSpPr/>
            <p:nvPr/>
          </p:nvSpPr>
          <p:spPr>
            <a:xfrm>
              <a:off x="1214414" y="1571612"/>
              <a:ext cx="6643734" cy="3357586"/>
            </a:xfrm>
            <a:prstGeom prst="trapezoid">
              <a:avLst>
                <a:gd name="adj" fmla="val 42993"/>
              </a:avLst>
            </a:prstGeom>
            <a:noFill/>
            <a:ln w="57150"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9" name="Прямая соединительная линия 18"/>
            <p:cNvCxnSpPr/>
            <p:nvPr/>
          </p:nvCxnSpPr>
          <p:spPr>
            <a:xfrm rot="5400000">
              <a:off x="928662" y="3214686"/>
              <a:ext cx="3357586" cy="7143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Прямоугольник 19"/>
            <p:cNvSpPr/>
            <p:nvPr/>
          </p:nvSpPr>
          <p:spPr>
            <a:xfrm>
              <a:off x="2571736" y="4714884"/>
              <a:ext cx="180000" cy="180000"/>
            </a:xfrm>
            <a:prstGeom prst="rect">
              <a:avLst/>
            </a:prstGeom>
            <a:noFill/>
            <a:ln w="19050"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21" name="Группа 20"/>
          <p:cNvGrpSpPr>
            <a:grpSpLocks noChangeAspect="1"/>
          </p:cNvGrpSpPr>
          <p:nvPr/>
        </p:nvGrpSpPr>
        <p:grpSpPr>
          <a:xfrm>
            <a:off x="857224" y="3714752"/>
            <a:ext cx="1728000" cy="854712"/>
            <a:chOff x="1214414" y="1571612"/>
            <a:chExt cx="6500858" cy="3215504"/>
          </a:xfrm>
        </p:grpSpPr>
        <p:sp>
          <p:nvSpPr>
            <p:cNvPr id="22" name="Ромб 21"/>
            <p:cNvSpPr/>
            <p:nvPr/>
          </p:nvSpPr>
          <p:spPr>
            <a:xfrm rot="16200000">
              <a:off x="2857488" y="-71462"/>
              <a:ext cx="3214710" cy="6500858"/>
            </a:xfrm>
            <a:prstGeom prst="diamond">
              <a:avLst/>
            </a:prstGeom>
            <a:noFill/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3" name="Прямая соединительная линия 22"/>
            <p:cNvCxnSpPr>
              <a:stCxn id="22" idx="0"/>
              <a:endCxn id="22" idx="2"/>
            </p:cNvCxnSpPr>
            <p:nvPr/>
          </p:nvCxnSpPr>
          <p:spPr>
            <a:xfrm rot="10800000" flipH="1">
              <a:off x="1214414" y="3178967"/>
              <a:ext cx="6500858" cy="1588"/>
            </a:xfrm>
            <a:prstGeom prst="line">
              <a:avLst/>
            </a:prstGeom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24" name="Прямая соединительная линия 23"/>
            <p:cNvCxnSpPr>
              <a:stCxn id="22" idx="3"/>
              <a:endCxn id="22" idx="1"/>
            </p:cNvCxnSpPr>
            <p:nvPr/>
          </p:nvCxnSpPr>
          <p:spPr>
            <a:xfrm rot="16200000" flipH="1">
              <a:off x="2857488" y="3178967"/>
              <a:ext cx="3214710" cy="1588"/>
            </a:xfrm>
            <a:prstGeom prst="line">
              <a:avLst/>
            </a:prstGeom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25" name="Прямоугольник 24"/>
          <p:cNvSpPr>
            <a:spLocks noChangeAspect="1"/>
          </p:cNvSpPr>
          <p:nvPr/>
        </p:nvSpPr>
        <p:spPr>
          <a:xfrm>
            <a:off x="3000364" y="3643314"/>
            <a:ext cx="1440000" cy="870700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6" name="Прямоугольник 25"/>
          <p:cNvSpPr>
            <a:spLocks noChangeAspect="1"/>
          </p:cNvSpPr>
          <p:nvPr/>
        </p:nvSpPr>
        <p:spPr>
          <a:xfrm>
            <a:off x="5143504" y="3571876"/>
            <a:ext cx="1080000" cy="1080000"/>
          </a:xfrm>
          <a:prstGeom prst="rect">
            <a:avLst/>
          </a:prstGeom>
          <a:noFill/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pSp>
        <p:nvGrpSpPr>
          <p:cNvPr id="27" name="Группа 26"/>
          <p:cNvGrpSpPr>
            <a:grpSpLocks noChangeAspect="1"/>
          </p:cNvGrpSpPr>
          <p:nvPr/>
        </p:nvGrpSpPr>
        <p:grpSpPr>
          <a:xfrm>
            <a:off x="6858016" y="3643314"/>
            <a:ext cx="1656000" cy="870665"/>
            <a:chOff x="1071538" y="1357298"/>
            <a:chExt cx="6929486" cy="3643338"/>
          </a:xfrm>
        </p:grpSpPr>
        <p:sp>
          <p:nvSpPr>
            <p:cNvPr id="28" name="Параллелограмм 27"/>
            <p:cNvSpPr/>
            <p:nvPr/>
          </p:nvSpPr>
          <p:spPr>
            <a:xfrm>
              <a:off x="1071538" y="1357298"/>
              <a:ext cx="6929486" cy="3643338"/>
            </a:xfrm>
            <a:prstGeom prst="parallelogram">
              <a:avLst>
                <a:gd name="adj" fmla="val 44869"/>
              </a:avLst>
            </a:prstGeom>
            <a:noFill/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29" name="Прямая соединительная линия 28"/>
            <p:cNvCxnSpPr/>
            <p:nvPr/>
          </p:nvCxnSpPr>
          <p:spPr>
            <a:xfrm rot="16200000" flipH="1">
              <a:off x="2714612" y="1357298"/>
              <a:ext cx="3643338" cy="3643338"/>
            </a:xfrm>
            <a:prstGeom prst="line">
              <a:avLst/>
            </a:prstGeom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TextBox 29"/>
          <p:cNvSpPr txBox="1"/>
          <p:nvPr/>
        </p:nvSpPr>
        <p:spPr>
          <a:xfrm>
            <a:off x="1928794" y="1571612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Monotype Corsiva" pitchFamily="66" charset="0"/>
                <a:cs typeface="Arial" pitchFamily="34" charset="0"/>
              </a:rPr>
              <a:t>30</a:t>
            </a:r>
            <a:endParaRPr lang="ru-RU" sz="4400" dirty="0" smtClean="0">
              <a:solidFill>
                <a:srgbClr val="002060"/>
              </a:solidFill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143372" y="1571612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Monotype Corsiva" pitchFamily="66" charset="0"/>
                <a:cs typeface="Arial" pitchFamily="34" charset="0"/>
              </a:rPr>
              <a:t>56</a:t>
            </a:r>
            <a:endParaRPr lang="ru-RU" sz="4400" dirty="0" smtClean="0">
              <a:solidFill>
                <a:srgbClr val="002060"/>
              </a:solidFill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429388" y="1571612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Monotype Corsiva" pitchFamily="66" charset="0"/>
                <a:cs typeface="Arial" pitchFamily="34" charset="0"/>
              </a:rPr>
              <a:t>65</a:t>
            </a:r>
            <a:endParaRPr lang="ru-RU" sz="4400" dirty="0" smtClean="0">
              <a:solidFill>
                <a:srgbClr val="002060"/>
              </a:solidFill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714348" y="471488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Monotype Corsiva" pitchFamily="66" charset="0"/>
                <a:cs typeface="Arial" pitchFamily="34" charset="0"/>
              </a:rPr>
              <a:t>40</a:t>
            </a:r>
            <a:endParaRPr lang="ru-RU" sz="4400" dirty="0" smtClean="0">
              <a:solidFill>
                <a:srgbClr val="002060"/>
              </a:solidFill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2786050" y="471488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Monotype Corsiva" pitchFamily="66" charset="0"/>
                <a:cs typeface="Arial" pitchFamily="34" charset="0"/>
              </a:rPr>
              <a:t>96</a:t>
            </a:r>
            <a:endParaRPr lang="ru-RU" sz="4400" dirty="0" smtClean="0">
              <a:solidFill>
                <a:srgbClr val="002060"/>
              </a:solidFill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4714876" y="471488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Monotype Corsiva" pitchFamily="66" charset="0"/>
                <a:cs typeface="Arial" pitchFamily="34" charset="0"/>
              </a:rPr>
              <a:t>225</a:t>
            </a:r>
            <a:endParaRPr lang="ru-RU" sz="4400" dirty="0" smtClean="0">
              <a:solidFill>
                <a:srgbClr val="002060"/>
              </a:solidFill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715140" y="4714884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rgbClr val="002060"/>
                </a:solidFill>
                <a:latin typeface="Monotype Corsiva" pitchFamily="66" charset="0"/>
                <a:cs typeface="Arial" pitchFamily="34" charset="0"/>
              </a:rPr>
              <a:t>50</a:t>
            </a:r>
            <a:endParaRPr lang="ru-RU" sz="4400" dirty="0" smtClean="0">
              <a:solidFill>
                <a:srgbClr val="002060"/>
              </a:solidFill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1857356" y="2143116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  <a:latin typeface="Monotype Corsiva" pitchFamily="66" charset="0"/>
                <a:cs typeface="Arial" pitchFamily="34" charset="0"/>
              </a:rPr>
              <a:t>П</a:t>
            </a:r>
          </a:p>
        </p:txBody>
      </p:sp>
      <p:sp>
        <p:nvSpPr>
          <p:cNvPr id="38" name="TextBox 37"/>
          <p:cNvSpPr txBox="1"/>
          <p:nvPr/>
        </p:nvSpPr>
        <p:spPr>
          <a:xfrm>
            <a:off x="4143372" y="2143116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  <a:latin typeface="Monotype Corsiva" pitchFamily="66" charset="0"/>
                <a:cs typeface="Arial" pitchFamily="34" charset="0"/>
              </a:rPr>
              <a:t>И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6500826" y="2143116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  <a:latin typeface="Monotype Corsiva" pitchFamily="66" charset="0"/>
                <a:cs typeface="Arial" pitchFamily="34" charset="0"/>
              </a:rPr>
              <a:t>Ф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714348" y="5286388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  <a:latin typeface="Monotype Corsiva" pitchFamily="66" charset="0"/>
                <a:cs typeface="Arial" pitchFamily="34" charset="0"/>
              </a:rPr>
              <a:t>А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2714612" y="5286388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  <a:latin typeface="Monotype Corsiva" pitchFamily="66" charset="0"/>
                <a:cs typeface="Arial" pitchFamily="34" charset="0"/>
              </a:rPr>
              <a:t>Г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714876" y="5286388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  <a:latin typeface="Monotype Corsiva" pitchFamily="66" charset="0"/>
                <a:cs typeface="Arial" pitchFamily="34" charset="0"/>
              </a:rPr>
              <a:t>О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715140" y="5286388"/>
            <a:ext cx="1928826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dirty="0" smtClean="0">
                <a:solidFill>
                  <a:srgbClr val="002060"/>
                </a:solidFill>
                <a:latin typeface="Monotype Corsiva" pitchFamily="66" charset="0"/>
                <a:cs typeface="Arial" pitchFamily="34" charset="0"/>
              </a:rPr>
              <a:t>Р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pic>
        <p:nvPicPr>
          <p:cNvPr id="2050" name="Picture 2" descr="http://festival.1september.ru/articles/521898/img2.gif"/>
          <p:cNvPicPr>
            <a:picLocks noChangeAspect="1" noChangeArrowheads="1"/>
          </p:cNvPicPr>
          <p:nvPr/>
        </p:nvPicPr>
        <p:blipFill>
          <a:blip r:embed="rId3">
            <a:duotone>
              <a:schemeClr val="accent4">
                <a:shade val="45000"/>
                <a:satMod val="135000"/>
              </a:schemeClr>
              <a:prstClr val="white"/>
            </a:duotone>
          </a:blip>
          <a:srcRect b="23282"/>
          <a:stretch>
            <a:fillRect/>
          </a:stretch>
        </p:blipFill>
        <p:spPr bwMode="auto">
          <a:xfrm>
            <a:off x="2285984" y="1500174"/>
            <a:ext cx="4143404" cy="4929222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142852"/>
            <a:ext cx="8103844" cy="156966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FFFF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006C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Пифагор</a:t>
            </a:r>
            <a:endParaRPr lang="ru-RU" sz="9600" dirty="0">
              <a:solidFill>
                <a:srgbClr val="006C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5" name="Управляющая кнопка: фильм 4">
            <a:hlinkClick r:id="" action="ppaction://noaction" highlightClick="1"/>
          </p:cNvPr>
          <p:cNvSpPr/>
          <p:nvPr/>
        </p:nvSpPr>
        <p:spPr>
          <a:xfrm>
            <a:off x="8572528" y="6643686"/>
            <a:ext cx="357190" cy="214314"/>
          </a:xfrm>
          <a:prstGeom prst="actionButtonMovi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500034" y="1714488"/>
            <a:ext cx="8103844" cy="3046988"/>
          </a:xfrm>
          <a:prstGeom prst="rect">
            <a:avLst/>
          </a:prstGeom>
          <a:noFill/>
          <a:effectLst>
            <a:outerShdw blurRad="50800" dist="50800" dir="5400000" algn="ctr" rotWithShape="0">
              <a:srgbClr val="FFFF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006C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Теорема Пифагора</a:t>
            </a:r>
            <a:endParaRPr lang="ru-RU" sz="9600" dirty="0">
              <a:solidFill>
                <a:srgbClr val="006C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/>
          <a:srcRect l="1833" t="8223" r="3883" b="6135"/>
          <a:stretch>
            <a:fillRect/>
          </a:stretch>
        </p:blipFill>
        <p:spPr>
          <a:xfrm rot="10800000">
            <a:off x="1357289" y="428604"/>
            <a:ext cx="6572296" cy="5857916"/>
          </a:xfrm>
          <a:prstGeom prst="rect">
            <a:avLst/>
          </a:prstGeom>
        </p:spPr>
      </p:pic>
      <p:sp>
        <p:nvSpPr>
          <p:cNvPr id="5" name="Управляющая кнопка: фильм 4">
            <a:hlinkClick r:id="" action="ppaction://noaction" highlightClick="1"/>
          </p:cNvPr>
          <p:cNvSpPr/>
          <p:nvPr/>
        </p:nvSpPr>
        <p:spPr>
          <a:xfrm>
            <a:off x="8572528" y="6643686"/>
            <a:ext cx="357190" cy="214314"/>
          </a:xfrm>
          <a:prstGeom prst="actionButtonMovi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500034" y="1714488"/>
            <a:ext cx="8103844" cy="156966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FFFF0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9600" dirty="0" smtClean="0">
                <a:solidFill>
                  <a:srgbClr val="006C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Исследование</a:t>
            </a:r>
            <a:endParaRPr lang="ru-RU" sz="9600" dirty="0">
              <a:solidFill>
                <a:srgbClr val="006C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357290" y="4357694"/>
            <a:ext cx="705326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dirty="0" smtClean="0">
                <a:solidFill>
                  <a:srgbClr val="006C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c</a:t>
            </a:r>
            <a:r>
              <a:rPr lang="en-US" sz="12000" baseline="30000" dirty="0" smtClean="0">
                <a:solidFill>
                  <a:srgbClr val="006C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</a:t>
            </a:r>
            <a:r>
              <a:rPr lang="en-US" sz="12000" dirty="0" smtClean="0">
                <a:solidFill>
                  <a:srgbClr val="006C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= a</a:t>
            </a:r>
            <a:r>
              <a:rPr lang="en-US" sz="12000" baseline="30000" dirty="0" smtClean="0">
                <a:solidFill>
                  <a:srgbClr val="006C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</a:t>
            </a:r>
            <a:r>
              <a:rPr lang="en-US" sz="12000" dirty="0" smtClean="0">
                <a:solidFill>
                  <a:srgbClr val="006C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+ </a:t>
            </a:r>
            <a:r>
              <a:rPr lang="en-US" sz="9600" i="1" dirty="0" smtClean="0">
                <a:solidFill>
                  <a:srgbClr val="006C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b</a:t>
            </a:r>
            <a:r>
              <a:rPr lang="en-US" sz="12000" baseline="30000" dirty="0" smtClean="0">
                <a:solidFill>
                  <a:srgbClr val="006C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</a:t>
            </a:r>
            <a:r>
              <a:rPr lang="en-US" sz="12000" dirty="0" smtClean="0">
                <a:solidFill>
                  <a:srgbClr val="006C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endParaRPr lang="ru-RU" sz="12000" dirty="0" smtClean="0">
              <a:solidFill>
                <a:srgbClr val="006C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рямоугольный треугольник 2"/>
          <p:cNvSpPr/>
          <p:nvPr/>
        </p:nvSpPr>
        <p:spPr>
          <a:xfrm>
            <a:off x="1000100" y="428604"/>
            <a:ext cx="1571636" cy="2857520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216000" y="3019405"/>
            <a:ext cx="792163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cs typeface="+mn-cs"/>
              </a:rPr>
              <a:t>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8300" y="1795442"/>
            <a:ext cx="7921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+mn-cs"/>
              </a:rPr>
              <a:t>b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Georgia" pitchFamily="18" charset="0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20825" y="1292205"/>
            <a:ext cx="792163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cs typeface="+mn-cs"/>
              </a:rPr>
              <a:t>c</a:t>
            </a:r>
            <a:endParaRPr lang="ru-RU" sz="5400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3240" y="428604"/>
            <a:ext cx="5400675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Теорема Пифагора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857488" y="1357298"/>
            <a:ext cx="5000660" cy="2308324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a - </a:t>
            </a:r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катет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</a:p>
          <a:p>
            <a:pPr algn="ctr"/>
            <a:r>
              <a:rPr lang="en-US" sz="4000" i="1" dirty="0" smtClean="0">
                <a:solidFill>
                  <a:srgbClr val="006C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b</a:t>
            </a:r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- катет</a:t>
            </a:r>
            <a:endParaRPr lang="en-US" sz="4800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algn="ctr"/>
            <a:r>
              <a:rPr lang="en-US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c</a:t>
            </a:r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- гипотенуза</a:t>
            </a:r>
            <a:endParaRPr lang="ru-RU" sz="48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cxnSp>
        <p:nvCxnSpPr>
          <p:cNvPr id="4" name="Прямая со стрелкой 3"/>
          <p:cNvCxnSpPr/>
          <p:nvPr/>
        </p:nvCxnSpPr>
        <p:spPr>
          <a:xfrm rot="5400000" flipH="1" flipV="1">
            <a:off x="1983356" y="5946206"/>
            <a:ext cx="714380" cy="394876"/>
          </a:xfrm>
          <a:prstGeom prst="straightConnector1">
            <a:avLst/>
          </a:prstGeom>
          <a:ln w="57150">
            <a:tailEnd type="arrow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pSp>
        <p:nvGrpSpPr>
          <p:cNvPr id="12" name="Группа 11"/>
          <p:cNvGrpSpPr>
            <a:grpSpLocks noChangeAspect="1"/>
          </p:cNvGrpSpPr>
          <p:nvPr/>
        </p:nvGrpSpPr>
        <p:grpSpPr>
          <a:xfrm>
            <a:off x="1643042" y="571480"/>
            <a:ext cx="6243091" cy="5346128"/>
            <a:chOff x="1044332" y="803038"/>
            <a:chExt cx="4674605" cy="4002991"/>
          </a:xfrm>
        </p:grpSpPr>
        <p:sp>
          <p:nvSpPr>
            <p:cNvPr id="2054" name="Line 6"/>
            <p:cNvSpPr>
              <a:spLocks noChangeShapeType="1"/>
            </p:cNvSpPr>
            <p:nvPr/>
          </p:nvSpPr>
          <p:spPr bwMode="auto">
            <a:xfrm flipV="1">
              <a:off x="1731506" y="803038"/>
              <a:ext cx="1788272" cy="3842872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3" name="Line 5"/>
            <p:cNvSpPr>
              <a:spLocks noChangeShapeType="1"/>
            </p:cNvSpPr>
            <p:nvPr/>
          </p:nvSpPr>
          <p:spPr bwMode="auto">
            <a:xfrm>
              <a:off x="3519778" y="803038"/>
              <a:ext cx="1099074" cy="4002991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2" name="Line 4"/>
            <p:cNvSpPr>
              <a:spLocks noChangeShapeType="1"/>
            </p:cNvSpPr>
            <p:nvPr/>
          </p:nvSpPr>
          <p:spPr bwMode="auto">
            <a:xfrm flipH="1" flipV="1">
              <a:off x="1044332" y="2083995"/>
              <a:ext cx="3574519" cy="2722034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1" name="Line 3"/>
            <p:cNvSpPr>
              <a:spLocks noChangeShapeType="1"/>
            </p:cNvSpPr>
            <p:nvPr/>
          </p:nvSpPr>
          <p:spPr bwMode="auto">
            <a:xfrm>
              <a:off x="1044332" y="2083995"/>
              <a:ext cx="4674605" cy="0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  <p:sp>
          <p:nvSpPr>
            <p:cNvPr id="2050" name="Line 2"/>
            <p:cNvSpPr>
              <a:spLocks noChangeShapeType="1"/>
            </p:cNvSpPr>
            <p:nvPr/>
          </p:nvSpPr>
          <p:spPr bwMode="auto">
            <a:xfrm flipH="1">
              <a:off x="2144418" y="2083995"/>
              <a:ext cx="3574519" cy="2401795"/>
            </a:xfrm>
            <a:prstGeom prst="line">
              <a:avLst/>
            </a:prstGeom>
            <a:noFill/>
            <a:ln w="76200">
              <a:solidFill>
                <a:srgbClr val="FF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ru-RU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5" name="Прямоугольный треугольник 4"/>
          <p:cNvSpPr/>
          <p:nvPr/>
        </p:nvSpPr>
        <p:spPr>
          <a:xfrm rot="16200000">
            <a:off x="2612214" y="3102771"/>
            <a:ext cx="1439862" cy="2663825"/>
          </a:xfrm>
          <a:prstGeom prst="rtTriangle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Прямоугольный треугольник 5"/>
          <p:cNvSpPr/>
          <p:nvPr/>
        </p:nvSpPr>
        <p:spPr>
          <a:xfrm rot="5400000">
            <a:off x="1172351" y="437359"/>
            <a:ext cx="1439863" cy="2663825"/>
          </a:xfrm>
          <a:prstGeom prst="rtTriangle">
            <a:avLst/>
          </a:prstGeom>
          <a:solidFill>
            <a:schemeClr val="accent5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ый треугольник 6"/>
          <p:cNvSpPr/>
          <p:nvPr/>
        </p:nvSpPr>
        <p:spPr>
          <a:xfrm>
            <a:off x="560370" y="2489203"/>
            <a:ext cx="1439862" cy="2665412"/>
          </a:xfrm>
          <a:prstGeom prst="rtTriangle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" name="Прямоугольный треугольник 7"/>
          <p:cNvSpPr/>
          <p:nvPr/>
        </p:nvSpPr>
        <p:spPr>
          <a:xfrm rot="10800000">
            <a:off x="3224195" y="1049340"/>
            <a:ext cx="1439862" cy="2665413"/>
          </a:xfrm>
          <a:prstGeom prst="rtTriangl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484142" y="1330310"/>
            <a:ext cx="571504" cy="92233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cs typeface="+mn-cs"/>
              </a:rPr>
              <a:t>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27413" y="758806"/>
            <a:ext cx="792163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cs typeface="+mn-cs"/>
              </a:rPr>
              <a:t>а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214810" y="3571876"/>
            <a:ext cx="792163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cs typeface="+mn-cs"/>
              </a:rPr>
              <a:t>а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841331" y="4473582"/>
            <a:ext cx="792163" cy="922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cs typeface="+mn-cs"/>
              </a:rPr>
              <a:t>а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269959" y="973120"/>
            <a:ext cx="7921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+mn-cs"/>
              </a:rPr>
              <a:t>b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Georgia" pitchFamily="18" charset="0"/>
              <a:cs typeface="+mn-cs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555579" y="3616326"/>
            <a:ext cx="498447" cy="7080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+mn-cs"/>
              </a:rPr>
              <a:t>b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Georgia" pitchFamily="18" charset="0"/>
              <a:cs typeface="+mn-cs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286248" y="1142984"/>
            <a:ext cx="792162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+mn-cs"/>
              </a:rPr>
              <a:t>b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Georgia" pitchFamily="18" charset="0"/>
              <a:cs typeface="+mn-cs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3413099" y="4545020"/>
            <a:ext cx="790575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+mn-cs"/>
              </a:rPr>
              <a:t>b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Georgia" pitchFamily="18" charset="0"/>
              <a:cs typeface="+mn-cs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1279507" y="3354390"/>
            <a:ext cx="792163" cy="922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cs typeface="+mn-cs"/>
              </a:rPr>
              <a:t>c</a:t>
            </a:r>
            <a:endParaRPr lang="ru-RU" sz="5400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  <a:cs typeface="+mn-cs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423970" y="1554165"/>
            <a:ext cx="792162" cy="922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cs typeface="+mn-cs"/>
              </a:rPr>
              <a:t>c</a:t>
            </a:r>
            <a:endParaRPr lang="ru-RU" sz="5400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  <a:cs typeface="+mn-cs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3008295" y="3714753"/>
            <a:ext cx="792162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cs typeface="+mn-cs"/>
              </a:rPr>
              <a:t>c</a:t>
            </a:r>
            <a:endParaRPr lang="ru-RU" sz="5400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  <a:cs typeface="+mn-cs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3513120" y="1914528"/>
            <a:ext cx="792162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cs typeface="+mn-cs"/>
              </a:rPr>
              <a:t>c</a:t>
            </a:r>
            <a:endParaRPr lang="ru-RU" sz="5400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  <a:cs typeface="+mn-cs"/>
            </a:endParaRPr>
          </a:p>
        </p:txBody>
      </p:sp>
      <p:sp>
        <p:nvSpPr>
          <p:cNvPr id="25" name="Прямоугольник 24"/>
          <p:cNvSpPr/>
          <p:nvPr/>
        </p:nvSpPr>
        <p:spPr>
          <a:xfrm>
            <a:off x="560370" y="1049340"/>
            <a:ext cx="252412" cy="252413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7" name="Прямоугольник 26"/>
          <p:cNvSpPr/>
          <p:nvPr/>
        </p:nvSpPr>
        <p:spPr>
          <a:xfrm>
            <a:off x="560370" y="4902203"/>
            <a:ext cx="252412" cy="250825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9" name="Прямоугольник 28"/>
          <p:cNvSpPr/>
          <p:nvPr/>
        </p:nvSpPr>
        <p:spPr>
          <a:xfrm>
            <a:off x="4411645" y="1049340"/>
            <a:ext cx="252412" cy="252413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" name="Прямоугольник 31"/>
          <p:cNvSpPr/>
          <p:nvPr/>
        </p:nvSpPr>
        <p:spPr>
          <a:xfrm>
            <a:off x="4411645" y="4910140"/>
            <a:ext cx="252412" cy="252413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3" name="Прямоугольник 32"/>
          <p:cNvSpPr/>
          <p:nvPr/>
        </p:nvSpPr>
        <p:spPr>
          <a:xfrm rot="3600000">
            <a:off x="3044014" y="1086646"/>
            <a:ext cx="252412" cy="250825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4" name="Прямоугольник 33"/>
          <p:cNvSpPr/>
          <p:nvPr/>
        </p:nvSpPr>
        <p:spPr>
          <a:xfrm rot="3600000">
            <a:off x="596088" y="2418559"/>
            <a:ext cx="252413" cy="250825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5" name="Прямоугольник 34"/>
          <p:cNvSpPr/>
          <p:nvPr/>
        </p:nvSpPr>
        <p:spPr>
          <a:xfrm rot="3600000">
            <a:off x="1928001" y="4866484"/>
            <a:ext cx="252413" cy="250825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 rot="3600000">
            <a:off x="4375927" y="3534571"/>
            <a:ext cx="252412" cy="250825"/>
          </a:xfrm>
          <a:prstGeom prst="rect">
            <a:avLst/>
          </a:prstGeom>
          <a:noFill/>
          <a:ln w="95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7" name="TextBox 36"/>
          <p:cNvSpPr txBox="1"/>
          <p:nvPr/>
        </p:nvSpPr>
        <p:spPr>
          <a:xfrm>
            <a:off x="5076825" y="260350"/>
            <a:ext cx="3887788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+mn-cs"/>
              </a:rPr>
              <a:t>S = (a + b) </a:t>
            </a:r>
            <a:r>
              <a:rPr lang="en-US" sz="5400" baseline="30000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+mn-cs"/>
              </a:rPr>
              <a:t>2</a:t>
            </a:r>
            <a:endParaRPr lang="ru-RU" sz="5400" baseline="30000" dirty="0">
              <a:solidFill>
                <a:schemeClr val="accent1">
                  <a:lumMod val="75000"/>
                </a:schemeClr>
              </a:solidFill>
              <a:latin typeface="Georgia" pitchFamily="18" charset="0"/>
              <a:cs typeface="+mn-cs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572000" y="1714488"/>
            <a:ext cx="4427537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+mn-cs"/>
              </a:rPr>
              <a:t>=a</a:t>
            </a:r>
            <a:r>
              <a:rPr lang="en-US" sz="5400" baseline="30000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+mn-cs"/>
              </a:rPr>
              <a:t>2</a:t>
            </a:r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+mn-cs"/>
              </a:rPr>
              <a:t> + 2ab +b</a:t>
            </a:r>
            <a:r>
              <a:rPr lang="en-US" sz="5400" baseline="30000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+mn-cs"/>
              </a:rPr>
              <a:t>2</a:t>
            </a:r>
            <a:endParaRPr lang="ru-RU" sz="5400" baseline="30000" dirty="0">
              <a:solidFill>
                <a:schemeClr val="accent1">
                  <a:lumMod val="75000"/>
                </a:schemeClr>
              </a:solidFill>
              <a:latin typeface="Georgia" pitchFamily="18" charset="0"/>
              <a:cs typeface="+mn-cs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4572000" y="2714620"/>
            <a:ext cx="4427537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S = c</a:t>
            </a:r>
            <a:r>
              <a:rPr lang="en-US" sz="5400" baseline="300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2</a:t>
            </a:r>
            <a:r>
              <a:rPr lang="en-US" sz="54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 +4 </a:t>
            </a:r>
            <a:r>
              <a:rPr lang="en-US" sz="54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  <a:sym typeface="Symbol"/>
              </a:rPr>
              <a:t></a:t>
            </a:r>
            <a:r>
              <a:rPr lang="en-US" sz="54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   </a:t>
            </a:r>
            <a:r>
              <a:rPr lang="en-US" sz="4800" dirty="0" err="1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ab</a:t>
            </a:r>
            <a:endParaRPr lang="ru-RU" sz="4800" baseline="30000" dirty="0">
              <a:solidFill>
                <a:schemeClr val="accent2">
                  <a:lumMod val="75000"/>
                </a:schemeClr>
              </a:solidFill>
              <a:latin typeface="Georgia" pitchFamily="18" charset="0"/>
              <a:cs typeface="+mn-cs"/>
            </a:endParaRPr>
          </a:p>
        </p:txBody>
      </p:sp>
      <p:graphicFrame>
        <p:nvGraphicFramePr>
          <p:cNvPr id="40" name="Object 2"/>
          <p:cNvGraphicFramePr>
            <a:graphicFrameLocks noChangeAspect="1"/>
          </p:cNvGraphicFramePr>
          <p:nvPr/>
        </p:nvGraphicFramePr>
        <p:xfrm>
          <a:off x="7643834" y="2571744"/>
          <a:ext cx="508000" cy="1312863"/>
        </p:xfrm>
        <a:graphic>
          <a:graphicData uri="http://schemas.openxmlformats.org/presentationml/2006/ole">
            <p:oleObj spid="_x0000_s27650" name="Формула" r:id="rId4" imgW="152280" imgH="393480" progId="Equation.3">
              <p:embed/>
            </p:oleObj>
          </a:graphicData>
        </a:graphic>
      </p:graphicFrame>
      <p:sp>
        <p:nvSpPr>
          <p:cNvPr id="41" name="TextBox 40"/>
          <p:cNvSpPr txBox="1"/>
          <p:nvPr/>
        </p:nvSpPr>
        <p:spPr>
          <a:xfrm>
            <a:off x="1357290" y="5286388"/>
            <a:ext cx="4427537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+mn-cs"/>
              </a:rPr>
              <a:t>a</a:t>
            </a:r>
            <a:r>
              <a:rPr lang="en-US" sz="5400" baseline="30000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+mn-cs"/>
              </a:rPr>
              <a:t>2</a:t>
            </a:r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+mn-cs"/>
              </a:rPr>
              <a:t> + 2ab +b</a:t>
            </a:r>
            <a:r>
              <a:rPr lang="en-US" sz="5400" baseline="30000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+mn-cs"/>
              </a:rPr>
              <a:t>2</a:t>
            </a:r>
            <a:endParaRPr lang="ru-RU" sz="5400" baseline="30000" dirty="0">
              <a:solidFill>
                <a:schemeClr val="accent1">
                  <a:lumMod val="75000"/>
                </a:schemeClr>
              </a:solidFill>
              <a:latin typeface="Georgia" pitchFamily="18" charset="0"/>
              <a:cs typeface="+mn-cs"/>
            </a:endParaRPr>
          </a:p>
        </p:txBody>
      </p:sp>
      <p:sp>
        <p:nvSpPr>
          <p:cNvPr id="42" name="TextBox 41"/>
          <p:cNvSpPr txBox="1"/>
          <p:nvPr/>
        </p:nvSpPr>
        <p:spPr>
          <a:xfrm>
            <a:off x="5214942" y="5286388"/>
            <a:ext cx="3573485" cy="9239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= c</a:t>
            </a:r>
            <a:r>
              <a:rPr lang="en-US" sz="5400" baseline="300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2</a:t>
            </a:r>
            <a:r>
              <a:rPr lang="en-US" sz="54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 + 2 </a:t>
            </a:r>
            <a:r>
              <a:rPr lang="en-US" sz="5400" dirty="0" err="1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ab</a:t>
            </a:r>
            <a:endParaRPr lang="ru-RU" sz="5400" dirty="0">
              <a:solidFill>
                <a:schemeClr val="accent2">
                  <a:lumMod val="75000"/>
                </a:schemeClr>
              </a:solidFill>
              <a:latin typeface="Georgia" pitchFamily="18" charset="0"/>
              <a:cs typeface="+mn-cs"/>
            </a:endParaRPr>
          </a:p>
        </p:txBody>
      </p:sp>
      <p:sp>
        <p:nvSpPr>
          <p:cNvPr id="44" name="TextBox 43"/>
          <p:cNvSpPr txBox="1"/>
          <p:nvPr/>
        </p:nvSpPr>
        <p:spPr>
          <a:xfrm>
            <a:off x="785786" y="142852"/>
            <a:ext cx="3887788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 smtClean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+mn-cs"/>
              </a:rPr>
              <a:t>       </a:t>
            </a:r>
            <a:r>
              <a:rPr lang="en-US" sz="40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a </a:t>
            </a:r>
            <a:r>
              <a:rPr lang="en-US" sz="4000" b="1" i="1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+ </a:t>
            </a:r>
            <a:r>
              <a:rPr lang="en-US" sz="4000" b="1" i="1" dirty="0" smtClean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b</a:t>
            </a:r>
            <a:endParaRPr lang="ru-RU" sz="4000" b="1" i="1" baseline="30000" dirty="0">
              <a:solidFill>
                <a:schemeClr val="accent2">
                  <a:lumMod val="75000"/>
                </a:schemeClr>
              </a:solidFill>
              <a:latin typeface="Georgia" pitchFamily="18" charset="0"/>
              <a:cs typeface="+mn-cs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4714876" y="3714752"/>
            <a:ext cx="3573485" cy="9239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= c</a:t>
            </a:r>
            <a:r>
              <a:rPr lang="en-US" sz="5400" baseline="300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2</a:t>
            </a:r>
            <a:r>
              <a:rPr lang="en-US" sz="5400" dirty="0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 + 2 </a:t>
            </a:r>
            <a:r>
              <a:rPr lang="en-US" sz="5400" dirty="0" err="1">
                <a:solidFill>
                  <a:schemeClr val="accent2">
                    <a:lumMod val="75000"/>
                  </a:schemeClr>
                </a:solidFill>
                <a:latin typeface="Georgia" pitchFamily="18" charset="0"/>
                <a:cs typeface="+mn-cs"/>
              </a:rPr>
              <a:t>ab</a:t>
            </a:r>
            <a:endParaRPr lang="ru-RU" sz="5400" dirty="0">
              <a:solidFill>
                <a:schemeClr val="accent2">
                  <a:lumMod val="75000"/>
                </a:schemeClr>
              </a:solidFill>
              <a:latin typeface="Georgia" pitchFamily="18" charset="0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 animBg="1"/>
      <p:bldP spid="34" grpId="0" animBg="1"/>
      <p:bldP spid="35" grpId="0" animBg="1"/>
      <p:bldP spid="36" grpId="0" animBg="1"/>
      <p:bldP spid="37" grpId="0"/>
      <p:bldP spid="38" grpId="0"/>
      <p:bldP spid="39" grpId="0"/>
      <p:bldP spid="41" grpId="0"/>
      <p:bldP spid="42" grpId="0"/>
      <p:bldP spid="44" grpId="0"/>
      <p:bldP spid="4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2" name="TextBox 1"/>
          <p:cNvSpPr txBox="1"/>
          <p:nvPr/>
        </p:nvSpPr>
        <p:spPr>
          <a:xfrm>
            <a:off x="1428728" y="4429132"/>
            <a:ext cx="7053266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0" dirty="0" smtClean="0">
                <a:solidFill>
                  <a:srgbClr val="006C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c</a:t>
            </a:r>
            <a:r>
              <a:rPr lang="en-US" sz="12000" baseline="30000" dirty="0" smtClean="0">
                <a:solidFill>
                  <a:srgbClr val="006C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</a:t>
            </a:r>
            <a:r>
              <a:rPr lang="en-US" sz="12000" dirty="0" smtClean="0">
                <a:solidFill>
                  <a:srgbClr val="006C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= a</a:t>
            </a:r>
            <a:r>
              <a:rPr lang="en-US" sz="12000" baseline="30000" dirty="0" smtClean="0">
                <a:solidFill>
                  <a:srgbClr val="006C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</a:t>
            </a:r>
            <a:r>
              <a:rPr lang="en-US" sz="12000" dirty="0" smtClean="0">
                <a:solidFill>
                  <a:srgbClr val="006C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+ </a:t>
            </a:r>
            <a:r>
              <a:rPr lang="en-US" sz="9600" i="1" dirty="0" smtClean="0">
                <a:solidFill>
                  <a:srgbClr val="006C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b</a:t>
            </a:r>
            <a:r>
              <a:rPr lang="en-US" sz="12000" baseline="30000" dirty="0" smtClean="0">
                <a:solidFill>
                  <a:srgbClr val="006C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</a:t>
            </a:r>
            <a:r>
              <a:rPr lang="en-US" sz="12000" dirty="0" smtClean="0">
                <a:solidFill>
                  <a:srgbClr val="006C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endParaRPr lang="ru-RU" sz="12000" dirty="0" smtClean="0">
              <a:solidFill>
                <a:srgbClr val="006C3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3" name="Прямоугольный треугольник 2"/>
          <p:cNvSpPr/>
          <p:nvPr/>
        </p:nvSpPr>
        <p:spPr>
          <a:xfrm>
            <a:off x="1000100" y="428604"/>
            <a:ext cx="2143140" cy="3571900"/>
          </a:xfrm>
          <a:prstGeom prst="rtTriangle">
            <a:avLst/>
          </a:prstGeom>
          <a:solidFill>
            <a:schemeClr val="accent5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1571604" y="3786190"/>
            <a:ext cx="792163" cy="9239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5400" dirty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cs typeface="+mn-cs"/>
              </a:rPr>
              <a:t>а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68300" y="1795442"/>
            <a:ext cx="792163" cy="7080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dirty="0">
                <a:solidFill>
                  <a:schemeClr val="accent1">
                    <a:lumMod val="75000"/>
                  </a:schemeClr>
                </a:solidFill>
                <a:latin typeface="Georgia" pitchFamily="18" charset="0"/>
                <a:cs typeface="+mn-cs"/>
              </a:rPr>
              <a:t>b</a:t>
            </a:r>
            <a:endParaRPr lang="ru-RU" sz="4000" dirty="0">
              <a:solidFill>
                <a:schemeClr val="accent1">
                  <a:lumMod val="75000"/>
                </a:schemeClr>
              </a:solidFill>
              <a:latin typeface="Georgia" pitchFamily="18" charset="0"/>
              <a:cs typeface="+mn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143108" y="1571612"/>
            <a:ext cx="792163" cy="92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5400" dirty="0">
                <a:solidFill>
                  <a:schemeClr val="accent1">
                    <a:lumMod val="75000"/>
                  </a:schemeClr>
                </a:solidFill>
                <a:latin typeface="Monotype Corsiva" pitchFamily="66" charset="0"/>
                <a:cs typeface="+mn-cs"/>
              </a:rPr>
              <a:t>c</a:t>
            </a:r>
            <a:endParaRPr lang="ru-RU" sz="5400" dirty="0">
              <a:solidFill>
                <a:schemeClr val="accent1">
                  <a:lumMod val="75000"/>
                </a:schemeClr>
              </a:solidFill>
              <a:latin typeface="Monotype Corsiva" pitchFamily="66" charset="0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43240" y="428604"/>
            <a:ext cx="5400675" cy="83099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Теорема Пифагора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3929058" y="5286388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Monotype Corsiva" pitchFamily="66" charset="0"/>
                <a:cs typeface="Arial" pitchFamily="34" charset="0"/>
              </a:rPr>
              <a:t>3</a:t>
            </a:r>
            <a:endParaRPr lang="ru-RU" sz="6000" dirty="0"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857752" y="3286124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Monotype Corsiva" pitchFamily="66" charset="0"/>
                <a:cs typeface="Arial" pitchFamily="34" charset="0"/>
              </a:rPr>
              <a:t>5</a:t>
            </a:r>
            <a:endParaRPr lang="ru-RU" sz="6000" dirty="0">
              <a:latin typeface="Monotype Corsiva" pitchFamily="66" charset="0"/>
              <a:cs typeface="Arial" pitchFamily="34" charset="0"/>
            </a:endParaRPr>
          </a:p>
        </p:txBody>
      </p:sp>
      <p:grpSp>
        <p:nvGrpSpPr>
          <p:cNvPr id="2" name="Группа 8"/>
          <p:cNvGrpSpPr/>
          <p:nvPr/>
        </p:nvGrpSpPr>
        <p:grpSpPr>
          <a:xfrm>
            <a:off x="2714612" y="1214422"/>
            <a:ext cx="3786214" cy="5143536"/>
            <a:chOff x="2643174" y="714356"/>
            <a:chExt cx="3786214" cy="5143536"/>
          </a:xfrm>
        </p:grpSpPr>
        <p:sp>
          <p:nvSpPr>
            <p:cNvPr id="6" name="Прямоугольный треугольник 5"/>
            <p:cNvSpPr/>
            <p:nvPr/>
          </p:nvSpPr>
          <p:spPr>
            <a:xfrm>
              <a:off x="2643174" y="714356"/>
              <a:ext cx="3786214" cy="5143536"/>
            </a:xfrm>
            <a:prstGeom prst="rtTriangle">
              <a:avLst/>
            </a:pr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643174" y="5643578"/>
              <a:ext cx="180000" cy="1800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14348" y="285728"/>
            <a:ext cx="7704856" cy="83099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Найди площадь фигуры</a:t>
            </a:r>
            <a:endParaRPr lang="ru-RU" sz="48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6572264" y="5500702"/>
            <a:ext cx="142872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А</a:t>
            </a:r>
          </a:p>
        </p:txBody>
      </p:sp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2000232" y="1000108"/>
            <a:ext cx="78581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В</a:t>
            </a:r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1857356" y="5500702"/>
            <a:ext cx="71438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grpSp>
        <p:nvGrpSpPr>
          <p:cNvPr id="13" name="Группа 12"/>
          <p:cNvGrpSpPr/>
          <p:nvPr/>
        </p:nvGrpSpPr>
        <p:grpSpPr>
          <a:xfrm>
            <a:off x="1357290" y="2285992"/>
            <a:ext cx="6643734" cy="2644000"/>
            <a:chOff x="1357290" y="2285992"/>
            <a:chExt cx="6643734" cy="2644000"/>
          </a:xfrm>
        </p:grpSpPr>
        <p:cxnSp>
          <p:nvCxnSpPr>
            <p:cNvPr id="4" name="Прямая соединительная линия 3"/>
            <p:cNvCxnSpPr/>
            <p:nvPr/>
          </p:nvCxnSpPr>
          <p:spPr>
            <a:xfrm flipV="1">
              <a:off x="1357290" y="4857760"/>
              <a:ext cx="6643734" cy="7143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6" name="Прямая соединительная линия 5"/>
            <p:cNvCxnSpPr/>
            <p:nvPr/>
          </p:nvCxnSpPr>
          <p:spPr>
            <a:xfrm rot="5400000" flipH="1" flipV="1">
              <a:off x="1178695" y="2464587"/>
              <a:ext cx="2643206" cy="2286016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3643306" y="2285992"/>
              <a:ext cx="4357718" cy="257176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 rot="5400000">
              <a:off x="2321703" y="3607595"/>
              <a:ext cx="2643206" cy="1588"/>
            </a:xfrm>
            <a:prstGeom prst="line">
              <a:avLst/>
            </a:prstGeom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sp>
          <p:nvSpPr>
            <p:cNvPr id="11" name="Прямоугольник 10"/>
            <p:cNvSpPr/>
            <p:nvPr/>
          </p:nvSpPr>
          <p:spPr>
            <a:xfrm>
              <a:off x="3643306" y="4714884"/>
              <a:ext cx="180000" cy="18000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4" name="TextBox 13"/>
          <p:cNvSpPr txBox="1"/>
          <p:nvPr/>
        </p:nvSpPr>
        <p:spPr>
          <a:xfrm>
            <a:off x="4214810" y="5072074"/>
            <a:ext cx="92869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Monotype Corsiva" pitchFamily="66" charset="0"/>
                <a:cs typeface="Arial" pitchFamily="34" charset="0"/>
              </a:rPr>
              <a:t>15</a:t>
            </a:r>
            <a:endParaRPr lang="ru-RU" sz="6000" dirty="0"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714744" y="3143248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Monotype Corsiva" pitchFamily="66" charset="0"/>
                <a:cs typeface="Arial" pitchFamily="34" charset="0"/>
              </a:rPr>
              <a:t>4</a:t>
            </a:r>
            <a:endParaRPr lang="ru-RU" sz="6000" dirty="0"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14348" y="285728"/>
            <a:ext cx="7704856" cy="83099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Найди площадь фигуры</a:t>
            </a:r>
            <a:endParaRPr lang="ru-RU" sz="48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642910" y="4572008"/>
            <a:ext cx="142872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А</a:t>
            </a:r>
          </a:p>
        </p:txBody>
      </p:sp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3643306" y="1571612"/>
            <a:ext cx="78581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В</a:t>
            </a: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7929586" y="4286256"/>
            <a:ext cx="71438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С</a:t>
            </a:r>
          </a:p>
        </p:txBody>
      </p:sp>
      <p:sp>
        <p:nvSpPr>
          <p:cNvPr id="20" name="Text Box 21"/>
          <p:cNvSpPr txBox="1">
            <a:spLocks noChangeArrowheads="1"/>
          </p:cNvSpPr>
          <p:nvPr/>
        </p:nvSpPr>
        <p:spPr bwMode="auto">
          <a:xfrm>
            <a:off x="3286116" y="4929198"/>
            <a:ext cx="71438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6000" dirty="0" smtClean="0">
                <a:latin typeface="Monotype Corsiva" pitchFamily="66" charset="0"/>
                <a:cs typeface="Arial" pitchFamily="34" charset="0"/>
              </a:rPr>
              <a:t>H</a:t>
            </a:r>
            <a:endParaRPr kumimoji="0" lang="ru-RU" sz="6000" i="0" u="none" strike="noStrike" cap="none" normalizeH="0" baseline="0" dirty="0" smtClean="0">
              <a:ln>
                <a:noFill/>
              </a:ln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21" name="Левая фигурная скобка 20"/>
          <p:cNvSpPr/>
          <p:nvPr/>
        </p:nvSpPr>
        <p:spPr>
          <a:xfrm rot="16200000">
            <a:off x="4572001" y="1785926"/>
            <a:ext cx="214316" cy="6643735"/>
          </a:xfrm>
          <a:prstGeom prst="lef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285728"/>
            <a:ext cx="8358246" cy="1015663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Реши устно</a:t>
            </a:r>
          </a:p>
        </p:txBody>
      </p:sp>
      <p:pic>
        <p:nvPicPr>
          <p:cNvPr id="56322" name="Picture 2"/>
          <p:cNvPicPr>
            <a:picLocks noChangeAspect="1" noChangeArrowheads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</a:blip>
          <a:srcRect/>
          <a:stretch>
            <a:fillRect/>
          </a:stretch>
        </p:blipFill>
        <p:spPr bwMode="auto">
          <a:xfrm>
            <a:off x="2357422" y="1214422"/>
            <a:ext cx="3734517" cy="50165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428596" y="285728"/>
            <a:ext cx="8358246" cy="1015663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Реши задачу</a:t>
            </a:r>
          </a:p>
        </p:txBody>
      </p:sp>
      <p:pic>
        <p:nvPicPr>
          <p:cNvPr id="5734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6893" y="1500174"/>
            <a:ext cx="8178922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</p:pic>
      <p:cxnSp>
        <p:nvCxnSpPr>
          <p:cNvPr id="17" name="Прямая соединительная линия 16"/>
          <p:cNvCxnSpPr/>
          <p:nvPr/>
        </p:nvCxnSpPr>
        <p:spPr>
          <a:xfrm>
            <a:off x="4572000" y="1340768"/>
            <a:ext cx="0" cy="5031232"/>
          </a:xfrm>
          <a:prstGeom prst="line">
            <a:avLst/>
          </a:prstGeom>
          <a:ln>
            <a:solidFill>
              <a:srgbClr val="008000"/>
            </a:solidFill>
          </a:ln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28596" y="1214422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>
                <a:solidFill>
                  <a:srgbClr val="0062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1 вариант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4643438" y="1214422"/>
            <a:ext cx="41044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dirty="0" smtClean="0">
                <a:solidFill>
                  <a:srgbClr val="0062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 вариант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28596" y="285728"/>
            <a:ext cx="8358246" cy="1015663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60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Проверка теста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57224" y="2143116"/>
            <a:ext cx="321471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5400" b="1" dirty="0" smtClean="0">
                <a:solidFill>
                  <a:srgbClr val="005426"/>
                </a:solidFill>
                <a:latin typeface="Georgia" pitchFamily="18" charset="0"/>
              </a:rPr>
              <a:t>   13</a:t>
            </a:r>
          </a:p>
          <a:p>
            <a:pPr marL="342900" indent="-342900">
              <a:buAutoNum type="arabicParenR"/>
            </a:pPr>
            <a:r>
              <a:rPr lang="ru-RU" sz="5400" b="1" dirty="0" smtClean="0">
                <a:solidFill>
                  <a:srgbClr val="005426"/>
                </a:solidFill>
                <a:latin typeface="Georgia" pitchFamily="18" charset="0"/>
              </a:rPr>
              <a:t>   7</a:t>
            </a:r>
          </a:p>
          <a:p>
            <a:pPr marL="342900" indent="-342900">
              <a:buAutoNum type="arabicParenR"/>
            </a:pPr>
            <a:r>
              <a:rPr lang="ru-RU" sz="5400" b="1" dirty="0" smtClean="0">
                <a:solidFill>
                  <a:srgbClr val="005426"/>
                </a:solidFill>
                <a:latin typeface="Georgia" pitchFamily="18" charset="0"/>
              </a:rPr>
              <a:t>   120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14942" y="2143116"/>
            <a:ext cx="321471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5400" b="1" dirty="0" smtClean="0">
                <a:solidFill>
                  <a:srgbClr val="005426"/>
                </a:solidFill>
                <a:latin typeface="Georgia" pitchFamily="18" charset="0"/>
              </a:rPr>
              <a:t>   17</a:t>
            </a:r>
          </a:p>
          <a:p>
            <a:pPr marL="342900" indent="-342900">
              <a:buAutoNum type="arabicParenR"/>
            </a:pPr>
            <a:r>
              <a:rPr lang="ru-RU" sz="5400" b="1" dirty="0" smtClean="0">
                <a:solidFill>
                  <a:srgbClr val="005426"/>
                </a:solidFill>
                <a:latin typeface="Georgia" pitchFamily="18" charset="0"/>
              </a:rPr>
              <a:t>   20</a:t>
            </a:r>
          </a:p>
          <a:p>
            <a:pPr marL="342900" indent="-342900">
              <a:buAutoNum type="arabicParenR"/>
            </a:pPr>
            <a:r>
              <a:rPr lang="ru-RU" sz="5400" b="1" dirty="0" smtClean="0">
                <a:solidFill>
                  <a:srgbClr val="005426"/>
                </a:solidFill>
                <a:latin typeface="Georgia" pitchFamily="18" charset="0"/>
              </a:rPr>
              <a:t>   54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395536" y="260648"/>
            <a:ext cx="842493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400" dirty="0" smtClean="0">
                <a:solidFill>
                  <a:srgbClr val="0062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Критерии оценок</a:t>
            </a:r>
            <a:endParaRPr lang="ru-RU" sz="5400" dirty="0">
              <a:solidFill>
                <a:srgbClr val="0062A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20" name="Прямоугольник 19"/>
          <p:cNvSpPr/>
          <p:nvPr/>
        </p:nvSpPr>
        <p:spPr>
          <a:xfrm>
            <a:off x="971600" y="1484784"/>
            <a:ext cx="748883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8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«5»  </a:t>
            </a:r>
            <a:r>
              <a:rPr lang="ru-RU" sz="7200" dirty="0" smtClean="0">
                <a:solidFill>
                  <a:srgbClr val="006C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- нет ошибок</a:t>
            </a:r>
          </a:p>
          <a:p>
            <a:r>
              <a:rPr lang="ru-RU" sz="8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«4» </a:t>
            </a:r>
            <a:r>
              <a:rPr lang="ru-RU" sz="7200" dirty="0" smtClean="0">
                <a:solidFill>
                  <a:srgbClr val="006C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- одна ошибка</a:t>
            </a:r>
          </a:p>
          <a:p>
            <a:r>
              <a:rPr lang="ru-RU" sz="880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«3» </a:t>
            </a:r>
            <a:r>
              <a:rPr lang="ru-RU" sz="7200" dirty="0" smtClean="0">
                <a:solidFill>
                  <a:srgbClr val="006C3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-  две ошибки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48" name="TextBox 47"/>
          <p:cNvSpPr txBox="1"/>
          <p:nvPr/>
        </p:nvSpPr>
        <p:spPr>
          <a:xfrm>
            <a:off x="428596" y="285728"/>
            <a:ext cx="8358246" cy="1107996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66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Домашнее задание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428596" y="1214422"/>
            <a:ext cx="8358246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742950" indent="-742950">
              <a:buAutoNum type="arabicPeriod"/>
            </a:pP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. 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54, 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№ 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83(а, в), 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№ 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484 (а, б)</a:t>
            </a:r>
            <a:endParaRPr lang="ru-RU" sz="4400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  <a:p>
            <a:pPr marL="742950" indent="-742950">
              <a:buAutoNum type="arabicPeriod"/>
            </a:pP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Подготовить сообщение о </a:t>
            </a: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различных доказательствах теоремы Пифагора</a:t>
            </a:r>
          </a:p>
          <a:p>
            <a:pPr marL="742950" indent="-742950">
              <a:buAutoNum type="arabicPeriod"/>
            </a:pPr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Сообщение  ответ на вопрос Почему теорему Пифагора называют ТЕОРЕМОЙ НЕВЕСТЫ?</a:t>
            </a:r>
            <a:endParaRPr lang="ru-RU" sz="4400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48" name="TextBox 47"/>
          <p:cNvSpPr txBox="1"/>
          <p:nvPr/>
        </p:nvSpPr>
        <p:spPr>
          <a:xfrm>
            <a:off x="428596" y="285728"/>
            <a:ext cx="8358246" cy="83099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Оцени свою работу на уроке</a:t>
            </a:r>
            <a:endParaRPr lang="ru-RU" sz="6000" dirty="0" smtClean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500034" y="1071546"/>
            <a:ext cx="35719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0062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Урок</a:t>
            </a:r>
            <a:r>
              <a:rPr lang="ru-RU" sz="4400" b="1" i="1" dirty="0" smtClean="0"/>
              <a:t>	</a:t>
            </a:r>
            <a:endParaRPr lang="ru-RU" sz="4400" dirty="0" smtClean="0"/>
          </a:p>
          <a:p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1. интересно</a:t>
            </a:r>
          </a:p>
          <a:p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2. скучно	</a:t>
            </a:r>
          </a:p>
          <a:p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3.безразлично   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2357422" y="3857628"/>
            <a:ext cx="564360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400" dirty="0" smtClean="0">
                <a:solidFill>
                  <a:srgbClr val="0062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Итог</a:t>
            </a:r>
          </a:p>
          <a:p>
            <a:pPr marL="342900" indent="-342900"/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1. понял материал</a:t>
            </a:r>
          </a:p>
          <a:p>
            <a:pPr marL="342900" indent="-342900"/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2. узнал больше, чем знал</a:t>
            </a:r>
          </a:p>
          <a:p>
            <a:pPr marL="342900" indent="-342900"/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3. не понял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4786282" y="928670"/>
            <a:ext cx="4357718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5400" dirty="0" smtClean="0">
                <a:solidFill>
                  <a:srgbClr val="0062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 </a:t>
            </a:r>
            <a:r>
              <a:rPr lang="ru-RU" sz="4400" dirty="0" smtClean="0">
                <a:solidFill>
                  <a:srgbClr val="0062A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Я на уроке</a:t>
            </a:r>
          </a:p>
          <a:p>
            <a:pPr marL="342900" indent="-342900"/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1. работал</a:t>
            </a:r>
          </a:p>
          <a:p>
            <a:pPr marL="342900" indent="-342900"/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2. отдыхал</a:t>
            </a:r>
          </a:p>
          <a:p>
            <a:r>
              <a:rPr lang="ru-RU" sz="44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3.помогал другим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Рисунок 14" descr="grass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4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pic>
        <p:nvPicPr>
          <p:cNvPr id="16387" name="Picture 3" descr="http://content.foto.mail.ru/mail/natalisladkova/_animated/i-478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86050" y="1071546"/>
            <a:ext cx="4343214" cy="4143356"/>
          </a:xfrm>
          <a:prstGeom prst="rect">
            <a:avLst/>
          </a:prstGeom>
          <a:noFill/>
        </p:spPr>
      </p:pic>
      <p:sp>
        <p:nvSpPr>
          <p:cNvPr id="16" name="TextBox 15"/>
          <p:cNvSpPr txBox="1"/>
          <p:nvPr/>
        </p:nvSpPr>
        <p:spPr>
          <a:xfrm rot="20418075">
            <a:off x="57633" y="606694"/>
            <a:ext cx="40005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7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Спасибо </a:t>
            </a:r>
          </a:p>
          <a:p>
            <a:pPr algn="ctr"/>
            <a:r>
              <a:rPr lang="ru-RU" sz="7200" b="1" dirty="0" smtClean="0">
                <a:solidFill>
                  <a:schemeClr val="tx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за работу</a:t>
            </a:r>
            <a:endParaRPr lang="ru-RU" sz="7200" b="1" dirty="0">
              <a:solidFill>
                <a:schemeClr val="tx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grpSp>
        <p:nvGrpSpPr>
          <p:cNvPr id="22" name="Группа 21"/>
          <p:cNvGrpSpPr/>
          <p:nvPr/>
        </p:nvGrpSpPr>
        <p:grpSpPr>
          <a:xfrm>
            <a:off x="1000100" y="2000240"/>
            <a:ext cx="7143800" cy="3571900"/>
            <a:chOff x="928662" y="1357298"/>
            <a:chExt cx="7143800" cy="3571900"/>
          </a:xfrm>
        </p:grpSpPr>
        <p:sp>
          <p:nvSpPr>
            <p:cNvPr id="9" name="Параллелограмм 8"/>
            <p:cNvSpPr/>
            <p:nvPr/>
          </p:nvSpPr>
          <p:spPr>
            <a:xfrm>
              <a:off x="928662" y="1357298"/>
              <a:ext cx="7143800" cy="3571900"/>
            </a:xfrm>
            <a:prstGeom prst="parallelogram">
              <a:avLst>
                <a:gd name="adj" fmla="val 45266"/>
              </a:avLst>
            </a:prstGeom>
            <a:noFill/>
            <a:ln w="5715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4" name="Прямая соединительная линия 13"/>
            <p:cNvCxnSpPr/>
            <p:nvPr/>
          </p:nvCxnSpPr>
          <p:spPr>
            <a:xfrm>
              <a:off x="2571736" y="1357298"/>
              <a:ext cx="4643470" cy="1857388"/>
            </a:xfrm>
            <a:prstGeom prst="line">
              <a:avLst/>
            </a:prstGeom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3">
              <a:schemeClr val="accent1"/>
            </a:lnRef>
            <a:fillRef idx="0">
              <a:schemeClr val="accent1"/>
            </a:fillRef>
            <a:effectRef idx="2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Прямоугольник 14"/>
            <p:cNvSpPr/>
            <p:nvPr/>
          </p:nvSpPr>
          <p:spPr>
            <a:xfrm rot="12300000">
              <a:off x="7092000" y="3024000"/>
              <a:ext cx="180000" cy="180000"/>
            </a:xfrm>
            <a:prstGeom prst="rect">
              <a:avLst/>
            </a:prstGeom>
            <a:noFill/>
            <a:ln w="12700"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4714876" y="3000372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Monotype Corsiva" pitchFamily="66" charset="0"/>
                <a:cs typeface="Arial" pitchFamily="34" charset="0"/>
              </a:rPr>
              <a:t>8</a:t>
            </a:r>
            <a:endParaRPr lang="ru-RU" sz="6000" dirty="0"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357290" y="2928934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Monotype Corsiva" pitchFamily="66" charset="0"/>
                <a:cs typeface="Arial" pitchFamily="34" charset="0"/>
              </a:rPr>
              <a:t>7</a:t>
            </a:r>
            <a:endParaRPr lang="ru-RU" sz="6000" dirty="0"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14348" y="285728"/>
            <a:ext cx="7704856" cy="83099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Найди площадь фигуры</a:t>
            </a:r>
            <a:endParaRPr lang="ru-RU" sz="48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357158" y="4857760"/>
            <a:ext cx="142872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А</a:t>
            </a:r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2214546" y="1214422"/>
            <a:ext cx="78581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В</a:t>
            </a: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7929586" y="1142984"/>
            <a:ext cx="71438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С</a:t>
            </a:r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6429388" y="5286388"/>
            <a:ext cx="71438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D</a:t>
            </a:r>
            <a:endParaRPr kumimoji="0" lang="ru-RU" sz="6000" i="0" u="none" strike="noStrike" cap="none" normalizeH="0" baseline="0" dirty="0" smtClean="0">
              <a:ln>
                <a:noFill/>
              </a:ln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8" name="Text Box 21"/>
          <p:cNvSpPr txBox="1">
            <a:spLocks noChangeArrowheads="1"/>
          </p:cNvSpPr>
          <p:nvPr/>
        </p:nvSpPr>
        <p:spPr bwMode="auto">
          <a:xfrm>
            <a:off x="7215206" y="3500438"/>
            <a:ext cx="71438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6000" dirty="0" smtClean="0">
                <a:latin typeface="Monotype Corsiva" pitchFamily="66" charset="0"/>
                <a:cs typeface="Arial" pitchFamily="34" charset="0"/>
              </a:rPr>
              <a:t>H</a:t>
            </a:r>
            <a:endParaRPr kumimoji="0" lang="ru-RU" sz="6000" i="0" u="none" strike="noStrike" cap="none" normalizeH="0" baseline="0" dirty="0" smtClean="0">
              <a:ln>
                <a:noFill/>
              </a:ln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4214810" y="5500702"/>
            <a:ext cx="17859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Monotype Corsiva" pitchFamily="66" charset="0"/>
                <a:cs typeface="Arial" pitchFamily="34" charset="0"/>
              </a:rPr>
              <a:t>16</a:t>
            </a:r>
            <a:endParaRPr lang="ru-RU" sz="6000" dirty="0"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2571736" y="3643314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Monotype Corsiva" pitchFamily="66" charset="0"/>
                <a:cs typeface="Arial" pitchFamily="34" charset="0"/>
              </a:rPr>
              <a:t>5</a:t>
            </a:r>
            <a:endParaRPr lang="ru-RU" sz="6000" dirty="0">
              <a:latin typeface="Monotype Corsiva" pitchFamily="66" charset="0"/>
              <a:cs typeface="Arial" pitchFamily="34" charset="0"/>
            </a:endParaRPr>
          </a:p>
        </p:txBody>
      </p:sp>
      <p:grpSp>
        <p:nvGrpSpPr>
          <p:cNvPr id="18" name="Группа 17"/>
          <p:cNvGrpSpPr/>
          <p:nvPr/>
        </p:nvGrpSpPr>
        <p:grpSpPr>
          <a:xfrm>
            <a:off x="1214414" y="2285992"/>
            <a:ext cx="6643734" cy="3357586"/>
            <a:chOff x="1214414" y="1571612"/>
            <a:chExt cx="6643734" cy="3357586"/>
          </a:xfrm>
        </p:grpSpPr>
        <p:sp>
          <p:nvSpPr>
            <p:cNvPr id="10" name="Трапеция 9"/>
            <p:cNvSpPr/>
            <p:nvPr/>
          </p:nvSpPr>
          <p:spPr>
            <a:xfrm>
              <a:off x="1214414" y="1571612"/>
              <a:ext cx="6643734" cy="3357586"/>
            </a:xfrm>
            <a:prstGeom prst="trapezoid">
              <a:avLst>
                <a:gd name="adj" fmla="val 42993"/>
              </a:avLst>
            </a:prstGeom>
            <a:noFill/>
            <a:ln w="57150"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13" name="Прямая соединительная линия 12"/>
            <p:cNvCxnSpPr/>
            <p:nvPr/>
          </p:nvCxnSpPr>
          <p:spPr>
            <a:xfrm rot="5400000">
              <a:off x="928662" y="3214686"/>
              <a:ext cx="3357586" cy="71438"/>
            </a:xfrm>
            <a:prstGeom prst="line">
              <a:avLst/>
            </a:prstGeom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Прямоугольник 15"/>
            <p:cNvSpPr/>
            <p:nvPr/>
          </p:nvSpPr>
          <p:spPr>
            <a:xfrm>
              <a:off x="2571736" y="4714884"/>
              <a:ext cx="180000" cy="180000"/>
            </a:xfrm>
            <a:prstGeom prst="rect">
              <a:avLst/>
            </a:prstGeom>
            <a:noFill/>
            <a:ln w="19050">
              <a:solidFill>
                <a:srgbClr val="0033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7" name="TextBox 16"/>
          <p:cNvSpPr txBox="1"/>
          <p:nvPr/>
        </p:nvSpPr>
        <p:spPr>
          <a:xfrm>
            <a:off x="4071934" y="1500174"/>
            <a:ext cx="135732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Monotype Corsiva" pitchFamily="66" charset="0"/>
                <a:cs typeface="Arial" pitchFamily="34" charset="0"/>
              </a:rPr>
              <a:t>10</a:t>
            </a:r>
            <a:endParaRPr lang="ru-RU" sz="6000" dirty="0"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714348" y="285728"/>
            <a:ext cx="7704856" cy="83099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Найди площадь фигуры</a:t>
            </a:r>
            <a:endParaRPr lang="ru-RU" sz="48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571472" y="4857760"/>
            <a:ext cx="142872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А</a:t>
            </a: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2000232" y="1500174"/>
            <a:ext cx="78581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В</a:t>
            </a:r>
          </a:p>
        </p:txBody>
      </p:sp>
      <p:sp>
        <p:nvSpPr>
          <p:cNvPr id="19" name="Text Box 21"/>
          <p:cNvSpPr txBox="1">
            <a:spLocks noChangeArrowheads="1"/>
          </p:cNvSpPr>
          <p:nvPr/>
        </p:nvSpPr>
        <p:spPr bwMode="auto">
          <a:xfrm>
            <a:off x="6286512" y="1500174"/>
            <a:ext cx="71438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С</a:t>
            </a:r>
          </a:p>
        </p:txBody>
      </p:sp>
      <p:sp>
        <p:nvSpPr>
          <p:cNvPr id="22" name="Text Box 21"/>
          <p:cNvSpPr txBox="1">
            <a:spLocks noChangeArrowheads="1"/>
          </p:cNvSpPr>
          <p:nvPr/>
        </p:nvSpPr>
        <p:spPr bwMode="auto">
          <a:xfrm>
            <a:off x="7929586" y="4857760"/>
            <a:ext cx="71438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D</a:t>
            </a:r>
            <a:endParaRPr kumimoji="0" lang="ru-RU" sz="6000" i="0" u="none" strike="noStrike" cap="none" normalizeH="0" baseline="0" dirty="0" smtClean="0">
              <a:ln>
                <a:noFill/>
              </a:ln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23" name="Text Box 21"/>
          <p:cNvSpPr txBox="1">
            <a:spLocks noChangeArrowheads="1"/>
          </p:cNvSpPr>
          <p:nvPr/>
        </p:nvSpPr>
        <p:spPr bwMode="auto">
          <a:xfrm>
            <a:off x="2143108" y="5572140"/>
            <a:ext cx="71438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6000" dirty="0" smtClean="0">
                <a:latin typeface="Monotype Corsiva" pitchFamily="66" charset="0"/>
                <a:cs typeface="Arial" pitchFamily="34" charset="0"/>
              </a:rPr>
              <a:t>H</a:t>
            </a:r>
            <a:endParaRPr kumimoji="0" lang="ru-RU" sz="6000" i="0" u="none" strike="noStrike" cap="none" normalizeH="0" baseline="0" dirty="0" smtClean="0">
              <a:ln>
                <a:noFill/>
              </a:ln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4572000" y="2214554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Monotype Corsiva" pitchFamily="66" charset="0"/>
                <a:cs typeface="Arial" pitchFamily="34" charset="0"/>
              </a:rPr>
              <a:t>8</a:t>
            </a:r>
            <a:endParaRPr lang="ru-RU" sz="6000" dirty="0"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000364" y="3071810"/>
            <a:ext cx="10715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Monotype Corsiva" pitchFamily="66" charset="0"/>
                <a:cs typeface="Arial" pitchFamily="34" charset="0"/>
              </a:rPr>
              <a:t>10</a:t>
            </a:r>
            <a:endParaRPr lang="ru-RU" sz="6000" dirty="0">
              <a:latin typeface="Monotype Corsiva" pitchFamily="66" charset="0"/>
              <a:cs typeface="Arial" pitchFamily="34" charset="0"/>
            </a:endParaRPr>
          </a:p>
        </p:txBody>
      </p:sp>
      <p:grpSp>
        <p:nvGrpSpPr>
          <p:cNvPr id="10" name="Группа 9"/>
          <p:cNvGrpSpPr/>
          <p:nvPr/>
        </p:nvGrpSpPr>
        <p:grpSpPr>
          <a:xfrm>
            <a:off x="1214414" y="1571612"/>
            <a:ext cx="6500858" cy="3215504"/>
            <a:chOff x="1214414" y="1571612"/>
            <a:chExt cx="6500858" cy="3215504"/>
          </a:xfrm>
        </p:grpSpPr>
        <p:sp>
          <p:nvSpPr>
            <p:cNvPr id="5" name="Ромб 4"/>
            <p:cNvSpPr/>
            <p:nvPr/>
          </p:nvSpPr>
          <p:spPr>
            <a:xfrm rot="16200000">
              <a:off x="2857488" y="-71462"/>
              <a:ext cx="3214710" cy="6500858"/>
            </a:xfrm>
            <a:prstGeom prst="diamond">
              <a:avLst/>
            </a:prstGeom>
            <a:noFill/>
            <a:ln w="57150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>
              <a:stCxn id="5" idx="0"/>
              <a:endCxn id="5" idx="2"/>
            </p:cNvCxnSpPr>
            <p:nvPr/>
          </p:nvCxnSpPr>
          <p:spPr>
            <a:xfrm rot="10800000" flipH="1">
              <a:off x="1214414" y="3178967"/>
              <a:ext cx="6500858" cy="1588"/>
            </a:xfrm>
            <a:prstGeom prst="line">
              <a:avLst/>
            </a:prstGeom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>
              <a:stCxn id="5" idx="3"/>
              <a:endCxn id="5" idx="1"/>
            </p:cNvCxnSpPr>
            <p:nvPr/>
          </p:nvCxnSpPr>
          <p:spPr>
            <a:xfrm rot="16200000" flipH="1">
              <a:off x="2857488" y="3178967"/>
              <a:ext cx="3214710" cy="1588"/>
            </a:xfrm>
            <a:prstGeom prst="line">
              <a:avLst/>
            </a:prstGeom>
            <a:ln>
              <a:solidFill>
                <a:schemeClr val="accent4">
                  <a:lumMod val="50000"/>
                </a:schemeClr>
              </a:solidFill>
            </a:ln>
          </p:spPr>
          <p:style>
            <a:lnRef idx="3">
              <a:schemeClr val="accent4"/>
            </a:lnRef>
            <a:fillRef idx="0">
              <a:schemeClr val="accent4"/>
            </a:fillRef>
            <a:effectRef idx="2">
              <a:schemeClr val="accent4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714348" y="285728"/>
            <a:ext cx="7704856" cy="83099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Найди площадь фигуры</a:t>
            </a:r>
            <a:endParaRPr lang="ru-RU" sz="48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500034" y="2714620"/>
            <a:ext cx="142872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А</a:t>
            </a:r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3714744" y="928670"/>
            <a:ext cx="78581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В</a:t>
            </a:r>
          </a:p>
        </p:txBody>
      </p:sp>
      <p:sp>
        <p:nvSpPr>
          <p:cNvPr id="15" name="Text Box 21"/>
          <p:cNvSpPr txBox="1">
            <a:spLocks noChangeArrowheads="1"/>
          </p:cNvSpPr>
          <p:nvPr/>
        </p:nvSpPr>
        <p:spPr bwMode="auto">
          <a:xfrm>
            <a:off x="7786710" y="2643182"/>
            <a:ext cx="71438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С</a:t>
            </a:r>
          </a:p>
        </p:txBody>
      </p:sp>
      <p:sp>
        <p:nvSpPr>
          <p:cNvPr id="16" name="Text Box 21"/>
          <p:cNvSpPr txBox="1">
            <a:spLocks noChangeArrowheads="1"/>
          </p:cNvSpPr>
          <p:nvPr/>
        </p:nvSpPr>
        <p:spPr bwMode="auto">
          <a:xfrm>
            <a:off x="4071934" y="4786322"/>
            <a:ext cx="71438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D</a:t>
            </a:r>
            <a:endParaRPr kumimoji="0" lang="ru-RU" sz="6000" i="0" u="none" strike="noStrike" cap="none" normalizeH="0" baseline="0" dirty="0" smtClean="0">
              <a:ln>
                <a:noFill/>
              </a:ln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7" name="Text Box 21"/>
          <p:cNvSpPr txBox="1">
            <a:spLocks noChangeArrowheads="1"/>
          </p:cNvSpPr>
          <p:nvPr/>
        </p:nvSpPr>
        <p:spPr bwMode="auto">
          <a:xfrm>
            <a:off x="4357686" y="3000372"/>
            <a:ext cx="71438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lang="en-US" sz="6000" dirty="0" smtClean="0">
                <a:latin typeface="Monotype Corsiva" pitchFamily="66" charset="0"/>
                <a:cs typeface="Arial" pitchFamily="34" charset="0"/>
              </a:rPr>
              <a:t>O</a:t>
            </a:r>
            <a:endParaRPr kumimoji="0" lang="ru-RU" sz="6000" i="0" u="none" strike="noStrike" cap="none" normalizeH="0" baseline="0" dirty="0" smtClean="0">
              <a:ln>
                <a:noFill/>
              </a:ln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1142976" y="3286124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Monotype Corsiva" pitchFamily="66" charset="0"/>
                <a:cs typeface="Arial" pitchFamily="34" charset="0"/>
              </a:rPr>
              <a:t>8</a:t>
            </a:r>
            <a:endParaRPr lang="ru-RU" sz="6000" dirty="0"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4286248" y="5643578"/>
            <a:ext cx="192882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Monotype Corsiva" pitchFamily="66" charset="0"/>
                <a:cs typeface="Arial" pitchFamily="34" charset="0"/>
              </a:rPr>
              <a:t>12</a:t>
            </a:r>
            <a:endParaRPr lang="ru-RU" sz="6000" dirty="0"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785918" y="2071678"/>
            <a:ext cx="6143668" cy="3714776"/>
          </a:xfrm>
          <a:prstGeom prst="rect">
            <a:avLst/>
          </a:prstGeom>
          <a:noFill/>
          <a:ln w="57150"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714348" y="285728"/>
            <a:ext cx="7704856" cy="83099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Найди площадь фигуры</a:t>
            </a:r>
            <a:endParaRPr lang="ru-RU" sz="48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7" name="Text Box 21"/>
          <p:cNvSpPr txBox="1">
            <a:spLocks noChangeArrowheads="1"/>
          </p:cNvSpPr>
          <p:nvPr/>
        </p:nvSpPr>
        <p:spPr bwMode="auto">
          <a:xfrm>
            <a:off x="1071538" y="5072074"/>
            <a:ext cx="142872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А</a:t>
            </a:r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1071538" y="1428736"/>
            <a:ext cx="78581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В</a:t>
            </a:r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7929586" y="1428736"/>
            <a:ext cx="71438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С</a:t>
            </a: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7929586" y="5357826"/>
            <a:ext cx="71438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D</a:t>
            </a:r>
            <a:endParaRPr kumimoji="0" lang="ru-RU" sz="6000" i="0" u="none" strike="noStrike" cap="none" normalizeH="0" baseline="0" dirty="0" smtClean="0">
              <a:ln>
                <a:noFill/>
              </a:ln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1214414" y="3143248"/>
            <a:ext cx="10001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Monotype Corsiva" pitchFamily="66" charset="0"/>
                <a:cs typeface="Arial" pitchFamily="34" charset="0"/>
              </a:rPr>
              <a:t>15</a:t>
            </a:r>
            <a:endParaRPr lang="ru-RU" sz="6000" dirty="0"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214546" y="1285860"/>
            <a:ext cx="5040000" cy="5040000"/>
          </a:xfrm>
          <a:prstGeom prst="rect">
            <a:avLst/>
          </a:prstGeom>
          <a:noFill/>
          <a:ln w="571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TextBox 5"/>
          <p:cNvSpPr txBox="1"/>
          <p:nvPr/>
        </p:nvSpPr>
        <p:spPr>
          <a:xfrm>
            <a:off x="4357686" y="5429264"/>
            <a:ext cx="107157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Monotype Corsiva" pitchFamily="66" charset="0"/>
                <a:cs typeface="Arial" pitchFamily="34" charset="0"/>
              </a:rPr>
              <a:t>15</a:t>
            </a:r>
            <a:endParaRPr lang="ru-RU" sz="6000" dirty="0"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14348" y="285728"/>
            <a:ext cx="7704856" cy="83099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Найди площадь фигуры</a:t>
            </a:r>
            <a:endParaRPr lang="ru-RU" sz="48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8" name="Text Box 21"/>
          <p:cNvSpPr txBox="1">
            <a:spLocks noChangeArrowheads="1"/>
          </p:cNvSpPr>
          <p:nvPr/>
        </p:nvSpPr>
        <p:spPr bwMode="auto">
          <a:xfrm>
            <a:off x="1500166" y="5500702"/>
            <a:ext cx="142872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А</a:t>
            </a:r>
          </a:p>
        </p:txBody>
      </p:sp>
      <p:sp>
        <p:nvSpPr>
          <p:cNvPr id="9" name="Text Box 21"/>
          <p:cNvSpPr txBox="1">
            <a:spLocks noChangeArrowheads="1"/>
          </p:cNvSpPr>
          <p:nvPr/>
        </p:nvSpPr>
        <p:spPr bwMode="auto">
          <a:xfrm>
            <a:off x="1500166" y="857232"/>
            <a:ext cx="78581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В</a:t>
            </a: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7358082" y="928670"/>
            <a:ext cx="71438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С</a:t>
            </a:r>
          </a:p>
        </p:txBody>
      </p:sp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7286644" y="5643578"/>
            <a:ext cx="71438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D</a:t>
            </a:r>
            <a:endParaRPr kumimoji="0" lang="ru-RU" sz="6000" i="0" u="none" strike="noStrike" cap="none" normalizeH="0" baseline="0" dirty="0" smtClean="0">
              <a:ln>
                <a:noFill/>
              </a:ln>
              <a:effectLst/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grpSp>
        <p:nvGrpSpPr>
          <p:cNvPr id="8" name="Группа 7"/>
          <p:cNvGrpSpPr/>
          <p:nvPr/>
        </p:nvGrpSpPr>
        <p:grpSpPr>
          <a:xfrm>
            <a:off x="1500166" y="1643050"/>
            <a:ext cx="6929486" cy="3643338"/>
            <a:chOff x="1071538" y="1357298"/>
            <a:chExt cx="6929486" cy="3643338"/>
          </a:xfrm>
        </p:grpSpPr>
        <p:sp>
          <p:nvSpPr>
            <p:cNvPr id="5" name="Параллелограмм 4"/>
            <p:cNvSpPr/>
            <p:nvPr/>
          </p:nvSpPr>
          <p:spPr>
            <a:xfrm>
              <a:off x="1071538" y="1357298"/>
              <a:ext cx="6929486" cy="3643338"/>
            </a:xfrm>
            <a:prstGeom prst="parallelogram">
              <a:avLst>
                <a:gd name="adj" fmla="val 44869"/>
              </a:avLst>
            </a:prstGeom>
            <a:noFill/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7" name="Прямая соединительная линия 6"/>
            <p:cNvCxnSpPr/>
            <p:nvPr/>
          </p:nvCxnSpPr>
          <p:spPr>
            <a:xfrm rot="16200000" flipH="1">
              <a:off x="2714612" y="1357298"/>
              <a:ext cx="3643338" cy="3643338"/>
            </a:xfrm>
            <a:prstGeom prst="line">
              <a:avLst/>
            </a:prstGeom>
            <a:ln w="57150">
              <a:solidFill>
                <a:schemeClr val="accent5">
                  <a:lumMod val="5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" name="TextBox 8"/>
          <p:cNvSpPr txBox="1"/>
          <p:nvPr/>
        </p:nvSpPr>
        <p:spPr>
          <a:xfrm>
            <a:off x="714348" y="285728"/>
            <a:ext cx="7704856" cy="83099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Найди площадь фигуры</a:t>
            </a:r>
            <a:endParaRPr lang="ru-RU" sz="48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0" name="Text Box 21"/>
          <p:cNvSpPr txBox="1">
            <a:spLocks noChangeArrowheads="1"/>
          </p:cNvSpPr>
          <p:nvPr/>
        </p:nvSpPr>
        <p:spPr bwMode="auto">
          <a:xfrm>
            <a:off x="642910" y="4500570"/>
            <a:ext cx="142872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А</a:t>
            </a:r>
          </a:p>
        </p:txBody>
      </p:sp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2357422" y="1142984"/>
            <a:ext cx="78581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В</a:t>
            </a:r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8072462" y="785794"/>
            <a:ext cx="71438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С</a:t>
            </a:r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6929454" y="4714884"/>
            <a:ext cx="71438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D</a:t>
            </a:r>
            <a:endParaRPr kumimoji="0" lang="ru-RU" sz="6000" i="0" u="none" strike="noStrike" cap="none" normalizeH="0" baseline="0" dirty="0" smtClean="0">
              <a:ln>
                <a:noFill/>
              </a:ln>
              <a:effectLst/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7" name="Полилиния 16"/>
          <p:cNvSpPr/>
          <p:nvPr/>
        </p:nvSpPr>
        <p:spPr>
          <a:xfrm>
            <a:off x="1571604" y="1643050"/>
            <a:ext cx="5148283" cy="3600000"/>
          </a:xfrm>
          <a:custGeom>
            <a:avLst/>
            <a:gdLst>
              <a:gd name="connsiteX0" fmla="*/ 0 w 5286375"/>
              <a:gd name="connsiteY0" fmla="*/ 3638550 h 3638550"/>
              <a:gd name="connsiteX1" fmla="*/ 1609725 w 5286375"/>
              <a:gd name="connsiteY1" fmla="*/ 0 h 3638550"/>
              <a:gd name="connsiteX2" fmla="*/ 5286375 w 5286375"/>
              <a:gd name="connsiteY2" fmla="*/ 3638550 h 3638550"/>
              <a:gd name="connsiteX3" fmla="*/ 0 w 5286375"/>
              <a:gd name="connsiteY3" fmla="*/ 3638550 h 3638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286375" h="3638550">
                <a:moveTo>
                  <a:pt x="0" y="3638550"/>
                </a:moveTo>
                <a:lnTo>
                  <a:pt x="1609725" y="0"/>
                </a:lnTo>
                <a:lnTo>
                  <a:pt x="5286375" y="3638550"/>
                </a:lnTo>
                <a:lnTo>
                  <a:pt x="0" y="3638550"/>
                </a:lnTo>
                <a:close/>
              </a:path>
            </a:pathLst>
          </a:custGeom>
          <a:solidFill>
            <a:schemeClr val="accent6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2214546" y="4000504"/>
            <a:ext cx="307183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Monotype Corsiva" pitchFamily="66" charset="0"/>
                <a:cs typeface="Arial" pitchFamily="34" charset="0"/>
              </a:rPr>
              <a:t>S</a:t>
            </a:r>
            <a:r>
              <a:rPr lang="en-US" sz="6000" baseline="-25000" dirty="0" smtClean="0">
                <a:latin typeface="Monotype Corsiva" pitchFamily="66" charset="0"/>
                <a:cs typeface="Arial" pitchFamily="34" charset="0"/>
              </a:rPr>
              <a:t>ABD</a:t>
            </a:r>
            <a:r>
              <a:rPr lang="en-US" sz="6000" dirty="0" smtClean="0">
                <a:latin typeface="Monotype Corsiva" pitchFamily="66" charset="0"/>
                <a:cs typeface="Arial" pitchFamily="34" charset="0"/>
              </a:rPr>
              <a:t> = 25</a:t>
            </a:r>
            <a:endParaRPr lang="ru-RU" sz="6000" baseline="-25000" dirty="0" smtClean="0"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143108" y="5500702"/>
            <a:ext cx="421484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Monotype Corsiva" pitchFamily="66" charset="0"/>
                <a:cs typeface="Arial" pitchFamily="34" charset="0"/>
              </a:rPr>
              <a:t>Найти </a:t>
            </a:r>
            <a:r>
              <a:rPr lang="en-US" sz="6000" dirty="0" smtClean="0">
                <a:latin typeface="Monotype Corsiva" pitchFamily="66" charset="0"/>
                <a:cs typeface="Arial" pitchFamily="34" charset="0"/>
              </a:rPr>
              <a:t>S</a:t>
            </a:r>
            <a:r>
              <a:rPr lang="en-US" sz="6000" baseline="-25000" dirty="0" smtClean="0">
                <a:latin typeface="Monotype Corsiva" pitchFamily="66" charset="0"/>
                <a:cs typeface="Arial" pitchFamily="34" charset="0"/>
              </a:rPr>
              <a:t>ABCD</a:t>
            </a:r>
            <a:endParaRPr lang="ru-RU" sz="6000" baseline="-25000" dirty="0" smtClean="0">
              <a:latin typeface="Monotype Corsiva" pitchFamily="66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2" descr="D:\Женя\Шаблоны для презентаций\119_fon_nabor_11\fon_nabor_11\51-1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12000"/>
          </a:xfrm>
          <a:prstGeom prst="rect">
            <a:avLst/>
          </a:prstGeom>
          <a:noFill/>
        </p:spPr>
      </p:pic>
      <p:sp>
        <p:nvSpPr>
          <p:cNvPr id="20" name="TextBox 19"/>
          <p:cNvSpPr txBox="1"/>
          <p:nvPr/>
        </p:nvSpPr>
        <p:spPr>
          <a:xfrm>
            <a:off x="4071934" y="5357826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Monotype Corsiva" pitchFamily="66" charset="0"/>
                <a:cs typeface="Arial" pitchFamily="34" charset="0"/>
              </a:rPr>
              <a:t>3</a:t>
            </a:r>
            <a:endParaRPr lang="ru-RU" sz="6000" dirty="0">
              <a:latin typeface="Monotype Corsiva" pitchFamily="66" charset="0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86314" y="3143248"/>
            <a:ext cx="42862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>
                <a:latin typeface="Monotype Corsiva" pitchFamily="66" charset="0"/>
                <a:cs typeface="Arial" pitchFamily="34" charset="0"/>
              </a:rPr>
              <a:t>5</a:t>
            </a:r>
            <a:endParaRPr lang="ru-RU" sz="6000" dirty="0">
              <a:latin typeface="Monotype Corsiva" pitchFamily="66" charset="0"/>
              <a:cs typeface="Arial" pitchFamily="34" charset="0"/>
            </a:endParaRPr>
          </a:p>
        </p:txBody>
      </p:sp>
      <p:grpSp>
        <p:nvGrpSpPr>
          <p:cNvPr id="9" name="Группа 8"/>
          <p:cNvGrpSpPr/>
          <p:nvPr/>
        </p:nvGrpSpPr>
        <p:grpSpPr>
          <a:xfrm>
            <a:off x="2714612" y="1214422"/>
            <a:ext cx="3786214" cy="5143536"/>
            <a:chOff x="2643174" y="714356"/>
            <a:chExt cx="3786214" cy="5143536"/>
          </a:xfrm>
        </p:grpSpPr>
        <p:sp>
          <p:nvSpPr>
            <p:cNvPr id="6" name="Прямоугольный треугольник 5"/>
            <p:cNvSpPr/>
            <p:nvPr/>
          </p:nvSpPr>
          <p:spPr>
            <a:xfrm>
              <a:off x="2643174" y="714356"/>
              <a:ext cx="3786214" cy="5143536"/>
            </a:xfrm>
            <a:prstGeom prst="rtTriangle">
              <a:avLst/>
            </a:prstGeom>
            <a:noFill/>
            <a:ln w="7620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" name="Прямоугольник 7"/>
            <p:cNvSpPr/>
            <p:nvPr/>
          </p:nvSpPr>
          <p:spPr>
            <a:xfrm>
              <a:off x="2643174" y="5643578"/>
              <a:ext cx="180000" cy="180000"/>
            </a:xfrm>
            <a:prstGeom prst="rect">
              <a:avLst/>
            </a:prstGeom>
            <a:noFill/>
            <a:ln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0" name="TextBox 9"/>
          <p:cNvSpPr txBox="1"/>
          <p:nvPr/>
        </p:nvSpPr>
        <p:spPr>
          <a:xfrm>
            <a:off x="714348" y="285728"/>
            <a:ext cx="7704856" cy="830997"/>
          </a:xfrm>
          <a:prstGeom prst="rect">
            <a:avLst/>
          </a:prstGeom>
          <a:noFill/>
          <a:effectLst>
            <a:outerShdw blurRad="50800" dist="50800" dir="5400000" algn="ctr" rotWithShape="0">
              <a:srgbClr val="92D050"/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ru-RU" sz="4800" dirty="0" smtClean="0">
                <a:solidFill>
                  <a:schemeClr val="accent5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onotype Corsiva" pitchFamily="66" charset="0"/>
              </a:rPr>
              <a:t>Найди площадь фигуры</a:t>
            </a:r>
            <a:endParaRPr lang="ru-RU" sz="4800" dirty="0">
              <a:solidFill>
                <a:schemeClr val="accent5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Monotype Corsiva" pitchFamily="66" charset="0"/>
            </a:endParaRPr>
          </a:p>
        </p:txBody>
      </p:sp>
      <p:sp>
        <p:nvSpPr>
          <p:cNvPr id="11" name="Text Box 21"/>
          <p:cNvSpPr txBox="1">
            <a:spLocks noChangeArrowheads="1"/>
          </p:cNvSpPr>
          <p:nvPr/>
        </p:nvSpPr>
        <p:spPr bwMode="auto">
          <a:xfrm>
            <a:off x="6572264" y="5500702"/>
            <a:ext cx="1428727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А</a:t>
            </a:r>
          </a:p>
        </p:txBody>
      </p:sp>
      <p:sp>
        <p:nvSpPr>
          <p:cNvPr id="13" name="Text Box 21"/>
          <p:cNvSpPr txBox="1">
            <a:spLocks noChangeArrowheads="1"/>
          </p:cNvSpPr>
          <p:nvPr/>
        </p:nvSpPr>
        <p:spPr bwMode="auto">
          <a:xfrm>
            <a:off x="2000232" y="1000108"/>
            <a:ext cx="785818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В</a:t>
            </a:r>
          </a:p>
        </p:txBody>
      </p:sp>
      <p:sp>
        <p:nvSpPr>
          <p:cNvPr id="14" name="Text Box 21"/>
          <p:cNvSpPr txBox="1">
            <a:spLocks noChangeArrowheads="1"/>
          </p:cNvSpPr>
          <p:nvPr/>
        </p:nvSpPr>
        <p:spPr bwMode="auto">
          <a:xfrm>
            <a:off x="1857356" y="5500702"/>
            <a:ext cx="714380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ru-RU" sz="6000" i="0" u="none" strike="noStrike" cap="none" normalizeH="0" baseline="0" dirty="0" smtClean="0">
                <a:ln>
                  <a:noFill/>
                </a:ln>
                <a:effectLst/>
                <a:latin typeface="Monotype Corsiva" pitchFamily="66" charset="0"/>
                <a:cs typeface="Arial" pitchFamily="34" charset="0"/>
              </a:rPr>
              <a:t>С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306</TotalTime>
  <Words>308</Words>
  <Application>Microsoft Office PowerPoint</Application>
  <PresentationFormat>Экран (4:3)</PresentationFormat>
  <Paragraphs>155</Paragraphs>
  <Slides>26</Slides>
  <Notes>4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8" baseType="lpstr">
      <vt:lpstr>Тема Office</vt:lpstr>
      <vt:lpstr>Формула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Win 7</dc:creator>
  <cp:lastModifiedBy>Win 7</cp:lastModifiedBy>
  <cp:revision>37</cp:revision>
  <dcterms:created xsi:type="dcterms:W3CDTF">2014-12-02T08:15:59Z</dcterms:created>
  <dcterms:modified xsi:type="dcterms:W3CDTF">2014-12-04T06:59:40Z</dcterms:modified>
</cp:coreProperties>
</file>