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9" r:id="rId3"/>
    <p:sldId id="276" r:id="rId4"/>
    <p:sldId id="278" r:id="rId5"/>
    <p:sldId id="284" r:id="rId6"/>
    <p:sldId id="281" r:id="rId7"/>
    <p:sldId id="285" r:id="rId8"/>
    <p:sldId id="282" r:id="rId9"/>
    <p:sldId id="280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3FA"/>
    <a:srgbClr val="CC0000"/>
    <a:srgbClr val="E14433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8" d="100"/>
          <a:sy n="98" d="100"/>
        </p:scale>
        <p:origin x="-35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6E49F-0CD2-454B-8CF0-E1E99B1BA7CD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B2916-A519-4505-8E35-9FB2B821D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B2916-A519-4505-8E35-9FB2B821D0C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B2916-A519-4505-8E35-9FB2B821D0C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B2916-A519-4505-8E35-9FB2B821D0C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8163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63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E95C4CE-BB3D-46E6-ACCA-00660B553E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21BC1-9A1A-49D2-8829-C9EAF94905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3888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1688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79513-E74E-4604-83D6-4E57A902DC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CEC61-092B-4133-BC45-C3CDFC9B82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0E00F-5CAF-4D0E-B1A0-F51BE439AD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2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EEE06-33BA-4E8F-9A64-CB3A6E6539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5FC18-DEF4-464E-80B4-A45FBDF759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B9DBE-76E6-4265-94A2-B970BC907B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E5604-B291-44AE-B98F-24BA40CDB0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6F119-00B3-4492-93CB-4818C18165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F6206-DEC6-4BE2-AEDE-59BAB648E3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086E7EA-3D69-4FEB-96C5-C1379BB4335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&#1042;&#1088;&#1072;&#1085;&#1075;&#1077;&#1083;&#1100;,_&#1055;&#1105;&#1090;&#1088;_&#1053;&#1080;&#1082;&#1086;&#1083;&#1072;&#1077;&#1074;&#1080;&#1095;" TargetMode="External"/><Relationship Id="rId13" Type="http://schemas.openxmlformats.org/officeDocument/2006/relationships/hyperlink" Target="https://ru.wikipedia.org/wiki/&#1057;&#1072;&#1084;&#1089;&#1086;&#1085;&#1086;&#1074;,_&#1040;&#1083;&#1077;&#1082;&#1089;&#1072;&#1085;&#1076;&#1088;_&#1042;&#1072;&#1089;&#1080;&#1083;&#1100;&#1077;&#1074;&#1080;&#1095;" TargetMode="External"/><Relationship Id="rId3" Type="http://schemas.openxmlformats.org/officeDocument/2006/relationships/hyperlink" Target="https://ru.wikipedia.org/wiki/&#1041;&#1086;&#1095;&#1082;&#1072;&#1088;&#1105;&#1074;&#1072;,_&#1052;&#1072;&#1088;&#1080;&#1103;_&#1051;&#1077;&#1086;&#1085;&#1090;&#1100;&#1077;&#1074;&#1085;&#1072;" TargetMode="External"/><Relationship Id="rId7" Type="http://schemas.openxmlformats.org/officeDocument/2006/relationships/hyperlink" Target="https://ru.wikipedia.org/wiki/&#1050;&#1088;&#1102;&#1095;&#1082;&#1086;&#1074;,_&#1050;&#1086;&#1079;&#1100;&#1084;&#1072;_&#1060;&#1080;&#1088;&#1089;&#1086;&#1074;&#1080;&#1095;" TargetMode="External"/><Relationship Id="rId12" Type="http://schemas.openxmlformats.org/officeDocument/2006/relationships/hyperlink" Target="https://ru.wikipedia.org/wiki/&#1056;&#1077;&#1085;&#1085;&#1077;&#1085;&#1082;&#1072;&#1084;&#1087;&#1092;,_&#1055;&#1072;&#1074;&#1077;&#1083;_&#1050;&#1072;&#1088;&#1083;&#1086;&#1074;&#1080;&#1095;" TargetMode="External"/><Relationship Id="rId17" Type="http://schemas.openxmlformats.org/officeDocument/2006/relationships/hyperlink" Target="https://ru.wikipedia.org/wiki/&#1046;&#1080;&#1083;&#1080;&#1085;&#1089;&#1082;&#1080;&#1081;,_&#1071;&#1082;&#1086;&#1074;_&#1043;&#1088;&#1080;&#1075;&#1086;&#1088;&#1100;&#1077;&#1074;&#1080;&#1095;" TargetMode="External"/><Relationship Id="rId2" Type="http://schemas.openxmlformats.org/officeDocument/2006/relationships/hyperlink" Target="https://ru.wikipedia.org/wiki/%CD%E5%F1%F2%E5%F0%EE%E2,_%CF%B8%F2%F0_%CD%E8%EA%EE%EB%E0%E5%E2%E8%F7-" TargetMode="External"/><Relationship Id="rId16" Type="http://schemas.openxmlformats.org/officeDocument/2006/relationships/hyperlink" Target="https://ru.wikipedia.org/wiki/&#1041;&#1091;&#1076;&#1105;&#1085;&#1085;&#1099;&#1081;,_&#1057;&#1077;&#1084;&#1105;&#1085;_&#1052;&#1080;&#1093;&#1072;&#1081;&#1083;&#1086;&#1074;&#1080;&#1095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&#1048;&#1074;&#1072;&#1085;&#1086;&#1074;&#1072;,_&#1056;&#1080;&#1084;&#1084;&#1072;_&#1052;&#1080;&#1093;&#1072;&#1081;&#1083;&#1086;&#1074;&#1085;&#1072;" TargetMode="External"/><Relationship Id="rId11" Type="http://schemas.openxmlformats.org/officeDocument/2006/relationships/hyperlink" Target="https://ru.wikipedia.org/wiki/&#1055;&#1088;&#1080;&#1085;&#1094;&#1080;&#1087;,_&#1043;&#1072;&#1074;&#1088;&#1080;&#1083;&#1086;" TargetMode="External"/><Relationship Id="rId5" Type="http://schemas.openxmlformats.org/officeDocument/2006/relationships/hyperlink" Target="https://ru.wikipedia.org/wiki/&#1042;&#1072;&#1096;&#1072;&#1090;&#1082;&#1086;,_&#1050;&#1072;&#1088;&#1083;_&#1048;&#1074;&#1072;&#1085;&#1086;&#1074;&#1080;&#1095;" TargetMode="External"/><Relationship Id="rId15" Type="http://schemas.openxmlformats.org/officeDocument/2006/relationships/hyperlink" Target="https://ru.wikipedia.org/wiki/&#1053;&#1080;&#1082;&#1086;&#1083;&#1072;&#1081;_II" TargetMode="External"/><Relationship Id="rId10" Type="http://schemas.openxmlformats.org/officeDocument/2006/relationships/hyperlink" Target="https://ru.wikipedia.org/wiki/&#1060;&#1086;&#1096;,_&#1060;&#1077;&#1088;&#1076;&#1080;&#1085;&#1072;&#1085;&#1076;" TargetMode="External"/><Relationship Id="rId4" Type="http://schemas.openxmlformats.org/officeDocument/2006/relationships/hyperlink" Target="https://ru.wikipedia.org/wiki/&#1041;&#1088;&#1091;&#1089;&#1080;&#1083;&#1086;&#1074;,_&#1040;&#1083;&#1077;&#1082;&#1089;&#1077;&#1081;_&#1040;&#1083;&#1077;&#1082;&#1089;&#1077;&#1077;&#1074;&#1080;&#1095;" TargetMode="External"/><Relationship Id="rId9" Type="http://schemas.openxmlformats.org/officeDocument/2006/relationships/hyperlink" Target="https://ru.wikipedia.org/wiki/&#1040;&#1083;&#1077;&#1082;&#1089;&#1077;&#1077;&#1074;,_&#1052;&#1080;&#1093;&#1072;&#1080;&#1083;_&#1042;&#1072;&#1089;&#1080;&#1083;&#1100;&#1077;&#1074;&#1080;&#1095;" TargetMode="External"/><Relationship Id="rId14" Type="http://schemas.openxmlformats.org/officeDocument/2006/relationships/hyperlink" Target="http://www.stoletie.ru/voyna_1914/i_obzheg_prikaz_jego_kak_lava_894.htm-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285750" y="126460"/>
            <a:ext cx="8631238" cy="127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КРОССВОРД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ПЕРВАЯ МИРОВАЯ ВОЙНА В ЛИЦАХ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8040" t="21513" r="9045" b="37344"/>
          <a:stretch>
            <a:fillRect/>
          </a:stretch>
        </p:blipFill>
        <p:spPr bwMode="auto">
          <a:xfrm>
            <a:off x="525293" y="1361871"/>
            <a:ext cx="8073139" cy="320479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2916" y="231198"/>
            <a:ext cx="277091" cy="267856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0000"/>
                </a:solidFill>
              </a:rPr>
              <a:t>1</a:t>
            </a:r>
            <a:endParaRPr lang="ru-RU" sz="1400" b="1" dirty="0">
              <a:solidFill>
                <a:srgbClr val="CC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9616" y="231198"/>
            <a:ext cx="277091" cy="267856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96416" y="231198"/>
            <a:ext cx="277091" cy="267856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39241" y="231198"/>
            <a:ext cx="277091" cy="267856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82066" y="231198"/>
            <a:ext cx="277091" cy="267856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96316" y="231198"/>
            <a:ext cx="277091" cy="267856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0000"/>
                </a:solidFill>
                <a:latin typeface="Bookman Old Style" pitchFamily="18" charset="0"/>
              </a:rPr>
              <a:t>В</a:t>
            </a:r>
            <a:endParaRPr lang="ru-RU" b="1" dirty="0">
              <a:solidFill>
                <a:srgbClr val="CC0000"/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2641" y="231198"/>
            <a:ext cx="277091" cy="267856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58391" y="231198"/>
            <a:ext cx="277091" cy="267856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19225" y="484910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0000"/>
                </a:solidFill>
              </a:rPr>
              <a:t>2</a:t>
            </a:r>
            <a:endParaRPr lang="ru-RU" sz="1400" b="1" dirty="0">
              <a:solidFill>
                <a:srgbClr val="CC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95450" y="484910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81200" y="495301"/>
            <a:ext cx="267567" cy="257174"/>
          </a:xfrm>
          <a:prstGeom prst="rect">
            <a:avLst/>
          </a:prstGeom>
          <a:solidFill>
            <a:srgbClr val="F6F3FA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C0000"/>
                </a:solidFill>
                <a:latin typeface="Bookman Old Style" pitchFamily="18" charset="0"/>
              </a:rPr>
              <a:t>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247900" y="484910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4600" y="484910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00351" y="503960"/>
            <a:ext cx="266700" cy="248515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48767" y="757093"/>
            <a:ext cx="277091" cy="267854"/>
          </a:xfrm>
          <a:prstGeom prst="rect">
            <a:avLst/>
          </a:prstGeom>
          <a:solidFill>
            <a:srgbClr val="F6F3FA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C0000"/>
                </a:solidFill>
                <a:latin typeface="Bookman Old Style" pitchFamily="18" charset="0"/>
              </a:rPr>
              <a:t>Л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515467" y="757093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795156" y="757092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82638" y="766618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964172" y="757093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696894" y="757093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410856" y="757093"/>
            <a:ext cx="294119" cy="271607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0000"/>
                </a:solidFill>
              </a:rPr>
              <a:t>3</a:t>
            </a:r>
            <a:endParaRPr lang="ru-RU" sz="1400" b="1" dirty="0">
              <a:solidFill>
                <a:srgbClr val="CC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13735" y="1022060"/>
            <a:ext cx="277091" cy="254001"/>
          </a:xfrm>
          <a:prstGeom prst="rect">
            <a:avLst/>
          </a:prstGeom>
          <a:solidFill>
            <a:srgbClr val="F6F3FA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231161" y="1015134"/>
            <a:ext cx="277091" cy="261216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954647" y="1015134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696894" y="1015132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15474" y="1029276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29724" y="1029276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0000"/>
                </a:solidFill>
              </a:rPr>
              <a:t>4</a:t>
            </a:r>
            <a:endParaRPr lang="ru-RU" sz="1400" b="1" dirty="0">
              <a:solidFill>
                <a:srgbClr val="CC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804681" y="1015134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082061" y="1015134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371850" y="1018310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809010" y="1288760"/>
            <a:ext cx="277091" cy="254001"/>
          </a:xfrm>
          <a:prstGeom prst="rect">
            <a:avLst/>
          </a:prstGeom>
          <a:solidFill>
            <a:srgbClr val="F6F3FA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К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095915" y="1278082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648365" y="1287607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363769" y="1287896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522395" y="1287318"/>
            <a:ext cx="277091" cy="254000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255117" y="1278371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973409" y="1282988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704976" y="1294536"/>
            <a:ext cx="266700" cy="258040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rgbClr val="CC000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409701" y="1561236"/>
            <a:ext cx="266700" cy="258040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0000"/>
                </a:solidFill>
              </a:rPr>
              <a:t>6</a:t>
            </a:r>
            <a:endParaRPr lang="ru-RU" sz="1400" b="1" dirty="0">
              <a:solidFill>
                <a:srgbClr val="CC00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672938" y="1555750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959265" y="1555460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240685" y="1550553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518064" y="1550553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804392" y="1550553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100244" y="1550553"/>
            <a:ext cx="277091" cy="254001"/>
          </a:xfrm>
          <a:prstGeom prst="rect">
            <a:avLst/>
          </a:prstGeom>
          <a:solidFill>
            <a:srgbClr val="F6F3FA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C0000"/>
                </a:solidFill>
                <a:latin typeface="Bookman Old Style" pitchFamily="18" charset="0"/>
              </a:rPr>
              <a:t>А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3386861" y="1550553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514601" y="1808886"/>
            <a:ext cx="266700" cy="258040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0000"/>
                </a:solidFill>
              </a:rPr>
              <a:t>7</a:t>
            </a:r>
            <a:endParaRPr lang="ru-RU" sz="1400" b="1" dirty="0">
              <a:solidFill>
                <a:srgbClr val="CC000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794578" y="1809460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080906" y="1809460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377047" y="1800225"/>
            <a:ext cx="277091" cy="268144"/>
          </a:xfrm>
          <a:prstGeom prst="rect">
            <a:avLst/>
          </a:prstGeom>
          <a:solidFill>
            <a:srgbClr val="F6F3FA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C0000"/>
                </a:solidFill>
                <a:latin typeface="Bookman Old Style" pitchFamily="18" charset="0"/>
              </a:rPr>
              <a:t>Я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3663374" y="1799935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958361" y="1796184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248813" y="1812550"/>
            <a:ext cx="277091" cy="267856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2794579" y="2077893"/>
            <a:ext cx="277091" cy="246208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8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090719" y="2068367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386861" y="2068367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682713" y="2068367"/>
            <a:ext cx="277091" cy="254001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C0000"/>
                </a:solidFill>
                <a:latin typeface="Bookman Old Style" pitchFamily="18" charset="0"/>
              </a:rPr>
              <a:t>З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3978276" y="2068367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264892" y="2077892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551219" y="2077892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3692237" y="2346035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419476" y="2342286"/>
            <a:ext cx="266700" cy="258040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C0000"/>
                </a:solidFill>
              </a:rPr>
              <a:t>9</a:t>
            </a:r>
            <a:endParaRPr lang="ru-RU" sz="1200" b="1" dirty="0">
              <a:solidFill>
                <a:srgbClr val="CC0000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988090" y="2346035"/>
            <a:ext cx="277091" cy="254001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C0000"/>
                </a:solidFill>
                <a:latin typeface="Bookman Old Style" pitchFamily="18" charset="0"/>
              </a:rPr>
              <a:t>А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4264604" y="2346035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560456" y="2346035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4847360" y="2346035"/>
            <a:ext cx="277091" cy="254290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4298085" y="2599458"/>
            <a:ext cx="277091" cy="254001"/>
          </a:xfrm>
          <a:prstGeom prst="rect">
            <a:avLst/>
          </a:prstGeom>
          <a:solidFill>
            <a:schemeClr val="accent2">
              <a:alpha val="98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C0000"/>
                </a:solidFill>
                <a:latin typeface="Bookman Old Style" pitchFamily="18" charset="0"/>
              </a:rPr>
              <a:t>Б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3924300" y="2608986"/>
            <a:ext cx="361950" cy="258040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C0000"/>
                </a:solidFill>
              </a:rPr>
              <a:t>10</a:t>
            </a:r>
            <a:endParaRPr lang="ru-RU" sz="1200" b="1" dirty="0">
              <a:solidFill>
                <a:srgbClr val="CC0000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584124" y="2608983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870740" y="2608983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166593" y="2608983"/>
            <a:ext cx="262658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5443394" y="2608983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5738467" y="2607013"/>
            <a:ext cx="263500" cy="277735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6018617" y="2611292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4593649" y="2877125"/>
            <a:ext cx="277091" cy="254001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0000"/>
                </a:solidFill>
                <a:latin typeface="Bookman Old Style" pitchFamily="18" charset="0"/>
              </a:rPr>
              <a:t>Ы</a:t>
            </a:r>
            <a:endParaRPr lang="ru-RU" b="1" dirty="0">
              <a:solidFill>
                <a:srgbClr val="CC0000"/>
              </a:solidFill>
              <a:latin typeface="Bookman Old Style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4313304" y="2867397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1359845" y="2865959"/>
            <a:ext cx="361950" cy="258040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C0000"/>
                </a:solidFill>
              </a:rPr>
              <a:t>11</a:t>
            </a:r>
            <a:endParaRPr lang="ru-RU" sz="1200" b="1" dirty="0">
              <a:solidFill>
                <a:srgbClr val="CC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866410" y="3146135"/>
            <a:ext cx="277091" cy="254001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0000"/>
                </a:solidFill>
                <a:latin typeface="Bookman Old Style" pitchFamily="18" charset="0"/>
              </a:rPr>
              <a:t>Т</a:t>
            </a:r>
            <a:endParaRPr lang="ru-RU" b="1" dirty="0">
              <a:solidFill>
                <a:srgbClr val="CC0000"/>
              </a:solidFill>
              <a:latin typeface="Bookman Old Style" pitchFamily="18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4580660" y="3146135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285385" y="3146135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3990110" y="3146135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3337600" y="3132658"/>
            <a:ext cx="361950" cy="258040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C0000"/>
                </a:solidFill>
              </a:rPr>
              <a:t>12</a:t>
            </a:r>
            <a:endParaRPr lang="ru-RU" sz="1200" b="1" dirty="0">
              <a:solidFill>
                <a:srgbClr val="CC0000"/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5161974" y="3144692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5171210" y="3412835"/>
            <a:ext cx="277091" cy="254001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0000"/>
                </a:solidFill>
                <a:latin typeface="Bookman Old Style" pitchFamily="18" charset="0"/>
              </a:rPr>
              <a:t>А</a:t>
            </a:r>
            <a:endParaRPr lang="ru-RU" b="1" dirty="0">
              <a:solidFill>
                <a:srgbClr val="CC0000"/>
              </a:solidFill>
              <a:latin typeface="Bookman Old Style" pitchFamily="18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4875935" y="3412835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4223425" y="3424136"/>
            <a:ext cx="358302" cy="24319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C0000"/>
                </a:solidFill>
              </a:rPr>
              <a:t>13</a:t>
            </a:r>
            <a:endParaRPr lang="ru-RU" sz="1200" b="1" dirty="0">
              <a:solidFill>
                <a:srgbClr val="CC0000"/>
              </a:solidFill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5456960" y="3412835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5742710" y="3412835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6037119" y="3411392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6324890" y="3402157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6608619" y="3411392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5180735" y="3679535"/>
            <a:ext cx="277091" cy="254289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4894985" y="3670010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4610100" y="3657601"/>
            <a:ext cx="277958" cy="266700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4229100" y="3675786"/>
            <a:ext cx="361950" cy="258040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C0000"/>
                </a:solidFill>
              </a:rPr>
              <a:t>14</a:t>
            </a:r>
            <a:endParaRPr lang="ru-RU" sz="1200" b="1" dirty="0">
              <a:solidFill>
                <a:srgbClr val="CC0000"/>
              </a:solidFill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5760894" y="3678092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6049241" y="3679248"/>
            <a:ext cx="277091" cy="267856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6332394" y="3678092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6616413" y="3671743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5180735" y="3946235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4800600" y="3942486"/>
            <a:ext cx="361950" cy="258040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C0000"/>
                </a:solidFill>
              </a:rPr>
              <a:t>15</a:t>
            </a:r>
            <a:endParaRPr lang="ru-RU" sz="1200" b="1" dirty="0">
              <a:solidFill>
                <a:srgbClr val="CC0000"/>
              </a:solidFill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5476010" y="3946235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5761760" y="3946235"/>
            <a:ext cx="277091" cy="254001"/>
          </a:xfrm>
          <a:prstGeom prst="rect">
            <a:avLst/>
          </a:prstGeom>
          <a:solidFill>
            <a:srgbClr val="E14433">
              <a:alpha val="50000"/>
            </a:srgb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0000"/>
                </a:solidFill>
                <a:latin typeface="Bookman Old Style" pitchFamily="18" charset="0"/>
              </a:rPr>
              <a:t>В</a:t>
            </a:r>
            <a:endParaRPr lang="ru-RU" b="1" dirty="0">
              <a:solidFill>
                <a:srgbClr val="CC0000"/>
              </a:solidFill>
              <a:latin typeface="Bookman Old Style" pitchFamily="18" charset="0"/>
            </a:endParaRPr>
          </a:p>
        </p:txBody>
      </p:sp>
      <p:sp>
        <p:nvSpPr>
          <p:cNvPr id="135" name="Прямоугольник 134"/>
          <p:cNvSpPr/>
          <p:nvPr/>
        </p:nvSpPr>
        <p:spPr>
          <a:xfrm>
            <a:off x="6047510" y="3936710"/>
            <a:ext cx="277091" cy="263815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6342785" y="3933826"/>
            <a:ext cx="277091" cy="256886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6638060" y="3936710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6923810" y="3936710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7219085" y="3936710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7514360" y="3936710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5390542" y="4199661"/>
            <a:ext cx="361950" cy="258040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C0000"/>
                </a:solidFill>
              </a:rPr>
              <a:t>16</a:t>
            </a:r>
            <a:endParaRPr lang="ru-RU" sz="1200" b="1" dirty="0">
              <a:solidFill>
                <a:srgbClr val="CC0000"/>
              </a:solidFill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5761760" y="4203410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6037985" y="4212935"/>
            <a:ext cx="277091" cy="254001"/>
          </a:xfrm>
          <a:prstGeom prst="rect">
            <a:avLst/>
          </a:prstGeom>
          <a:solidFill>
            <a:srgbClr val="E14433">
              <a:alpha val="40000"/>
            </a:srgb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0000"/>
                </a:solidFill>
                <a:latin typeface="Bookman Old Style" pitchFamily="18" charset="0"/>
              </a:rPr>
              <a:t>О</a:t>
            </a:r>
            <a:endParaRPr lang="ru-RU" b="1" dirty="0">
              <a:solidFill>
                <a:srgbClr val="CC0000"/>
              </a:solidFill>
              <a:latin typeface="Bookman Old Style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6333260" y="4212935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5171210" y="4460585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4810125" y="4456836"/>
            <a:ext cx="361950" cy="258040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C0000"/>
                </a:solidFill>
              </a:rPr>
              <a:t>17</a:t>
            </a:r>
            <a:endParaRPr lang="ru-RU" sz="1200" b="1" dirty="0">
              <a:solidFill>
                <a:srgbClr val="CC0000"/>
              </a:solidFill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5456960" y="4460585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5742507" y="4469907"/>
            <a:ext cx="277091" cy="244765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6035099" y="4477325"/>
            <a:ext cx="277091" cy="247075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6333260" y="4470110"/>
            <a:ext cx="277091" cy="254001"/>
          </a:xfrm>
          <a:prstGeom prst="rect">
            <a:avLst/>
          </a:prstGeom>
          <a:solidFill>
            <a:srgbClr val="E14433">
              <a:alpha val="50000"/>
            </a:srgb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0000"/>
                </a:solidFill>
                <a:latin typeface="Bookman Old Style" pitchFamily="18" charset="0"/>
              </a:rPr>
              <a:t>Й</a:t>
            </a:r>
            <a:endParaRPr lang="ru-RU" b="1" dirty="0">
              <a:solidFill>
                <a:srgbClr val="CC0000"/>
              </a:solidFill>
              <a:latin typeface="Bookman Old Style" pitchFamily="18" charset="0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6619010" y="4470110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6911111" y="4463184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1" name="Прямоугольник 160"/>
          <p:cNvSpPr/>
          <p:nvPr/>
        </p:nvSpPr>
        <p:spPr>
          <a:xfrm>
            <a:off x="7200035" y="4479635"/>
            <a:ext cx="277091" cy="254290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5386894" y="4723739"/>
            <a:ext cx="361950" cy="258040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C0000"/>
                </a:solidFill>
              </a:rPr>
              <a:t>18</a:t>
            </a:r>
            <a:endParaRPr lang="ru-RU" sz="1200" b="1" dirty="0">
              <a:solidFill>
                <a:srgbClr val="CC0000"/>
              </a:solidFill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5761760" y="4717760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8" name="Прямоугольник 167"/>
          <p:cNvSpPr/>
          <p:nvPr/>
        </p:nvSpPr>
        <p:spPr>
          <a:xfrm>
            <a:off x="6047510" y="4717760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9" name="Прямоугольник 168"/>
          <p:cNvSpPr/>
          <p:nvPr/>
        </p:nvSpPr>
        <p:spPr>
          <a:xfrm>
            <a:off x="6342785" y="4727285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0" name="Прямоугольник 169"/>
          <p:cNvSpPr/>
          <p:nvPr/>
        </p:nvSpPr>
        <p:spPr>
          <a:xfrm>
            <a:off x="6638060" y="4727285"/>
            <a:ext cx="277091" cy="254001"/>
          </a:xfrm>
          <a:prstGeom prst="rect">
            <a:avLst/>
          </a:prstGeom>
          <a:solidFill>
            <a:srgbClr val="E14433">
              <a:alpha val="50000"/>
            </a:srgb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C0000"/>
                </a:solidFill>
                <a:latin typeface="Bookman Old Style" pitchFamily="18" charset="0"/>
              </a:rPr>
              <a:t>Н</a:t>
            </a:r>
          </a:p>
        </p:txBody>
      </p:sp>
      <p:sp>
        <p:nvSpPr>
          <p:cNvPr id="171" name="Прямоугольник 170"/>
          <p:cNvSpPr/>
          <p:nvPr/>
        </p:nvSpPr>
        <p:spPr>
          <a:xfrm>
            <a:off x="6928139" y="4731903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7209560" y="4727285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3" name="Прямоугольник 172"/>
          <p:cNvSpPr/>
          <p:nvPr/>
        </p:nvSpPr>
        <p:spPr>
          <a:xfrm>
            <a:off x="6657110" y="5003510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6942860" y="4993985"/>
            <a:ext cx="277091" cy="254001"/>
          </a:xfrm>
          <a:prstGeom prst="rect">
            <a:avLst/>
          </a:prstGeom>
          <a:solidFill>
            <a:srgbClr val="E14433">
              <a:alpha val="50000"/>
            </a:srgb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C0000"/>
                </a:solidFill>
                <a:latin typeface="Bookman Old Style" pitchFamily="18" charset="0"/>
              </a:rPr>
              <a:t>А</a:t>
            </a:r>
          </a:p>
        </p:txBody>
      </p:sp>
      <p:sp>
        <p:nvSpPr>
          <p:cNvPr id="175" name="Прямоугольник 174"/>
          <p:cNvSpPr/>
          <p:nvPr/>
        </p:nvSpPr>
        <p:spPr>
          <a:xfrm>
            <a:off x="7228610" y="4993985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6" name="Прямоугольник 175"/>
          <p:cNvSpPr/>
          <p:nvPr/>
        </p:nvSpPr>
        <p:spPr>
          <a:xfrm>
            <a:off x="7514360" y="5003510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7796936" y="4987059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8095385" y="4993985"/>
            <a:ext cx="277091" cy="254290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6286500" y="4990236"/>
            <a:ext cx="361950" cy="26756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C0000"/>
                </a:solidFill>
              </a:rPr>
              <a:t>19</a:t>
            </a:r>
            <a:endParaRPr lang="ru-RU" sz="1200" b="1" dirty="0">
              <a:solidFill>
                <a:srgbClr val="CC0000"/>
              </a:solidFill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5475144" y="3678092"/>
            <a:ext cx="277091" cy="254001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Я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3064875" y="490603"/>
            <a:ext cx="277091" cy="267856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3331521" y="484909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3603896" y="484910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3366581" y="751813"/>
            <a:ext cx="266701" cy="286615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rgbClr val="CC0000"/>
              </a:solidFill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3938981" y="1294295"/>
            <a:ext cx="292552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1406547" y="1291053"/>
            <a:ext cx="292552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1124444" y="1300781"/>
            <a:ext cx="292552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8" name="Прямоугольник 187"/>
          <p:cNvSpPr/>
          <p:nvPr/>
        </p:nvSpPr>
        <p:spPr>
          <a:xfrm>
            <a:off x="832615" y="1300780"/>
            <a:ext cx="292552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5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92" name="Прямоугольник 191"/>
          <p:cNvSpPr/>
          <p:nvPr/>
        </p:nvSpPr>
        <p:spPr>
          <a:xfrm>
            <a:off x="5149613" y="2345403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3" name="Прямоугольник 192"/>
          <p:cNvSpPr/>
          <p:nvPr/>
        </p:nvSpPr>
        <p:spPr>
          <a:xfrm>
            <a:off x="5431715" y="2345402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4" name="Прямоугольник 193"/>
          <p:cNvSpPr/>
          <p:nvPr/>
        </p:nvSpPr>
        <p:spPr>
          <a:xfrm>
            <a:off x="5723545" y="2354094"/>
            <a:ext cx="277091" cy="255038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7498755" y="4737823"/>
            <a:ext cx="277091" cy="254290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6313959" y="2611235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1" name="Прямоугольник 190"/>
          <p:cNvSpPr/>
          <p:nvPr/>
        </p:nvSpPr>
        <p:spPr>
          <a:xfrm>
            <a:off x="4306043" y="2867398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5" name="Прямоугольник 194"/>
          <p:cNvSpPr/>
          <p:nvPr/>
        </p:nvSpPr>
        <p:spPr>
          <a:xfrm>
            <a:off x="4020699" y="2883611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6" name="Прямоугольник 195"/>
          <p:cNvSpPr/>
          <p:nvPr/>
        </p:nvSpPr>
        <p:spPr>
          <a:xfrm>
            <a:off x="3719141" y="2883610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7" name="Прямоугольник 196"/>
          <p:cNvSpPr/>
          <p:nvPr/>
        </p:nvSpPr>
        <p:spPr>
          <a:xfrm>
            <a:off x="3427311" y="2883611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8" name="Прямоугольник 197"/>
          <p:cNvSpPr/>
          <p:nvPr/>
        </p:nvSpPr>
        <p:spPr>
          <a:xfrm>
            <a:off x="3154937" y="2883611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9" name="Прямоугольник 198"/>
          <p:cNvSpPr/>
          <p:nvPr/>
        </p:nvSpPr>
        <p:spPr>
          <a:xfrm>
            <a:off x="2863107" y="2883610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0" name="Прямоугольник 199"/>
          <p:cNvSpPr/>
          <p:nvPr/>
        </p:nvSpPr>
        <p:spPr>
          <a:xfrm>
            <a:off x="2590732" y="2873883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1" name="Прямоугольник 200"/>
          <p:cNvSpPr/>
          <p:nvPr/>
        </p:nvSpPr>
        <p:spPr>
          <a:xfrm>
            <a:off x="2298903" y="2883611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2" name="Прямоугольник 201"/>
          <p:cNvSpPr/>
          <p:nvPr/>
        </p:nvSpPr>
        <p:spPr>
          <a:xfrm>
            <a:off x="2007072" y="2883611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3" name="Прямоугольник 202"/>
          <p:cNvSpPr/>
          <p:nvPr/>
        </p:nvSpPr>
        <p:spPr>
          <a:xfrm>
            <a:off x="1715243" y="2873883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4" name="Прямоугольник 203"/>
          <p:cNvSpPr/>
          <p:nvPr/>
        </p:nvSpPr>
        <p:spPr>
          <a:xfrm>
            <a:off x="5460289" y="3151177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5" name="Прямоугольник 204"/>
          <p:cNvSpPr/>
          <p:nvPr/>
        </p:nvSpPr>
        <p:spPr>
          <a:xfrm>
            <a:off x="3695038" y="3142892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6" name="Прямоугольник 205"/>
          <p:cNvSpPr/>
          <p:nvPr/>
        </p:nvSpPr>
        <p:spPr>
          <a:xfrm>
            <a:off x="4590591" y="3409592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1830" y="311285"/>
            <a:ext cx="870625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 1915 году она, коротко остригшись и назвавшись мужским именем, ушла добровольцем на</a:t>
            </a:r>
          </a:p>
          <a:p>
            <a:pPr marL="342900" indent="-3429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фронт. Служила в 83-м пехотном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Самурском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полку, а когда всё раскрылось, то стала служить под</a:t>
            </a:r>
          </a:p>
          <a:p>
            <a:pPr marL="342900" indent="-3429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своим настоящим именем. За мужество при спасении раненых она была удостоена Георгиевского</a:t>
            </a:r>
          </a:p>
          <a:p>
            <a:pPr marL="342900" indent="-3429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Креста 4-й степени и двух Георгиевских медалей. Единственная в России женщина- </a:t>
            </a:r>
          </a:p>
          <a:p>
            <a:pPr marL="342900" indent="-3429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георгиевский кавалер. </a:t>
            </a:r>
          </a:p>
          <a:p>
            <a:pPr marL="342900" indent="-342900"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Русский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военный летчик. С началом Первой мировой войны отбыл на Юго-Западный фронт.</a:t>
            </a:r>
          </a:p>
          <a:p>
            <a:pPr marL="342900" indent="-34290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Осуществлял воздушную разведку. Впервые в практике боевой авиации применил таран.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Автор фразы: «Война началась не по какой-то одной причине, война началась по всем причинам сразу».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Русский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генерал, осуществивший наступательную операцию на Юго-Западном фронте в 1916 году, в ходе которой было нанесено серьезное поражение австро-венгерской армии. 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Войска  под его командованием заняли почти всю Волынь, почти всю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Буковину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часть Галиции. 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Русский генерал, командовавший  1-й армией Северо-Западного фронта во время Восточно-Прусской операции 1914 года.  Уволен в отставку 6 октября 1915 года «по домашним обстоятельствам с мундиром и пенсией». Отказался поступить на службу в Красную Армию , за что был приговорён к расстрелу.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Rimma Mikhailovna Ivan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33406"/>
            <a:ext cx="1780162" cy="25245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340316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1. </a:t>
            </a:r>
            <a:endParaRPr lang="ru-RU" sz="1400" b="1" dirty="0"/>
          </a:p>
        </p:txBody>
      </p:sp>
      <p:pic>
        <p:nvPicPr>
          <p:cNvPr id="7172" name="Picture 4" descr="Pyotr Nikolayevich Nester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0910" y="4328809"/>
            <a:ext cx="1488401" cy="252919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47736" y="4337074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2. </a:t>
            </a:r>
            <a:endParaRPr lang="ru-RU" sz="1400" b="1" dirty="0"/>
          </a:p>
        </p:txBody>
      </p:sp>
      <p:pic>
        <p:nvPicPr>
          <p:cNvPr id="7176" name="Picture 8" descr="Thomas Woodrow Wilson, Harris &amp; Ewing bw photo portrait, 1919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3229516" y="4319080"/>
            <a:ext cx="1675687" cy="253891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32825" y="4353287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3. </a:t>
            </a:r>
            <a:endParaRPr lang="ru-RU" sz="14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178" name="Picture 10" descr="Brusilov Aleksei in 19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3218" y="4299627"/>
            <a:ext cx="1635324" cy="255837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873557" y="4330590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4. </a:t>
            </a:r>
            <a:endParaRPr lang="ru-RU" sz="1400" b="1" dirty="0"/>
          </a:p>
        </p:txBody>
      </p:sp>
      <p:pic>
        <p:nvPicPr>
          <p:cNvPr id="7180" name="Picture 12" descr="Pavel K. Rennenkampf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7193" y="4291360"/>
            <a:ext cx="1887234" cy="2566639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504561" y="4298165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5. </a:t>
            </a:r>
            <a:endParaRPr lang="ru-RU" sz="14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Bochkareva Maria LOC ggbain 268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4299" y="2538340"/>
            <a:ext cx="1702408" cy="2596172"/>
          </a:xfrm>
          <a:prstGeom prst="rect">
            <a:avLst/>
          </a:prstGeom>
          <a:noFill/>
        </p:spPr>
      </p:pic>
      <p:pic>
        <p:nvPicPr>
          <p:cNvPr id="6146" name="Picture 2" descr="Mikola 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498" y="2538919"/>
            <a:ext cx="1750046" cy="259006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2375" y="204281"/>
            <a:ext cx="873543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C00000"/>
                </a:solidFill>
                <a:cs typeface="Times New Roman" pitchFamily="18" charset="0"/>
              </a:rPr>
              <a:t>6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Российский император, принявший на себя звание Верховного главнокомандующего Русской армией, сменив на этом посту Великого князя Николая Николаевича, который был назначен командующим Кавказским фронтом.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Имя одной из первых русских женщин-офицеров Бочкаревой. Создала первый в истории русской армии женский батальон. Кавалер Георгиевского креста.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Имя донского казака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Крючкова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одного из первых  георгиевских кавалеров. В монументе на Поклонной горе в Москве, который был открыт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августа 1914 г., одному из всадников скульпторы  придали портретное сходство с легендарным героем 1914 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8020" y="2530971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6. </a:t>
            </a:r>
            <a:endParaRPr lang="ru-RU" sz="14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34641" y="2569882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7. </a:t>
            </a:r>
            <a:endParaRPr lang="ru-RU" sz="14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13089" t="21156" r="44909" b="51638"/>
          <a:stretch>
            <a:fillRect/>
          </a:stretch>
        </p:blipFill>
        <p:spPr bwMode="auto">
          <a:xfrm>
            <a:off x="4270443" y="3473764"/>
            <a:ext cx="4710235" cy="247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318565" y="3519951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8. </a:t>
            </a:r>
            <a:endParaRPr lang="ru-RU" sz="1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Будённый Семён Михайлович - Art.Ioso-Wi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7389" y="2511191"/>
            <a:ext cx="2442320" cy="2702835"/>
          </a:xfrm>
          <a:prstGeom prst="rect">
            <a:avLst/>
          </a:prstGeom>
          <a:noFill/>
        </p:spPr>
      </p:pic>
      <p:pic>
        <p:nvPicPr>
          <p:cNvPr id="25602" name="Picture 2" descr="Первая мировая война. Пленны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599" y="2510043"/>
            <a:ext cx="2072657" cy="27039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2375" y="204281"/>
            <a:ext cx="87354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Русский генерал, командующий 2-ой армией. Выполняя воинский долг со своей 150- тысячной армией, обреченной на поражение, предпочел покончить жизнь самоубийством. 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Советский военачальник, один из первых маршалов Советского Союза, в годы Первой мировой войны стал кавалером четырех Георгиевских крестов.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Наиболее известная армейская фотография Первой мировой – …, идущие вперёд по полю, ощетинившись штыками.  В сражениях Первой мировой «молодцы-…» «служили, не щадя живота своего».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Доброволец Константин … (13 лет) получил Георгиевскую медаль, за то, что под огнём неприятеля соединил провода телефона и обеспечил связь.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Россия в Первой мировой войне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7371" y="3991379"/>
            <a:ext cx="4317998" cy="24288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7008" y="2560154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9. 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01698" y="2582852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10. </a:t>
            </a:r>
            <a:endParaRPr lang="ru-RU" sz="1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79008" y="4029031"/>
            <a:ext cx="4729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11. </a:t>
            </a:r>
            <a:endParaRPr lang="ru-RU" sz="1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1285" y="249733"/>
            <a:ext cx="8472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Выходец из дворянской семьи шведского происхождения. Во время Первой мировой войны отличается в Восточной Пруссии и в Галиции. Он стал первым, кто в Великой войне был награжден офицерским орденом Святого Георгия. 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Имя жены эрцгерцога Франца Фердинанда.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15.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Крупнейший русский военачальник периода Первой мировой войны, «общепризнанный крупнейший военный авторитет» страны. Генерального штаба генерал от инфантерии (24 сентября 1914), генерал-адъютант (1916).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Активный участник Белого движения в годы Гражданской войны. Один из создателей, Верховный руководитель Добровольческой армии.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Pyotr Wrangel, portrait medium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3608894" y="2481350"/>
            <a:ext cx="2500076" cy="41401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32610" y="6162632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13. 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100" name="Picture 4" descr="Alexejew Mich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915" y="2918298"/>
            <a:ext cx="2286000" cy="2857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501750" y="3007628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15. 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1285" y="249733"/>
            <a:ext cx="8472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Верховный главнокомандующий союзными армиями Антанты, французский маршал, подписавший перемирие с Германией.</a:t>
            </a:r>
          </a:p>
          <a:p>
            <a:pPr algn="just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17.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Русский генерал от кавалерии, начальник Генштаба (1911-1914гг.), в 1914 году варшавский генерал-губернатор и командующий войсками Варшавского военного округа. </a:t>
            </a:r>
            <a:endPara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Сербский террорист, член национальной революционной организации «Молодая Босния»,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убивший наследника австрийского престола Франца Фердинанда и его жену.</a:t>
            </a:r>
          </a:p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 подданный Австро-Венгрии, был арестован, но вскоре освобожден, как и все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чехи, имевшие подданство воюющего с Россией государства. С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сентября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1914 года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доброволец в Чешской дружине. Возглавил группу разведчиков, именуемую «железной компанией». «За подвиги личной храбрости и доблести»  стал полным георгиевским кавалером.</a:t>
            </a:r>
          </a:p>
        </p:txBody>
      </p:sp>
      <p:pic>
        <p:nvPicPr>
          <p:cNvPr id="26626" name="Picture 2" descr="Фердинанд Фош Иностранные портре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643" y="2762656"/>
            <a:ext cx="1615529" cy="25964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2831" y="2748223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16.</a:t>
            </a:r>
            <a:r>
              <a:rPr lang="ru-RU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6628" name="Picture 4" descr="Yakov G. Zhilinsky.jpeg"/>
          <p:cNvPicPr>
            <a:picLocks noChangeAspect="1" noChangeArrowheads="1"/>
          </p:cNvPicPr>
          <p:nvPr/>
        </p:nvPicPr>
        <p:blipFill>
          <a:blip r:embed="rId3" cstate="print"/>
          <a:srcRect l="5313" t="3094" r="4406" b="16868"/>
          <a:stretch>
            <a:fillRect/>
          </a:stretch>
        </p:blipFill>
        <p:spPr bwMode="auto">
          <a:xfrm>
            <a:off x="3492230" y="2811294"/>
            <a:ext cx="2088169" cy="263619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83452" y="281307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17.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26630" name="Picture 6" descr="Gavrilloprincip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5573882" y="2854561"/>
            <a:ext cx="1905000" cy="18573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574379" y="2858471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26632" name="Picture 8" descr="Vashatko KI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7091397" y="4053023"/>
            <a:ext cx="1905000" cy="268605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8469979" y="4042003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6F3FA"/>
                </a:solidFill>
                <a:latin typeface="Times New Roman" pitchFamily="18" charset="0"/>
                <a:cs typeface="Times New Roman" pitchFamily="18" charset="0"/>
              </a:rPr>
              <a:t>18.</a:t>
            </a:r>
            <a:r>
              <a:rPr lang="ru-RU" dirty="0" smtClean="0">
                <a:solidFill>
                  <a:srgbClr val="F6F3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6F3FA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2916" y="231198"/>
            <a:ext cx="277091" cy="267856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0000"/>
                </a:solidFill>
              </a:rPr>
              <a:t>1</a:t>
            </a:r>
            <a:endParaRPr lang="ru-RU" sz="1400" b="1" dirty="0">
              <a:solidFill>
                <a:srgbClr val="CC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9616" y="231198"/>
            <a:ext cx="277091" cy="267856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И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96416" y="231198"/>
            <a:ext cx="277091" cy="267856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О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39241" y="231198"/>
            <a:ext cx="277091" cy="267856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Н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82066" y="231198"/>
            <a:ext cx="277091" cy="267856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А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96316" y="231198"/>
            <a:ext cx="277091" cy="267856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0000"/>
                </a:solidFill>
                <a:latin typeface="Bookman Old Style" pitchFamily="18" charset="0"/>
              </a:rPr>
              <a:t>В</a:t>
            </a:r>
            <a:endParaRPr lang="ru-RU" b="1" dirty="0">
              <a:solidFill>
                <a:srgbClr val="CC0000"/>
              </a:solidFill>
              <a:latin typeface="Bookman Old Style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2641" y="231198"/>
            <a:ext cx="277091" cy="267856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В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58391" y="231198"/>
            <a:ext cx="277091" cy="267856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А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19225" y="484910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0000"/>
                </a:solidFill>
              </a:rPr>
              <a:t>2</a:t>
            </a:r>
            <a:endParaRPr lang="ru-RU" sz="1400" b="1" dirty="0">
              <a:solidFill>
                <a:srgbClr val="CC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95450" y="484910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Н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81200" y="495301"/>
            <a:ext cx="267567" cy="257174"/>
          </a:xfrm>
          <a:prstGeom prst="rect">
            <a:avLst/>
          </a:prstGeom>
          <a:solidFill>
            <a:srgbClr val="F6F3FA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C0000"/>
                </a:solidFill>
                <a:latin typeface="Bookman Old Style" pitchFamily="18" charset="0"/>
              </a:rPr>
              <a:t>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247900" y="484910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С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14600" y="484910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Т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00351" y="503960"/>
            <a:ext cx="266700" cy="248515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Е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48767" y="757093"/>
            <a:ext cx="277091" cy="267854"/>
          </a:xfrm>
          <a:prstGeom prst="rect">
            <a:avLst/>
          </a:prstGeom>
          <a:solidFill>
            <a:srgbClr val="F6F3FA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C0000"/>
                </a:solidFill>
                <a:latin typeface="Bookman Old Style" pitchFamily="18" charset="0"/>
              </a:rPr>
              <a:t>Л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515467" y="757093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Ь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795156" y="757092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С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82638" y="766618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О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964172" y="757093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И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696894" y="757093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В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410856" y="757093"/>
            <a:ext cx="294119" cy="271607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0000"/>
                </a:solidFill>
              </a:rPr>
              <a:t>3</a:t>
            </a:r>
            <a:endParaRPr lang="ru-RU" sz="1400" b="1" dirty="0">
              <a:solidFill>
                <a:srgbClr val="CC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513735" y="1022060"/>
            <a:ext cx="277091" cy="254001"/>
          </a:xfrm>
          <a:prstGeom prst="rect">
            <a:avLst/>
          </a:prstGeom>
          <a:solidFill>
            <a:srgbClr val="F6F3FA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231161" y="1015134"/>
            <a:ext cx="277091" cy="261216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С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954647" y="1015134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У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696894" y="1015132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Р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15474" y="1029276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Б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29724" y="1029276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0000"/>
                </a:solidFill>
              </a:rPr>
              <a:t>4</a:t>
            </a:r>
            <a:endParaRPr lang="ru-RU" sz="1400" b="1" dirty="0">
              <a:solidFill>
                <a:srgbClr val="CC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804681" y="1015134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Л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082061" y="1015134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О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371850" y="1018310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В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809010" y="1288760"/>
            <a:ext cx="277091" cy="254001"/>
          </a:xfrm>
          <a:prstGeom prst="rect">
            <a:avLst/>
          </a:prstGeom>
          <a:solidFill>
            <a:srgbClr val="F6F3FA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К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095915" y="1278082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А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648365" y="1287607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П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363769" y="1287896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М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522395" y="1287318"/>
            <a:ext cx="277091" cy="254000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Н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255117" y="1278371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Е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973409" y="1282988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Н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704976" y="1294536"/>
            <a:ext cx="266700" cy="258040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Н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409701" y="1561236"/>
            <a:ext cx="266700" cy="258040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0000"/>
                </a:solidFill>
              </a:rPr>
              <a:t>6</a:t>
            </a:r>
            <a:endParaRPr lang="ru-RU" sz="1400" b="1" dirty="0">
              <a:solidFill>
                <a:srgbClr val="CC00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672938" y="1555750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Н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959265" y="1555460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И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240685" y="1550553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К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518064" y="1550553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О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804392" y="1550553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Л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100244" y="1550553"/>
            <a:ext cx="277091" cy="254001"/>
          </a:xfrm>
          <a:prstGeom prst="rect">
            <a:avLst/>
          </a:prstGeom>
          <a:solidFill>
            <a:srgbClr val="F6F3FA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C0000"/>
                </a:solidFill>
                <a:latin typeface="Bookman Old Style" pitchFamily="18" charset="0"/>
              </a:rPr>
              <a:t>А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3386861" y="1550553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Й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514601" y="1808886"/>
            <a:ext cx="266700" cy="258040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А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794578" y="1809460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Р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3080906" y="1809460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И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377047" y="1800225"/>
            <a:ext cx="277091" cy="268144"/>
          </a:xfrm>
          <a:prstGeom prst="rect">
            <a:avLst/>
          </a:prstGeom>
          <a:solidFill>
            <a:srgbClr val="F6F3FA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C0000"/>
                </a:solidFill>
                <a:latin typeface="Bookman Old Style" pitchFamily="18" charset="0"/>
              </a:rPr>
              <a:t>Я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2794579" y="2077893"/>
            <a:ext cx="277091" cy="246208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8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3090719" y="2068367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К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386861" y="2068367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У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3682713" y="2068367"/>
            <a:ext cx="277091" cy="254001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C0000"/>
                </a:solidFill>
                <a:latin typeface="Bookman Old Style" pitchFamily="18" charset="0"/>
              </a:rPr>
              <a:t>З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3978276" y="2068367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Ь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264892" y="2077892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М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551219" y="2077892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А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3692237" y="2346035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С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419476" y="2342286"/>
            <a:ext cx="266700" cy="258040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0000"/>
                </a:solidFill>
              </a:rPr>
              <a:t>9</a:t>
            </a:r>
            <a:endParaRPr lang="ru-RU" sz="1400" b="1" dirty="0">
              <a:solidFill>
                <a:srgbClr val="CC0000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988090" y="2346035"/>
            <a:ext cx="277091" cy="254001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C0000"/>
                </a:solidFill>
                <a:latin typeface="Bookman Old Style" pitchFamily="18" charset="0"/>
              </a:rPr>
              <a:t>А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4264604" y="2346035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М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560456" y="2346035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С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4847360" y="2346035"/>
            <a:ext cx="277091" cy="254290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О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4298085" y="2599458"/>
            <a:ext cx="277091" cy="254001"/>
          </a:xfrm>
          <a:prstGeom prst="rect">
            <a:avLst/>
          </a:prstGeom>
          <a:solidFill>
            <a:schemeClr val="accent2">
              <a:alpha val="98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C0000"/>
                </a:solidFill>
                <a:latin typeface="Bookman Old Style" pitchFamily="18" charset="0"/>
              </a:rPr>
              <a:t>Б</a:t>
            </a:r>
          </a:p>
        </p:txBody>
      </p:sp>
      <p:sp>
        <p:nvSpPr>
          <p:cNvPr id="93" name="Прямоугольник 92"/>
          <p:cNvSpPr/>
          <p:nvPr/>
        </p:nvSpPr>
        <p:spPr>
          <a:xfrm>
            <a:off x="4584124" y="2608983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У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870740" y="2608983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Д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166593" y="2608983"/>
            <a:ext cx="262658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Е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5443394" y="2608983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Н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5738467" y="2607013"/>
            <a:ext cx="263500" cy="277735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Н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6018617" y="2611292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Ы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4593649" y="2877125"/>
            <a:ext cx="277091" cy="254001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0000"/>
                </a:solidFill>
                <a:latin typeface="Bookman Old Style" pitchFamily="18" charset="0"/>
              </a:rPr>
              <a:t>Ы</a:t>
            </a:r>
            <a:endParaRPr lang="ru-RU" b="1" dirty="0">
              <a:solidFill>
                <a:srgbClr val="CC0000"/>
              </a:solidFill>
              <a:latin typeface="Bookman Old Style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3415324" y="2879388"/>
            <a:ext cx="310369" cy="264067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Р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3711957" y="2877126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И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4007723" y="2886854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Й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4303576" y="2867397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Ц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1379301" y="2875688"/>
            <a:ext cx="361950" cy="258040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C0000"/>
                </a:solidFill>
              </a:rPr>
              <a:t>11</a:t>
            </a:r>
            <a:endParaRPr lang="ru-RU" sz="1200" b="1" dirty="0">
              <a:solidFill>
                <a:srgbClr val="CC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866410" y="3146135"/>
            <a:ext cx="277091" cy="254001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0000"/>
                </a:solidFill>
                <a:latin typeface="Bookman Old Style" pitchFamily="18" charset="0"/>
              </a:rPr>
              <a:t>Т</a:t>
            </a:r>
            <a:endParaRPr lang="ru-RU" b="1" dirty="0">
              <a:solidFill>
                <a:srgbClr val="CC0000"/>
              </a:solidFill>
              <a:latin typeface="Bookman Old Style" pitchFamily="18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4580660" y="3146135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А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295113" y="3146134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П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3357056" y="3152113"/>
            <a:ext cx="361950" cy="258040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C0000"/>
                </a:solidFill>
              </a:rPr>
              <a:t>12</a:t>
            </a:r>
            <a:endParaRPr lang="ru-RU" sz="1200" b="1" dirty="0">
              <a:solidFill>
                <a:srgbClr val="CC0000"/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5161974" y="3144692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О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5171210" y="3412835"/>
            <a:ext cx="277091" cy="254001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0000"/>
                </a:solidFill>
                <a:latin typeface="Bookman Old Style" pitchFamily="18" charset="0"/>
              </a:rPr>
              <a:t>А</a:t>
            </a:r>
            <a:endParaRPr lang="ru-RU" b="1" dirty="0">
              <a:solidFill>
                <a:srgbClr val="CC0000"/>
              </a:solidFill>
              <a:latin typeface="Bookman Old Style" pitchFamily="18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4233154" y="3424136"/>
            <a:ext cx="358302" cy="24319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C0000"/>
                </a:solidFill>
              </a:rPr>
              <a:t>13</a:t>
            </a:r>
            <a:endParaRPr lang="ru-RU" sz="1200" b="1" dirty="0">
              <a:solidFill>
                <a:srgbClr val="CC0000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5470335" y="3422562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Н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5180735" y="3679535"/>
            <a:ext cx="277091" cy="254289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И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4904713" y="3417091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Р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4610100" y="3657601"/>
            <a:ext cx="277958" cy="266700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О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3956725" y="3666059"/>
            <a:ext cx="361950" cy="258040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C0000"/>
                </a:solidFill>
              </a:rPr>
              <a:t>14</a:t>
            </a:r>
            <a:endParaRPr lang="ru-RU" sz="1200" b="1" dirty="0">
              <a:solidFill>
                <a:srgbClr val="CC0000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4320685" y="3671743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С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5180735" y="3946235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Е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3380362" y="3932759"/>
            <a:ext cx="361950" cy="258040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C0000"/>
                </a:solidFill>
              </a:rPr>
              <a:t>15</a:t>
            </a:r>
            <a:endParaRPr lang="ru-RU" sz="1200" b="1" dirty="0">
              <a:solidFill>
                <a:srgbClr val="CC0000"/>
              </a:solidFill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5476010" y="3946235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Е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5761760" y="3946235"/>
            <a:ext cx="277091" cy="254001"/>
          </a:xfrm>
          <a:prstGeom prst="rect">
            <a:avLst/>
          </a:prstGeom>
          <a:solidFill>
            <a:srgbClr val="E14433">
              <a:alpha val="50000"/>
            </a:srgb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0000"/>
                </a:solidFill>
                <a:latin typeface="Bookman Old Style" pitchFamily="18" charset="0"/>
              </a:rPr>
              <a:t>В</a:t>
            </a:r>
            <a:endParaRPr lang="ru-RU" b="1" dirty="0">
              <a:solidFill>
                <a:srgbClr val="CC0000"/>
              </a:solidFill>
              <a:latin typeface="Bookman Old Style" pitchFamily="18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5380814" y="4199661"/>
            <a:ext cx="361950" cy="258040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C0000"/>
                </a:solidFill>
              </a:rPr>
              <a:t>16</a:t>
            </a:r>
            <a:endParaRPr lang="ru-RU" sz="1200" b="1" dirty="0">
              <a:solidFill>
                <a:srgbClr val="CC0000"/>
              </a:solidFill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5761760" y="4203410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Ф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6037985" y="4212935"/>
            <a:ext cx="277091" cy="254001"/>
          </a:xfrm>
          <a:prstGeom prst="rect">
            <a:avLst/>
          </a:prstGeom>
          <a:solidFill>
            <a:srgbClr val="E14433">
              <a:alpha val="40000"/>
            </a:srgb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0000"/>
                </a:solidFill>
                <a:latin typeface="Bookman Old Style" pitchFamily="18" charset="0"/>
              </a:rPr>
              <a:t>О</a:t>
            </a:r>
            <a:endParaRPr lang="ru-RU" b="1" dirty="0">
              <a:solidFill>
                <a:srgbClr val="CC0000"/>
              </a:solidFill>
              <a:latin typeface="Bookman Old Style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6333260" y="4212935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Ш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5171210" y="4460585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Н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3633078" y="4466564"/>
            <a:ext cx="361950" cy="258040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C0000"/>
                </a:solidFill>
              </a:rPr>
              <a:t>17</a:t>
            </a:r>
            <a:endParaRPr lang="ru-RU" sz="1200" b="1" dirty="0">
              <a:solidFill>
                <a:srgbClr val="CC0000"/>
              </a:solidFill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5456960" y="4460585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С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6" name="Прямоугольник 155"/>
          <p:cNvSpPr/>
          <p:nvPr/>
        </p:nvSpPr>
        <p:spPr>
          <a:xfrm>
            <a:off x="5742507" y="4469907"/>
            <a:ext cx="277091" cy="244765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К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7" name="Прямоугольник 156"/>
          <p:cNvSpPr/>
          <p:nvPr/>
        </p:nvSpPr>
        <p:spPr>
          <a:xfrm>
            <a:off x="6035099" y="4477325"/>
            <a:ext cx="277091" cy="247075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И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6333260" y="4470110"/>
            <a:ext cx="277091" cy="254001"/>
          </a:xfrm>
          <a:prstGeom prst="rect">
            <a:avLst/>
          </a:prstGeom>
          <a:solidFill>
            <a:srgbClr val="E14433">
              <a:alpha val="50000"/>
            </a:srgb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C0000"/>
                </a:solidFill>
                <a:latin typeface="Bookman Old Style" pitchFamily="18" charset="0"/>
              </a:rPr>
              <a:t>Й</a:t>
            </a:r>
            <a:endParaRPr lang="ru-RU" b="1" dirty="0">
              <a:solidFill>
                <a:srgbClr val="CC0000"/>
              </a:solidFill>
              <a:latin typeface="Bookman Old Style" pitchFamily="18" charset="0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5396622" y="4723738"/>
            <a:ext cx="361950" cy="258040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C0000"/>
                </a:solidFill>
              </a:rPr>
              <a:t>18</a:t>
            </a:r>
            <a:endParaRPr lang="ru-RU" sz="1200" b="1" dirty="0">
              <a:solidFill>
                <a:srgbClr val="CC0000"/>
              </a:solidFill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5761760" y="4717760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П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8" name="Прямоугольник 167"/>
          <p:cNvSpPr/>
          <p:nvPr/>
        </p:nvSpPr>
        <p:spPr>
          <a:xfrm>
            <a:off x="6047510" y="4717760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Р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9" name="Прямоугольник 168"/>
          <p:cNvSpPr/>
          <p:nvPr/>
        </p:nvSpPr>
        <p:spPr>
          <a:xfrm>
            <a:off x="6342785" y="4727285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И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0" name="Прямоугольник 169"/>
          <p:cNvSpPr/>
          <p:nvPr/>
        </p:nvSpPr>
        <p:spPr>
          <a:xfrm>
            <a:off x="6638060" y="4727285"/>
            <a:ext cx="277091" cy="254001"/>
          </a:xfrm>
          <a:prstGeom prst="rect">
            <a:avLst/>
          </a:prstGeom>
          <a:solidFill>
            <a:srgbClr val="E14433">
              <a:alpha val="50000"/>
            </a:srgb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C0000"/>
                </a:solidFill>
                <a:latin typeface="Bookman Old Style" pitchFamily="18" charset="0"/>
              </a:rPr>
              <a:t>Н</a:t>
            </a:r>
          </a:p>
        </p:txBody>
      </p:sp>
      <p:sp>
        <p:nvSpPr>
          <p:cNvPr id="171" name="Прямоугольник 170"/>
          <p:cNvSpPr/>
          <p:nvPr/>
        </p:nvSpPr>
        <p:spPr>
          <a:xfrm>
            <a:off x="6928139" y="4731903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Ц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7209560" y="4727285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И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6942860" y="4993985"/>
            <a:ext cx="277091" cy="254001"/>
          </a:xfrm>
          <a:prstGeom prst="rect">
            <a:avLst/>
          </a:prstGeom>
          <a:solidFill>
            <a:srgbClr val="E14433">
              <a:alpha val="50000"/>
            </a:srgb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C0000"/>
                </a:solidFill>
                <a:latin typeface="Bookman Old Style" pitchFamily="18" charset="0"/>
              </a:rPr>
              <a:t>А</a:t>
            </a:r>
          </a:p>
        </p:txBody>
      </p:sp>
      <p:sp>
        <p:nvSpPr>
          <p:cNvPr id="175" name="Прямоугольник 174"/>
          <p:cNvSpPr/>
          <p:nvPr/>
        </p:nvSpPr>
        <p:spPr>
          <a:xfrm>
            <a:off x="7228610" y="4993985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Ш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6" name="Прямоугольник 175"/>
          <p:cNvSpPr/>
          <p:nvPr/>
        </p:nvSpPr>
        <p:spPr>
          <a:xfrm>
            <a:off x="7514360" y="5003510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А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7796936" y="4987059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Т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8095385" y="4993985"/>
            <a:ext cx="277091" cy="254290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К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9" name="Прямоугольник 178"/>
          <p:cNvSpPr/>
          <p:nvPr/>
        </p:nvSpPr>
        <p:spPr>
          <a:xfrm>
            <a:off x="6286500" y="4990236"/>
            <a:ext cx="361950" cy="26756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C0000"/>
                </a:solidFill>
              </a:rPr>
              <a:t>19</a:t>
            </a:r>
            <a:endParaRPr lang="ru-RU" sz="1200" b="1" dirty="0">
              <a:solidFill>
                <a:srgbClr val="CC0000"/>
              </a:solidFill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5475144" y="3678092"/>
            <a:ext cx="277091" cy="254001"/>
          </a:xfrm>
          <a:prstGeom prst="rect">
            <a:avLst/>
          </a:prstGeom>
          <a:solidFill>
            <a:schemeClr val="accent2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Я</a:t>
            </a:r>
            <a:endParaRPr lang="ru-RU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3055498" y="504366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Р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3341248" y="504365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О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3642806" y="504365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В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3371225" y="773103"/>
            <a:ext cx="277091" cy="258029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Н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3936952" y="1284364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Ф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1429360" y="1291294"/>
            <a:ext cx="266700" cy="258040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Е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1147256" y="1301022"/>
            <a:ext cx="266700" cy="258040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Р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8" name="Прямоугольник 187"/>
          <p:cNvSpPr/>
          <p:nvPr/>
        </p:nvSpPr>
        <p:spPr>
          <a:xfrm>
            <a:off x="884610" y="1291294"/>
            <a:ext cx="266700" cy="258040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0000"/>
                </a:solidFill>
              </a:rPr>
              <a:t>5</a:t>
            </a:r>
            <a:endParaRPr lang="ru-RU" sz="1400" b="1" dirty="0">
              <a:solidFill>
                <a:srgbClr val="CC0000"/>
              </a:solidFill>
            </a:endParaRPr>
          </a:p>
        </p:txBody>
      </p:sp>
      <p:sp>
        <p:nvSpPr>
          <p:cNvPr id="191" name="Прямоугольник 190"/>
          <p:cNvSpPr/>
          <p:nvPr/>
        </p:nvSpPr>
        <p:spPr>
          <a:xfrm>
            <a:off x="2243135" y="1819391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М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2" name="Прямоугольник 191"/>
          <p:cNvSpPr/>
          <p:nvPr/>
        </p:nvSpPr>
        <p:spPr>
          <a:xfrm>
            <a:off x="1961034" y="1819390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</a:rPr>
              <a:t>7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193" name="Прямоугольник 192"/>
          <p:cNvSpPr/>
          <p:nvPr/>
        </p:nvSpPr>
        <p:spPr>
          <a:xfrm>
            <a:off x="5149613" y="2345403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Н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4" name="Прямоугольник 193"/>
          <p:cNvSpPr/>
          <p:nvPr/>
        </p:nvSpPr>
        <p:spPr>
          <a:xfrm>
            <a:off x="5421988" y="2345403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О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5" name="Прямоугольник 194"/>
          <p:cNvSpPr/>
          <p:nvPr/>
        </p:nvSpPr>
        <p:spPr>
          <a:xfrm>
            <a:off x="5713817" y="2345402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В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7498755" y="4737824"/>
            <a:ext cx="277091" cy="254290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П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3914978" y="2619524"/>
            <a:ext cx="361950" cy="258040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C0000"/>
                </a:solidFill>
              </a:rPr>
              <a:t>10</a:t>
            </a:r>
            <a:endParaRPr lang="ru-RU" sz="1200" b="1" dirty="0">
              <a:solidFill>
                <a:srgbClr val="CC0000"/>
              </a:solidFill>
            </a:endParaRPr>
          </a:p>
        </p:txBody>
      </p:sp>
      <p:sp>
        <p:nvSpPr>
          <p:cNvPr id="197" name="Прямоугольник 196"/>
          <p:cNvSpPr/>
          <p:nvPr/>
        </p:nvSpPr>
        <p:spPr>
          <a:xfrm>
            <a:off x="6313958" y="2611236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Й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8" name="Прямоугольник 197"/>
          <p:cNvSpPr/>
          <p:nvPr/>
        </p:nvSpPr>
        <p:spPr>
          <a:xfrm>
            <a:off x="3119269" y="2877126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О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9" name="Прямоугольник 198"/>
          <p:cNvSpPr/>
          <p:nvPr/>
        </p:nvSpPr>
        <p:spPr>
          <a:xfrm>
            <a:off x="2846894" y="2877125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Г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0" name="Прямоугольник 199"/>
          <p:cNvSpPr/>
          <p:nvPr/>
        </p:nvSpPr>
        <p:spPr>
          <a:xfrm>
            <a:off x="2574519" y="2877126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А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1" name="Прямоугольник 200"/>
          <p:cNvSpPr/>
          <p:nvPr/>
        </p:nvSpPr>
        <p:spPr>
          <a:xfrm>
            <a:off x="2302145" y="2877125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Н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2" name="Прямоугольник 201"/>
          <p:cNvSpPr/>
          <p:nvPr/>
        </p:nvSpPr>
        <p:spPr>
          <a:xfrm>
            <a:off x="2029771" y="2877125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А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3" name="Прямоугольник 202"/>
          <p:cNvSpPr/>
          <p:nvPr/>
        </p:nvSpPr>
        <p:spPr>
          <a:xfrm>
            <a:off x="1737941" y="2877125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Ф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4" name="Прямоугольник 203"/>
          <p:cNvSpPr/>
          <p:nvPr/>
        </p:nvSpPr>
        <p:spPr>
          <a:xfrm>
            <a:off x="5445814" y="3146946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В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5" name="Прямоугольник 204"/>
          <p:cNvSpPr/>
          <p:nvPr/>
        </p:nvSpPr>
        <p:spPr>
          <a:xfrm>
            <a:off x="4009768" y="3152620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И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6" name="Прямоугольник 205"/>
          <p:cNvSpPr/>
          <p:nvPr/>
        </p:nvSpPr>
        <p:spPr>
          <a:xfrm>
            <a:off x="3737394" y="3152619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Л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7" name="Прямоугольник 206"/>
          <p:cNvSpPr/>
          <p:nvPr/>
        </p:nvSpPr>
        <p:spPr>
          <a:xfrm>
            <a:off x="4885866" y="4467070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И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8" name="Прямоугольник 207"/>
          <p:cNvSpPr/>
          <p:nvPr/>
        </p:nvSpPr>
        <p:spPr>
          <a:xfrm>
            <a:off x="4603764" y="4467070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Л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9" name="Прямоугольник 208"/>
          <p:cNvSpPr/>
          <p:nvPr/>
        </p:nvSpPr>
        <p:spPr>
          <a:xfrm>
            <a:off x="4302206" y="4467070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И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0" name="Прямоугольник 209"/>
          <p:cNvSpPr/>
          <p:nvPr/>
        </p:nvSpPr>
        <p:spPr>
          <a:xfrm>
            <a:off x="4010376" y="4467070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Ж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1" name="Прямоугольник 210"/>
          <p:cNvSpPr/>
          <p:nvPr/>
        </p:nvSpPr>
        <p:spPr>
          <a:xfrm>
            <a:off x="5768650" y="3419320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Г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6050752" y="3419320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Е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3" name="Прямоугольник 212"/>
          <p:cNvSpPr/>
          <p:nvPr/>
        </p:nvSpPr>
        <p:spPr>
          <a:xfrm>
            <a:off x="6332855" y="3419319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Л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4" name="Прямоугольник 213"/>
          <p:cNvSpPr/>
          <p:nvPr/>
        </p:nvSpPr>
        <p:spPr>
          <a:xfrm>
            <a:off x="6624684" y="3419319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Ь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0" name="Прямоугольник 219"/>
          <p:cNvSpPr/>
          <p:nvPr/>
        </p:nvSpPr>
        <p:spPr>
          <a:xfrm>
            <a:off x="4607816" y="3416076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В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4" name="Прямоугольник 223"/>
          <p:cNvSpPr/>
          <p:nvPr/>
        </p:nvSpPr>
        <p:spPr>
          <a:xfrm>
            <a:off x="4901102" y="3678229"/>
            <a:ext cx="277091" cy="267854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Ф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5" name="Прямоугольник 224"/>
          <p:cNvSpPr/>
          <p:nvPr/>
        </p:nvSpPr>
        <p:spPr>
          <a:xfrm>
            <a:off x="4895390" y="3942992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С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6" name="Прямоугольник 225"/>
          <p:cNvSpPr/>
          <p:nvPr/>
        </p:nvSpPr>
        <p:spPr>
          <a:xfrm>
            <a:off x="4603561" y="3933264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К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7" name="Прямоугольник 226"/>
          <p:cNvSpPr/>
          <p:nvPr/>
        </p:nvSpPr>
        <p:spPr>
          <a:xfrm>
            <a:off x="4311731" y="3933265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Е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8" name="Прямоугольник 227"/>
          <p:cNvSpPr/>
          <p:nvPr/>
        </p:nvSpPr>
        <p:spPr>
          <a:xfrm>
            <a:off x="4019901" y="3933264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Л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9" name="Прямоугольник 228"/>
          <p:cNvSpPr/>
          <p:nvPr/>
        </p:nvSpPr>
        <p:spPr>
          <a:xfrm>
            <a:off x="3737798" y="3933265"/>
            <a:ext cx="277091" cy="254001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А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0" name="Прямоугольник 229"/>
          <p:cNvSpPr/>
          <p:nvPr/>
        </p:nvSpPr>
        <p:spPr>
          <a:xfrm>
            <a:off x="6652449" y="5000470"/>
            <a:ext cx="277091" cy="254290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В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1" name="Прямоугольник 230"/>
          <p:cNvSpPr/>
          <p:nvPr/>
        </p:nvSpPr>
        <p:spPr>
          <a:xfrm>
            <a:off x="8374245" y="4990743"/>
            <a:ext cx="277091" cy="254290"/>
          </a:xfrm>
          <a:prstGeom prst="rect">
            <a:avLst/>
          </a:prstGeom>
          <a:solidFill>
            <a:schemeClr val="accent5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О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4825" y="0"/>
            <a:ext cx="8486539" cy="5009745"/>
          </a:xfrm>
        </p:spPr>
        <p:txBody>
          <a:bodyPr/>
          <a:lstStyle/>
          <a:p>
            <a:pPr>
              <a:buNone/>
            </a:pPr>
            <a:endParaRPr lang="ru-RU" sz="1200" dirty="0" smtClean="0">
              <a:solidFill>
                <a:schemeClr val="bg1">
                  <a:lumMod val="10000"/>
                </a:schemeClr>
              </a:solidFill>
              <a:hlinkClick r:id="rId2"/>
            </a:endParaRPr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ИНТЕРНЕТ- РЕСУРСЫ</a:t>
            </a:r>
            <a:endParaRPr lang="ru-RU" sz="12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https://ru.wikipedia.org/wiki/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Нестеров,_Пётр_Николаевич</a:t>
            </a:r>
            <a:endParaRPr lang="ru-RU" sz="14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https://ru.wikipedia.org/wiki/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Бочкарёва,_Мария_Леонтьевна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https://ru.wikipedia.org/wiki/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Брусилов,_Алексей_Алексеевич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https://ru.wikipedia.org/wiki/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Вашатко,_Карл_Иванович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https://ru.wikipedia.org/wiki/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Иванова,_Римма_Михайловна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https://ru.wikipedia.org/wiki/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Крючков,_Козьма_Фирсович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https://ru.wikipedia.org/wiki/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8"/>
              </a:rPr>
              <a:t>Врангель,_Пётр_Николаевич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https://ru.wikipedia.org/wiki/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9"/>
              </a:rPr>
              <a:t>Алексеев,_Михаил_Васильевич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https://ru.wikipedia.org/wiki/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Фош,_Фердинанд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https://ru.wikipedia.org/wiki/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Вашатко,_Карл_Иванович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https://ru.wikipedia.org/wiki/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11"/>
              </a:rPr>
              <a:t>Принцип,_Гаврило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https://ru.wikipedia.org/wiki/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12"/>
              </a:rPr>
              <a:t>Ренненкампф,_Павел_Карлович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https://ru.wikipedia.org/wiki/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13"/>
              </a:rPr>
              <a:t>Самсонов,_Александр_Васильевич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http://www.stoletie.ru/voyna_1914/i_obzheg_prikaz_jego_kak_lava_894.htm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14"/>
              </a:rPr>
              <a:t>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фанагорийцы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https://ru.wikipedia.org/wiki/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12"/>
              </a:rPr>
              <a:t>Ренненкампф,_Павел_Карлович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https://ru.wikipedia.org/wiki/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15"/>
              </a:rPr>
              <a:t>Николай_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5"/>
              </a:rPr>
              <a:t>II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https://ru.wikipedia.org/wiki/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16"/>
              </a:rPr>
              <a:t>Будённый,_Семён_Михайлович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17"/>
              </a:rPr>
              <a:t>https://ru.wikipedia.org/wiki/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  <a:hlinkClick r:id="rId17"/>
              </a:rPr>
              <a:t>Жилинский,_Яков_Григорьевич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57050" y="6322846"/>
            <a:ext cx="4536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ИСТОРИИ МБОУ ЧАНОВСКОЙ СРЕДНЕЙ </a:t>
            </a:r>
          </a:p>
          <a:p>
            <a:pPr>
              <a:defRPr/>
            </a:pPr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ОБЩЕОБРАЗОВАТЕЛЬНОЙ ШКОЛЫ №1 ЗИМНЯКОВА М</a:t>
            </a:r>
            <a:r>
              <a:rPr lang="ru-RU" sz="1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.Г.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рта России">
  <a:themeElements>
    <a:clrScheme name="Тема Office 1">
      <a:dk1>
        <a:srgbClr val="000000"/>
      </a:dk1>
      <a:lt1>
        <a:srgbClr val="D6DBEF"/>
      </a:lt1>
      <a:dk2>
        <a:srgbClr val="000000"/>
      </a:dk2>
      <a:lt2>
        <a:srgbClr val="B2B2B2"/>
      </a:lt2>
      <a:accent1>
        <a:srgbClr val="EFEBF7"/>
      </a:accent1>
      <a:accent2>
        <a:srgbClr val="B2BBE4"/>
      </a:accent2>
      <a:accent3>
        <a:srgbClr val="E8EAF6"/>
      </a:accent3>
      <a:accent4>
        <a:srgbClr val="000000"/>
      </a:accent4>
      <a:accent5>
        <a:srgbClr val="F6F3FA"/>
      </a:accent5>
      <a:accent6>
        <a:srgbClr val="A1A9CF"/>
      </a:accent6>
      <a:hlink>
        <a:srgbClr val="6379CE"/>
      </a:hlink>
      <a:folHlink>
        <a:srgbClr val="31459C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E8EAF6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E8EAF6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E8EAF6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E8EAF6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FFFFFF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FFFFFF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FFFFFF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FFFFFF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карта России</Template>
  <TotalTime>1172</TotalTime>
  <Words>551</Words>
  <Application>Microsoft Office PowerPoint</Application>
  <PresentationFormat>Экран (4:3)</PresentationFormat>
  <Paragraphs>287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карта России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75</cp:revision>
  <dcterms:created xsi:type="dcterms:W3CDTF">2012-11-09T05:10:06Z</dcterms:created>
  <dcterms:modified xsi:type="dcterms:W3CDTF">2014-12-15T11:59:05Z</dcterms:modified>
</cp:coreProperties>
</file>