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3" r:id="rId6"/>
    <p:sldId id="261" r:id="rId7"/>
    <p:sldId id="266" r:id="rId8"/>
    <p:sldId id="264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4A1B-73FB-41B1-8C46-6CF11D511D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6204F-22E7-4CAC-A759-A3F1B2B01E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02815-19A0-4EBA-BA89-0D20B867C0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D4EEA-5E34-4C13-8C41-65A74B220D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4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17B81-4108-4B85-8CF5-8933F6BF6B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6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21030-2222-4299-A954-0A67A391C2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7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29D5D-B28D-4F4C-A483-DA70987B19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4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846DC-771D-4F84-902C-3E7EF817EE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0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BF77-FBC5-4C9C-97AA-F2C07CCAAA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6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D80E-DE63-4D3F-B802-676A5E19B5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3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9A54C-580C-4463-A8E2-B5E613267C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5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BAF2BA-94C4-4B1A-8408-77DB34888D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737"/>
          <a:stretch/>
        </p:blipFill>
        <p:spPr bwMode="auto">
          <a:xfrm>
            <a:off x="-8827" y="0"/>
            <a:ext cx="9152827" cy="68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21815" y="880591"/>
            <a:ext cx="94141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Образование, </a:t>
            </a:r>
            <a:endParaRPr lang="ru-RU" sz="7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научные открытия,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изобретения </a:t>
            </a:r>
            <a:endParaRPr lang="ru-RU" sz="7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56" y="3463628"/>
            <a:ext cx="9054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Основу средневекового общества составляли корпорации.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038030"/>
            <a:ext cx="9144000" cy="1815882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Корпора­ция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обособленная группа людей,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которые занимаются тем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иным общим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делом, живут соответствующим ему образом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под­чиняются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особым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правилам и распорядку.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209" y="4437112"/>
            <a:ext cx="89319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600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8" descr="astro0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2" y="-4548"/>
            <a:ext cx="9133238" cy="6863624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55650" y="188640"/>
            <a:ext cx="8064500" cy="13680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План урока: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Bookman Old Styl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00808"/>
            <a:ext cx="82805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1. Представления средневекового человека о мире.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2. Средневековые университеты.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3. Пьер Абеляр, Фома Аквинский и Роджер Бэкон.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4. Астрология и алхи­мия.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5. Развитие металлургии и появление огнестрельно­го оружия.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6. Развитие мореплавания и кораблестроения.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7. Изобретение книгопечатания.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" y="981075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i="1" dirty="0">
                <a:solidFill>
                  <a:schemeClr val="bg1"/>
                </a:solidFill>
              </a:rPr>
              <a:t>   Историческая эпоха – это не только </a:t>
            </a:r>
            <a:r>
              <a:rPr lang="ru-RU" sz="4800" b="1" i="1" dirty="0" smtClean="0">
                <a:solidFill>
                  <a:schemeClr val="bg1"/>
                </a:solidFill>
              </a:rPr>
              <a:t>государства</a:t>
            </a:r>
            <a:r>
              <a:rPr lang="ru-RU" sz="4800" b="1" i="1" dirty="0">
                <a:solidFill>
                  <a:schemeClr val="bg1"/>
                </a:solidFill>
              </a:rPr>
              <a:t>, </a:t>
            </a:r>
            <a:r>
              <a:rPr lang="ru-RU" sz="4800" b="1" i="1" dirty="0" smtClean="0">
                <a:solidFill>
                  <a:schemeClr val="bg1"/>
                </a:solidFill>
              </a:rPr>
              <a:t>правители</a:t>
            </a:r>
            <a:r>
              <a:rPr lang="ru-RU" sz="4800" b="1" i="1" dirty="0">
                <a:solidFill>
                  <a:schemeClr val="bg1"/>
                </a:solidFill>
              </a:rPr>
              <a:t>, но и </a:t>
            </a:r>
            <a:r>
              <a:rPr lang="ru-RU" sz="4800" b="1" i="1" dirty="0" smtClean="0">
                <a:solidFill>
                  <a:schemeClr val="bg1"/>
                </a:solidFill>
              </a:rPr>
              <a:t>простые </a:t>
            </a:r>
            <a:r>
              <a:rPr lang="ru-RU" sz="4800" b="1" i="1" dirty="0">
                <a:solidFill>
                  <a:schemeClr val="bg1"/>
                </a:solidFill>
              </a:rPr>
              <a:t>люди с их мировоззрением и образом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3094" b="10101"/>
          <a:stretch/>
        </p:blipFill>
        <p:spPr bwMode="auto">
          <a:xfrm>
            <a:off x="0" y="-15489"/>
            <a:ext cx="4973626" cy="687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3626" y="117693"/>
            <a:ext cx="41703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</a:rPr>
              <a:t>акая </a:t>
            </a:r>
            <a:r>
              <a:rPr lang="ru-RU" sz="2400" b="1" dirty="0">
                <a:solidFill>
                  <a:schemeClr val="bg1"/>
                </a:solidFill>
              </a:rPr>
              <a:t>связь между </a:t>
            </a:r>
            <a:r>
              <a:rPr lang="ru-RU" sz="2400" b="1" dirty="0" smtClean="0">
                <a:solidFill>
                  <a:schemeClr val="bg1"/>
                </a:solidFill>
              </a:rPr>
              <a:t>на-</a:t>
            </a:r>
            <a:r>
              <a:rPr lang="ru-RU" sz="2400" b="1" dirty="0" err="1" smtClean="0">
                <a:solidFill>
                  <a:schemeClr val="bg1"/>
                </a:solidFill>
              </a:rPr>
              <a:t>туральным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хозяйством и ограниченным </a:t>
            </a:r>
            <a:r>
              <a:rPr lang="ru-RU" sz="2400" b="1" dirty="0" err="1" smtClean="0">
                <a:solidFill>
                  <a:schemeClr val="bg1"/>
                </a:solidFill>
              </a:rPr>
              <a:t>круго</a:t>
            </a:r>
            <a:r>
              <a:rPr lang="ru-RU" sz="2400" b="1" dirty="0" err="1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зором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средневековых людей?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Как </a:t>
            </a:r>
            <a:r>
              <a:rPr lang="ru-RU" sz="2400" b="1" dirty="0">
                <a:solidFill>
                  <a:schemeClr val="bg1"/>
                </a:solidFill>
              </a:rPr>
              <a:t>вы думаете, </a:t>
            </a:r>
            <a:r>
              <a:rPr lang="ru-RU" sz="2400" b="1" dirty="0" smtClean="0">
                <a:solidFill>
                  <a:schemeClr val="bg1"/>
                </a:solidFill>
              </a:rPr>
              <a:t>пред-</a:t>
            </a:r>
            <a:r>
              <a:rPr lang="ru-RU" sz="2400" b="1" dirty="0" err="1" smtClean="0">
                <a:solidFill>
                  <a:schemeClr val="bg1"/>
                </a:solidFill>
              </a:rPr>
              <a:t>ставители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какого слоя населения </a:t>
            </a:r>
            <a:r>
              <a:rPr lang="ru-RU" sz="2400" b="1" dirty="0" err="1" smtClean="0">
                <a:solidFill>
                  <a:schemeClr val="bg1"/>
                </a:solidFill>
              </a:rPr>
              <a:t>средневе-ковой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Европы часто вы­езжали за пределы своего города?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Какое </a:t>
            </a:r>
            <a:r>
              <a:rPr lang="ru-RU" sz="2400" b="1" dirty="0">
                <a:solidFill>
                  <a:schemeClr val="bg1"/>
                </a:solidFill>
              </a:rPr>
              <a:t>значительное событие в истории Средневековья расширило </a:t>
            </a:r>
            <a:r>
              <a:rPr lang="ru-RU" sz="2400" b="1" dirty="0" smtClean="0">
                <a:solidFill>
                  <a:schemeClr val="bg1"/>
                </a:solidFill>
              </a:rPr>
              <a:t>представ­ление </a:t>
            </a:r>
            <a:r>
              <a:rPr lang="ru-RU" sz="2400" b="1" dirty="0">
                <a:solidFill>
                  <a:schemeClr val="bg1"/>
                </a:solidFill>
              </a:rPr>
              <a:t>людей Западной Европы об </a:t>
            </a:r>
            <a:r>
              <a:rPr lang="ru-RU" sz="2400" b="1" dirty="0" err="1" smtClean="0">
                <a:solidFill>
                  <a:schemeClr val="bg1"/>
                </a:solidFill>
              </a:rPr>
              <a:t>окружа-ющем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их мире?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fo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6681"/>
            <a:ext cx="6804249" cy="690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-48138"/>
            <a:ext cx="435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Карта </a:t>
            </a:r>
            <a:r>
              <a:rPr lang="ru-RU" sz="2400" b="1" dirty="0">
                <a:solidFill>
                  <a:schemeClr val="bg1"/>
                </a:solidFill>
              </a:rPr>
              <a:t>мира </a:t>
            </a:r>
            <a:r>
              <a:rPr lang="ru-RU" sz="2400" b="1" dirty="0" err="1">
                <a:solidFill>
                  <a:schemeClr val="bg1"/>
                </a:solidFill>
              </a:rPr>
              <a:t>Эбсторфа</a:t>
            </a:r>
            <a:r>
              <a:rPr lang="ru-RU" sz="2400" b="1" dirty="0">
                <a:solidFill>
                  <a:schemeClr val="bg1"/>
                </a:solidFill>
              </a:rPr>
              <a:t> (1208 </a:t>
            </a:r>
            <a:r>
              <a:rPr lang="ru-RU" sz="2400" b="1" dirty="0" smtClean="0">
                <a:solidFill>
                  <a:schemeClr val="bg1"/>
                </a:solidFill>
              </a:rPr>
              <a:t>-1218 </a:t>
            </a:r>
            <a:r>
              <a:rPr lang="ru-RU" sz="2400" b="1" dirty="0">
                <a:solidFill>
                  <a:schemeClr val="bg1"/>
                </a:solidFill>
              </a:rPr>
              <a:t>гг., Германия)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4438" y="1340768"/>
            <a:ext cx="23258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Земля </a:t>
            </a:r>
            <a:r>
              <a:rPr lang="ru-RU" sz="2400" b="1" dirty="0">
                <a:solidFill>
                  <a:schemeClr val="bg1"/>
                </a:solidFill>
              </a:rPr>
              <a:t>представлена в виде Тела Христова: в центре находится Иерусалим, а низ, верх и оба края отмечены изображением распятого </a:t>
            </a:r>
            <a:r>
              <a:rPr lang="ru-RU" sz="2400" b="1" dirty="0" smtClean="0">
                <a:solidFill>
                  <a:schemeClr val="bg1"/>
                </a:solidFill>
              </a:rPr>
              <a:t>Христа.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0"/>
            <a:ext cx="64687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91194" y="0"/>
            <a:ext cx="270822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    Не </a:t>
            </a:r>
            <a:r>
              <a:rPr lang="ru-RU" sz="2200" b="1" dirty="0">
                <a:solidFill>
                  <a:schemeClr val="bg1"/>
                </a:solidFill>
              </a:rPr>
              <a:t>было </a:t>
            </a:r>
            <a:r>
              <a:rPr lang="ru-RU" sz="2200" b="1" dirty="0" err="1" smtClean="0">
                <a:solidFill>
                  <a:schemeClr val="bg1"/>
                </a:solidFill>
              </a:rPr>
              <a:t>еди</a:t>
            </a:r>
            <a:r>
              <a:rPr lang="ru-RU" sz="2200" b="1" dirty="0" smtClean="0">
                <a:solidFill>
                  <a:schemeClr val="bg1"/>
                </a:solidFill>
              </a:rPr>
              <a:t>-ной </a:t>
            </a:r>
            <a:r>
              <a:rPr lang="ru-RU" sz="2200" b="1" dirty="0">
                <a:solidFill>
                  <a:schemeClr val="bg1"/>
                </a:solidFill>
              </a:rPr>
              <a:t>системы отсчёта време­ни.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    Сутки дели-</a:t>
            </a:r>
            <a:r>
              <a:rPr lang="ru-RU" sz="2200" b="1" dirty="0" err="1" smtClean="0">
                <a:solidFill>
                  <a:schemeClr val="bg1"/>
                </a:solidFill>
              </a:rPr>
              <a:t>лись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на день и ночь.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  Средневековый </a:t>
            </a:r>
            <a:r>
              <a:rPr lang="ru-RU" sz="2200" b="1" dirty="0">
                <a:solidFill>
                  <a:schemeClr val="bg1"/>
                </a:solidFill>
              </a:rPr>
              <a:t>час составлял пример­но три современных часа. Ночь </a:t>
            </a:r>
            <a:r>
              <a:rPr lang="ru-RU" sz="2200" b="1" dirty="0" smtClean="0">
                <a:solidFill>
                  <a:schemeClr val="bg1"/>
                </a:solidFill>
              </a:rPr>
              <a:t>раз-</a:t>
            </a:r>
            <a:r>
              <a:rPr lang="ru-RU" sz="2200" b="1" dirty="0" err="1" smtClean="0">
                <a:solidFill>
                  <a:schemeClr val="bg1"/>
                </a:solidFill>
              </a:rPr>
              <a:t>делялась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на «три свечи». 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Корот</a:t>
            </a:r>
            <a:r>
              <a:rPr lang="ru-RU" sz="2200" b="1" dirty="0" smtClean="0">
                <a:solidFill>
                  <a:schemeClr val="bg1"/>
                </a:solidFill>
              </a:rPr>
              <a:t>-кие </a:t>
            </a:r>
            <a:r>
              <a:rPr lang="ru-RU" sz="2200" b="1" dirty="0">
                <a:solidFill>
                  <a:schemeClr val="bg1"/>
                </a:solidFill>
              </a:rPr>
              <a:t>промежутки из­мерялись </a:t>
            </a:r>
            <a:r>
              <a:rPr lang="ru-RU" sz="2200" b="1" dirty="0" err="1" smtClean="0">
                <a:solidFill>
                  <a:schemeClr val="bg1"/>
                </a:solidFill>
              </a:rPr>
              <a:t>вре-менем</a:t>
            </a:r>
            <a:r>
              <a:rPr lang="ru-RU" sz="2200" b="1" dirty="0">
                <a:solidFill>
                  <a:schemeClr val="bg1"/>
                </a:solidFill>
              </a:rPr>
              <a:t>, которое необходимо для прочтения какой-либо молитвы.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арко Поло подвела память - Рамблер-Нов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2384" r="2420" b="2576"/>
          <a:stretch/>
        </p:blipFill>
        <p:spPr bwMode="auto">
          <a:xfrm>
            <a:off x="0" y="-2"/>
            <a:ext cx="9144000" cy="61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808" y="4494671"/>
            <a:ext cx="9144000" cy="2308324"/>
          </a:xfrm>
          <a:prstGeom prst="rect">
            <a:avLst/>
          </a:prstGeom>
          <a:solidFill>
            <a:srgbClr val="002060">
              <a:alpha val="50000"/>
            </a:srgbClr>
          </a:solidFill>
          <a:scene3d>
            <a:camera prst="orthographicFront"/>
            <a:lightRig rig="threePt" dir="t"/>
          </a:scene3d>
          <a:sp3d extrusionH="76200">
            <a:extrusionClr>
              <a:srgbClr val="002060"/>
            </a:extrusionClr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С </a:t>
            </a:r>
            <a:r>
              <a:rPr lang="ru-RU" sz="2400" b="1" dirty="0">
                <a:solidFill>
                  <a:schemeClr val="bg1"/>
                </a:solidFill>
              </a:rPr>
              <a:t>развитием городов и торговли, деловых и </a:t>
            </a:r>
            <a:r>
              <a:rPr lang="ru-RU" sz="2400" b="1" dirty="0" smtClean="0">
                <a:solidFill>
                  <a:schemeClr val="bg1"/>
                </a:solidFill>
              </a:rPr>
              <a:t>диплома-</a:t>
            </a:r>
            <a:r>
              <a:rPr lang="ru-RU" sz="2400" b="1" dirty="0" err="1" smtClean="0">
                <a:solidFill>
                  <a:schemeClr val="bg1"/>
                </a:solidFill>
              </a:rPr>
              <a:t>тических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связей, в ходе завоева­ния новых территорий люди стали чаще по­кидать родные места. Во время Крестовых походов европейцы убедились в том, как широк и разнообразен мир. У них появился интерес к жизни людей в далёких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6203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йны путешествия Марко Поло нашли отражение в игровых автом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" y="3836"/>
            <a:ext cx="91035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-40328"/>
            <a:ext cx="3299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Рассказ </a:t>
            </a:r>
            <a:r>
              <a:rPr lang="ru-RU" sz="2400" b="1" dirty="0">
                <a:solidFill>
                  <a:schemeClr val="bg1"/>
                </a:solidFill>
              </a:rPr>
              <a:t>о странах Дальнего Восто­ка в XIII веке оставил венецианский купец и путешественник </a:t>
            </a:r>
            <a:r>
              <a:rPr lang="ru-RU" sz="2400" b="1" i="1" u="sng" dirty="0">
                <a:solidFill>
                  <a:schemeClr val="bg1"/>
                </a:solidFill>
              </a:rPr>
              <a:t>Марко Поло</a:t>
            </a:r>
            <a:r>
              <a:rPr lang="ru-RU" sz="2400" b="1" i="1" dirty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Около чет­верти века провёл он в странствиях, много лет жил в Китае.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онастыри высоких технологий - Правая.ru - Радикальная ортодок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93" y="3811012"/>
            <a:ext cx="9144000" cy="3046988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Жители </a:t>
            </a:r>
            <a:r>
              <a:rPr lang="ru-RU" sz="2400" b="1" dirty="0">
                <a:solidFill>
                  <a:schemeClr val="bg1"/>
                </a:solidFill>
              </a:rPr>
              <a:t>Западной Европы V—X веков поч­ти забыли греческий язык и вовсе не стре­мились знать восточные языки.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XI—XII веках появилось большое коли­чество переводов на латинский язык книг греческих и арабских учёных: почти все со­чинения-Аристотеля, главные труды греков и средневековых арабов по географии, </a:t>
            </a:r>
            <a:r>
              <a:rPr lang="ru-RU" sz="2400" b="1" dirty="0" err="1" smtClean="0">
                <a:solidFill>
                  <a:schemeClr val="bg1"/>
                </a:solidFill>
              </a:rPr>
              <a:t>астроно-мии</a:t>
            </a:r>
            <a:r>
              <a:rPr lang="ru-RU" sz="2400" b="1" dirty="0">
                <a:solidFill>
                  <a:schemeClr val="bg1"/>
                </a:solidFill>
              </a:rPr>
              <a:t>, математике, медицине. Центрами перевода были </a:t>
            </a:r>
            <a:r>
              <a:rPr lang="ru-RU" sz="2400" b="1" dirty="0" smtClean="0">
                <a:solidFill>
                  <a:schemeClr val="bg1"/>
                </a:solidFill>
              </a:rPr>
              <a:t>Испания и Сицилия.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Врем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Время</Template>
  <TotalTime>803</TotalTime>
  <Words>383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2014-12-14T15:32:46Z</dcterms:created>
  <dcterms:modified xsi:type="dcterms:W3CDTF">2014-12-17T01:56:10Z</dcterms:modified>
</cp:coreProperties>
</file>