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012F9-4499-4942-B733-112C3B91B177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52568-E314-4D2B-8FC0-346BBED08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52568-E314-4D2B-8FC0-346BBED086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1C00D5-0464-4544-9627-71B7EB42471D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2EDFB5-BAF7-4926-98FB-6750AE76A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КУЛЬТУРНОЙ СРЕДЫ</a:t>
            </a:r>
            <a:br>
              <a:rPr lang="ru-RU" dirty="0"/>
            </a:br>
            <a:r>
              <a:rPr lang="ru-RU" b="1" dirty="0"/>
              <a:t>ПРИ ОБУЧЕНИИ МЛАДШИХ ШКОЛЬНИКОВ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ИНОСТРАННОМУ ЯЗЫКУ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772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4925780"/>
            <a:ext cx="82444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Эстетичность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качество культурной среды при обучении младших школьников ИЯ обеспечивается оформлением кабинета ИЯ, видом учебников и наглядных пособий, внешним видом учителя ИЯ, его произношением и манерой общения.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34950" y="-326757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Эстетичность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качество культур­ной среды при обучении младших школь­ников ИЯ обеспечивается оформлением кабинета ИЯ, видом учебников и нагляд­ных пособий, внешним видом учителя ИЯ, его произношением и манерой о</a:t>
            </a: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 rot="10800000" flipV="1">
            <a:off x="455667" y="5425885"/>
            <a:ext cx="868833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9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по психологии восприятия цвета и организации окружающего пространства дают основания говорить о воспитательной роли школьного интерьера. Цвет как компонент среды влияет на работоспособность школьника. Доказана зависимость усвоения учебного материала от цветовой среды интерьера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7544" y="6009238"/>
            <a:ext cx="75243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9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повысить интеллектуальную работоспособность младших школьников и обеспечить их внимание, выбираются те цвета, которые они любят, а это пастельные тона, теплые желтый и оранжевый, салатовый и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бежевый цвета</a:t>
            </a:r>
            <a:r>
              <a:rPr lang="en-US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наглядные средства должны выглядеть эстетично и храниться в ярких, аккуратных папках, файлах, конвертах.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Домашний\Desktop\IMG_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00859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908720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9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Экологичность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культурной среды при обучении ИЯ в начальной школе предусматривает учет психофизиологических особенностей младшего школьника.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Изучение особенностей внимания у детей младшего школьного возраста показало затруднение формирования у них учебной деятельности. Слабо развита в этом возрасте и способность к распределению внимания.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890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вышеизложенными психофизиологическими особенностями представляется неправильным и даже вредным для психического здоровья детей, начинать учить читать и писать на новом языке в I классе.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5085184"/>
            <a:ext cx="88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культурной образовательной среды важно соблюдение допустимого веса учебников.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1520" y="170080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чень важно на начальном этапе обучения использовать книги с крупным шрифтом и избегать зрительного переутомления.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10800000" flipV="1">
            <a:off x="251520" y="2553870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Какие же конкретные способы организации культурной среды, учитывающие возрастные особенности учащихся, возможны в начальной школе при обучении ИЯ и которые может использовать учитель?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Использование проектной технологии со II класса - важное условие построения культурной среды.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2204864"/>
            <a:ext cx="8460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9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Тематика культурных проектов учеников определяется изучаемыми темами в рамках УМК, и важно, чтобы они были связаны с поиском общего - того, что объединяет, а не разъединяет людей разных культур.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4096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Включение в обучение ИЯ аутентичных текстов, аудио - и видеоматериалов остается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 наиболее реальным способом погружения детей в иноязычную среду в условиях, когда у школьников нет естественной потребности в использовании иностранного языка.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528" y="5301208"/>
            <a:ext cx="8712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Завершая, подчеркнем, что при обучении младших школьников ИЯ как средству межкультурного общения на первый план мы выдвигаем организацию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много-национальной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образовательной среды, в которой происходит воспитание, обучение и закладываются основы культурного становления личности младшего школьника, и которая оказывает непосредственное воздействие на воспитательно-учебный процесс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36510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60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Музыкальное сопровождение занятий национальными ритмами, музыкой других стран, иллюстрациями, фильмами способствует формированию у ученика картины мира.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404664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Зайцева ИЛ.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 образовательной среды//Человек: его сущность, развитие и проблемы. Вып.8. - Ростов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/Дону: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ГинГо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2000;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Ефремов АЛ.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условия влияния культурной среды вуза на формирование нравственных ценностей студентов (в контексте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мультикультурного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образования):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Автореф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 канд.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наук. - М., 2006;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Наседкина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С.М.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дидактической среды на среднем этапе обучения иностранным языкам в лингвистических гимназиях (на материале немецкого языка):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Автореф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... канд.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наук. -М., 2004;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Спичко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 эффективной образовательной среды при обучении английскому языку на 1 курсе педагогического вуза (грамматический аспект, факультет английской филологии):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Автореф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 канд.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наук. - М., 2006.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</a:tabLst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мешает повышению результативности обучения иностранным языкам//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Иностр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языки в школе. - 2007. -№4.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146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74638" algn="l"/>
              </a:tabLst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Бондаревская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Е.В.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Научно-теоретические основы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личностно-ориентированного образования//Личностно-ориентированный образовательный процесс: сущность, содержание, технологии. - Ростов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/Дону, 1995.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 Narrow" pitchFamily="34" charset="0"/>
            </a:endParaRPr>
          </a:p>
          <a:p>
            <a:pPr marL="0" marR="0" lvl="0" indent="146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 Narrow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 Narrow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20880" cy="515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6525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Никитенко З.Н.,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Галъскова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НД.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 и практика обучения иностранным языкам в начальной школе. - Смоленск: Ассоциация 21 век, 2007.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Манджиева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Языковое образование в начальной школе в республике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Кал-мыкия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Иностр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языки в школе. - 2007. -№7.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Российский вариант Европейского Языкового Портфеля/Сост.: Н.Д.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Гальс-кова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З.Н. Никитенко. - М.: МГЛУ, 2003.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для директоров школ//Школьный интерьер. -Ростов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/Дону: ОИУУ, 1990.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 и перспективы школьного обучения в контексте достижений современной науки о развитии мозга ребенка//Информационные материалы для заседания круглого стола. Центр Русского языка. - М., 2006.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Никитенко З.Н.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обучения технике чтения в УМК по английскому языку для начальной школы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"English for Primary School"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(1-4 и 2-4 классы).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	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Зайцева НА.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Многонациональная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среда: уроки этнического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взаимодействия//Известия Академии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дагогических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социальных наук. - 2002.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№ 6.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 образовательной средой в </a:t>
            </a:r>
            <a:r>
              <a:rPr lang="ru-RU" dirty="0" smtClean="0"/>
              <a:t>дидактике </a:t>
            </a:r>
            <a:r>
              <a:rPr lang="ru-RU" dirty="0"/>
              <a:t>понимается совокупность элементов, оказывающих </a:t>
            </a:r>
            <a:r>
              <a:rPr lang="ru-RU" dirty="0" smtClean="0"/>
              <a:t>жизненно- </a:t>
            </a:r>
            <a:r>
              <a:rPr lang="ru-RU" dirty="0"/>
              <a:t>значимые влияния на школьников в процессе их </a:t>
            </a:r>
            <a:r>
              <a:rPr lang="ru-RU" dirty="0" smtClean="0"/>
              <a:t>обучения.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564904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обучении иностранным языкам (ИЯ) эффективность окружающей </a:t>
            </a:r>
            <a:r>
              <a:rPr lang="ru-RU" dirty="0" smtClean="0"/>
              <a:t>образовательной </a:t>
            </a:r>
            <a:r>
              <a:rPr lang="ru-RU" dirty="0"/>
              <a:t>среды имеет решающее </a:t>
            </a:r>
            <a:r>
              <a:rPr lang="ru-RU" dirty="0" smtClean="0"/>
              <a:t>значение </a:t>
            </a:r>
            <a:r>
              <a:rPr lang="ru-RU" dirty="0"/>
              <a:t>для достижения поставленных </a:t>
            </a:r>
            <a:r>
              <a:rPr lang="ru-RU" dirty="0" smtClean="0"/>
              <a:t>целей</a:t>
            </a:r>
            <a:r>
              <a:rPr lang="ru-RU" dirty="0"/>
              <a:t>. По определению И.Л. </a:t>
            </a:r>
            <a:r>
              <a:rPr lang="ru-RU" dirty="0" err="1"/>
              <a:t>Бим</a:t>
            </a:r>
            <a:r>
              <a:rPr lang="ru-RU" dirty="0"/>
              <a:t>, </a:t>
            </a:r>
            <a:r>
              <a:rPr lang="ru-RU" dirty="0" smtClean="0"/>
              <a:t>современная </a:t>
            </a:r>
            <a:r>
              <a:rPr lang="ru-RU" dirty="0"/>
              <a:t>эффективная образовательная среда при обучении ИЯ - это все, что окружает учителя и ученика как субъектов процесса </a:t>
            </a:r>
            <a:r>
              <a:rPr lang="ru-RU" dirty="0" smtClean="0"/>
              <a:t>обучения.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55679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младшем школьном возрасте </a:t>
            </a:r>
            <a:r>
              <a:rPr lang="ru-RU" dirty="0" smtClean="0"/>
              <a:t>окружающая </a:t>
            </a:r>
            <a:r>
              <a:rPr lang="ru-RU" dirty="0"/>
              <a:t>образовательная среда должна быть особенно благоприятной в психическом, физическом и эмоциональном плане, </a:t>
            </a:r>
            <a:r>
              <a:rPr lang="ru-RU" dirty="0" smtClean="0"/>
              <a:t>чтобы </a:t>
            </a:r>
            <a:r>
              <a:rPr lang="ru-RU" dirty="0"/>
              <a:t>сохранить интерес учеников к </a:t>
            </a:r>
            <a:r>
              <a:rPr lang="ru-RU" dirty="0" smtClean="0"/>
              <a:t>изучению </a:t>
            </a:r>
            <a:r>
              <a:rPr lang="ru-RU" dirty="0"/>
              <a:t>нового языка и вызвать интерес и уважение к другим культурам.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996952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Образовательная среда при обучении ИЯ в начальной школе включает внешние и внутренний компоненты. Внутренний компонент, который мы называем </a:t>
            </a:r>
            <a:r>
              <a:rPr lang="ru-RU" dirty="0" err="1" smtClean="0"/>
              <a:t>коммуникативно-деятельностным</a:t>
            </a:r>
            <a:r>
              <a:rPr lang="ru-RU" dirty="0" smtClean="0"/>
              <a:t>, связан с воспитательно-учебным процессом.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62499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9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Внешние компоненты связаны с тем, что «окружает» данный воспитательно-учебный процесс: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9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предметное оформление кабинета (или классной комнаты), в котором проходят занятия 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9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предметы начальной школы, и в первую очередь, родной язык (обучение грамоте на родном языке);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9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родителей к ИЯ, которое передается детям, и условия, которые создаются для успешного изучения нового языка дома.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2708920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Эффективная и благоприятная среда при обучении младших школьников иностранным языкам, направленная на воспитание и развитие ученика как субъекта культуры и как субъекта учебной деятельности, должна обладать следующими характеристиками: быть культурной 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культуросообразной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воспитывающей и одухотворяющей, информативной, эстетичной,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45224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кабинете ИЯ </a:t>
            </a:r>
            <a:r>
              <a:rPr lang="ru-RU" b="1" i="1" dirty="0" smtClean="0"/>
              <a:t>информативность</a:t>
            </a:r>
            <a:r>
              <a:rPr lang="ru-RU" dirty="0" smtClean="0"/>
              <a:t> обеспечивается, если на его стенах размещены алфавит,</a:t>
            </a:r>
            <a:endParaRPr lang="ru-RU" dirty="0"/>
          </a:p>
        </p:txBody>
      </p:sp>
      <p:pic>
        <p:nvPicPr>
          <p:cNvPr id="1026" name="Picture 2" descr="C:\Users\Домашний\Desktop\алфав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912768" cy="51847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постеры</a:t>
            </a:r>
            <a:r>
              <a:rPr lang="ru-RU" dirty="0" smtClean="0"/>
              <a:t>, иллюстрирующие грамматические правила,</a:t>
            </a:r>
            <a:endParaRPr lang="ru-RU" dirty="0"/>
          </a:p>
        </p:txBody>
      </p:sp>
      <p:pic>
        <p:nvPicPr>
          <p:cNvPr id="2050" name="Picture 2" descr="C:\Users\Домашний\Desktop\IMG_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44816" cy="485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021288"/>
            <a:ext cx="51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виды родного края и стран изучаемого языка,</a:t>
            </a:r>
            <a:endParaRPr lang="ru-RU" dirty="0"/>
          </a:p>
        </p:txBody>
      </p:sp>
      <p:pic>
        <p:nvPicPr>
          <p:cNvPr id="3074" name="Picture 2" descr="C:\Users\Домашний\Desktop\IMG_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008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47664" y="3614246"/>
            <a:ext cx="6984776" cy="26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8147" tIns="2215452" rIns="941091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родукты проектной деятельности учащихся.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8" name="Picture 2" descr="C:\Users\Домашний\Desktop\IMG_1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68344" cy="514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79712" y="5733256"/>
            <a:ext cx="4824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демонстрации успеха младших школьников в изучении ИЯ в кабинете организуется специальное место для размещения сменной экспозиции их творческих работ.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Домашний\Desktop\IMG_1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13587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1017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СОЗДАНИЕ КУЛЬТУРНОЙ СРЕДЫ ПРИ ОБУЧЕНИИ МЛАДШИХ ШКОЛЬНИКОВ ИНОСТРАННОМУ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КУЛЬТУРНОЙ СРЕДЫ ПРИ ОБУЧЕНИИ МЛАДШИХ ШКОЛЬНИКОВ ИНОСТРАННОМУ ЯЗЫКУ</dc:title>
  <dc:creator>Домашний</dc:creator>
  <cp:lastModifiedBy>Дамир</cp:lastModifiedBy>
  <cp:revision>51</cp:revision>
  <dcterms:created xsi:type="dcterms:W3CDTF">2010-10-30T17:51:27Z</dcterms:created>
  <dcterms:modified xsi:type="dcterms:W3CDTF">2014-02-19T14:17:18Z</dcterms:modified>
</cp:coreProperties>
</file>