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93" r:id="rId4"/>
    <p:sldId id="258" r:id="rId5"/>
    <p:sldId id="259" r:id="rId6"/>
    <p:sldId id="297" r:id="rId7"/>
    <p:sldId id="264" r:id="rId8"/>
    <p:sldId id="265" r:id="rId9"/>
    <p:sldId id="266" r:id="rId10"/>
    <p:sldId id="303" r:id="rId11"/>
    <p:sldId id="267" r:id="rId12"/>
    <p:sldId id="268" r:id="rId13"/>
    <p:sldId id="269" r:id="rId14"/>
    <p:sldId id="304" r:id="rId15"/>
    <p:sldId id="306" r:id="rId16"/>
    <p:sldId id="272" r:id="rId17"/>
    <p:sldId id="273" r:id="rId18"/>
    <p:sldId id="295" r:id="rId19"/>
    <p:sldId id="275" r:id="rId20"/>
    <p:sldId id="296" r:id="rId21"/>
    <p:sldId id="307" r:id="rId22"/>
    <p:sldId id="278" r:id="rId23"/>
    <p:sldId id="279" r:id="rId24"/>
    <p:sldId id="290" r:id="rId25"/>
    <p:sldId id="298" r:id="rId26"/>
    <p:sldId id="299" r:id="rId27"/>
    <p:sldId id="300" r:id="rId28"/>
    <p:sldId id="280" r:id="rId29"/>
    <p:sldId id="308" r:id="rId30"/>
    <p:sldId id="281" r:id="rId31"/>
    <p:sldId id="282" r:id="rId32"/>
    <p:sldId id="305" r:id="rId33"/>
    <p:sldId id="285" r:id="rId34"/>
    <p:sldId id="288" r:id="rId35"/>
    <p:sldId id="301" r:id="rId36"/>
    <p:sldId id="286" r:id="rId37"/>
    <p:sldId id="291" r:id="rId38"/>
    <p:sldId id="292" r:id="rId39"/>
    <p:sldId id="302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u="sng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u="sng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u="sng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u="sng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u="sng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i="1" u="sng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i="1" u="sng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i="1" u="sng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i="1" u="sng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5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FF282-6623-421C-B964-6DB9F0F31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1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2DD78-C786-473F-B635-3E849FC8E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2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37D8-1A51-4501-9D39-8B8BCECF9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8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8A053-6E07-481B-A0AA-232F82ED6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1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C6F7-5676-472B-9531-69A822CD4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79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F5D1C-C885-4BB5-BE39-EFEE81273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8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FFCA7-1B13-46D4-8F74-38BB3A07D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75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F3A50-B686-455E-A1F9-F881AE0A1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8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55031-7677-4B6F-BDB4-DB07F3874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7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D2B1-3CBE-4D43-A76B-F05DAE0E6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19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7674F-3953-409E-8B5B-79194B722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86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0D7D1-6632-491F-B987-9E04640ED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0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A3F75-3C7D-4335-ADEC-AD36A0D3B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6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A6AB5-0350-428F-906E-E3342932E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9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5D342-CAB8-4178-831B-7468A1D41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9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36065-AA67-4FF4-AF5D-D7001EC65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9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1F8E5-C202-45AC-BB50-B7FE60F16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0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B4220-B7FA-40B0-97D9-DED0293F2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1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ED458-F758-4F60-B147-1DB5936B9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9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2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3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 u="none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3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0" u="none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B211639-F1ED-4023-BDE3-1C01A6F88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3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 u="none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animashky.ru/index/0-19?14-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24744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u="none" dirty="0" smtClean="0"/>
              <a:t>Познавательная </a:t>
            </a:r>
          </a:p>
          <a:p>
            <a:pPr algn="ctr"/>
            <a:r>
              <a:rPr lang="ru-RU" sz="5400" u="none" dirty="0" smtClean="0"/>
              <a:t>игра – викторина </a:t>
            </a:r>
          </a:p>
          <a:p>
            <a:pPr algn="ctr"/>
            <a:r>
              <a:rPr lang="ru-RU" sz="5400" u="none" dirty="0" smtClean="0"/>
              <a:t>«</a:t>
            </a:r>
            <a:r>
              <a:rPr lang="ru-RU" sz="5400" b="1" u="none" dirty="0" smtClean="0"/>
              <a:t>История Великой Отечественной войны</a:t>
            </a:r>
            <a:r>
              <a:rPr lang="ru-RU" sz="5400" u="none" dirty="0" smtClean="0"/>
              <a:t>»</a:t>
            </a:r>
            <a:endParaRPr lang="ru-RU" sz="54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5364088" y="791120"/>
            <a:ext cx="3092152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u="none" dirty="0" smtClean="0"/>
              <a:t>  </a:t>
            </a:r>
            <a:endParaRPr lang="ru-RU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u="none" dirty="0" smtClean="0"/>
              <a:t>  </a:t>
            </a:r>
            <a:r>
              <a:rPr lang="ru-RU" sz="2800" i="0" u="none" dirty="0" smtClean="0"/>
              <a:t>Мемориал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i="0" u="none" dirty="0" smtClean="0"/>
              <a:t>Родина-мать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i="0" u="none" dirty="0" smtClean="0"/>
              <a:t> на Пискаревском кладбище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u="none" dirty="0" smtClean="0"/>
              <a:t>   </a:t>
            </a:r>
            <a:r>
              <a:rPr lang="ru-RU" i="0" u="none" dirty="0" smtClean="0">
                <a:solidFill>
                  <a:schemeClr val="hlink"/>
                </a:solidFill>
              </a:rPr>
              <a:t>Ленинград</a:t>
            </a:r>
          </a:p>
        </p:txBody>
      </p:sp>
      <p:pic>
        <p:nvPicPr>
          <p:cNvPr id="64514" name="Picture 2" descr="Пискаревское кладбище, мемориал Родина-мать, Санкт-Петербур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188640"/>
            <a:ext cx="5464891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6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6891958" y="188640"/>
            <a:ext cx="2520280" cy="176553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Панорама морского вокзала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</a:t>
            </a:r>
            <a:r>
              <a:rPr lang="ru-RU" dirty="0" smtClean="0">
                <a:solidFill>
                  <a:schemeClr val="hlink"/>
                </a:solidFill>
              </a:rPr>
              <a:t>Одесса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</a:p>
        </p:txBody>
      </p:sp>
      <p:pic>
        <p:nvPicPr>
          <p:cNvPr id="15367" name="Picture 7" descr="Морской порт ОДЕС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6928767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868144" y="620688"/>
            <a:ext cx="3024336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</a:t>
            </a:r>
            <a:endParaRPr lang="ru-RU" sz="3600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Памятник “Затопленным   кораблям”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dirty="0" smtClean="0">
                <a:solidFill>
                  <a:schemeClr val="hlink"/>
                </a:solidFill>
              </a:rPr>
              <a:t>Севастополь</a:t>
            </a:r>
          </a:p>
        </p:txBody>
      </p:sp>
      <p:pic>
        <p:nvPicPr>
          <p:cNvPr id="16391" name="Picture 7" descr="http://www.sevastopol.info/monument/photos/015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680520" cy="6290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6027259" y="1844824"/>
            <a:ext cx="3127194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   </a:t>
            </a:r>
            <a:r>
              <a:rPr lang="ru-RU" sz="3200" dirty="0" err="1"/>
              <a:t>Тереспольские</a:t>
            </a:r>
            <a:r>
              <a:rPr lang="ru-RU" sz="3200" dirty="0"/>
              <a:t> ворота </a:t>
            </a:r>
            <a:r>
              <a:rPr lang="ru-RU" sz="3200" dirty="0" smtClean="0"/>
              <a:t>крепости</a:t>
            </a:r>
            <a:r>
              <a:rPr lang="ru-RU" dirty="0" smtClean="0"/>
              <a:t> 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6732240" y="3645024"/>
            <a:ext cx="1512168" cy="100811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 </a:t>
            </a:r>
            <a:r>
              <a:rPr lang="ru-RU" dirty="0" smtClean="0">
                <a:solidFill>
                  <a:schemeClr val="hlink"/>
                </a:solidFill>
              </a:rPr>
              <a:t>Брест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17415" name="Picture 7" descr="https://upload.wikimedia.org/wikipedia/commons/thumb/5/58/BF_Teres_out.jpg/220px-BF_Teres_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5360"/>
            <a:ext cx="6048672" cy="5268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s://upload.wikimedia.org/wikipedia/commons/thumb/5/58/BF_Teres_out.jpg/220px-BF_Teres_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577760"/>
            <a:ext cx="6048672" cy="5268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6375190" y="1196752"/>
            <a:ext cx="2660104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endParaRPr lang="ru-RU" sz="2800" dirty="0" smtClean="0"/>
          </a:p>
          <a:p>
            <a:pPr algn="ctr" eaLnBrk="1" hangingPunct="1">
              <a:buNone/>
              <a:defRPr/>
            </a:pPr>
            <a:r>
              <a:rPr lang="ru-RU" sz="2800" i="0" u="none" dirty="0"/>
              <a:t>Мемориал  Родина-мать</a:t>
            </a:r>
            <a:endParaRPr lang="ru-RU" sz="2800" i="0" u="none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i="0" u="none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0" u="none" dirty="0" smtClean="0"/>
              <a:t>          </a:t>
            </a:r>
            <a:r>
              <a:rPr lang="ru-RU" i="0" u="none" dirty="0" smtClean="0">
                <a:solidFill>
                  <a:schemeClr val="hlink"/>
                </a:solidFill>
              </a:rPr>
              <a:t>Волгоград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hlink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3" r="18944"/>
          <a:stretch/>
        </p:blipFill>
        <p:spPr bwMode="auto">
          <a:xfrm>
            <a:off x="171255" y="476672"/>
            <a:ext cx="6203935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5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i="0" u="none" dirty="0"/>
              <a:t>Война потребовала от народа величайшего напряжения сил и огромных жертв в общенациональном масштабе, раскрыла стойкость и мужество советского человека, способность к самопожертвованию во имя свободы и независимости Родины. </a:t>
            </a:r>
            <a:endParaRPr lang="ru-RU" sz="2400" i="0" u="none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i="0" u="none" dirty="0" smtClean="0"/>
              <a:t>Всего в военное время в сухопутных войсках было воспитано свыше восьми тысяч героев, в том числе 1800 артиллеристов, 1142 танкиста, 650 воинов инженерных войск, свыше 290 связистов, 93 воина ПВО, 52 воина войскового тыла, 44 медика;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i="0" u="none" dirty="0" smtClean="0"/>
              <a:t> в Военно-Воздушных Силах – свыше 2400 человек;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i="0" u="none" dirty="0" smtClean="0"/>
              <a:t>в Военно-Морском Флоте – свыше 500 человек; партизан, подпольщиков и советских разведчиков – около 400; пограничников – свыше 150 человек.</a:t>
            </a:r>
            <a:endParaRPr lang="ru-RU" sz="2400" u="none" dirty="0"/>
          </a:p>
        </p:txBody>
      </p:sp>
    </p:spTree>
    <p:extLst>
      <p:ext uri="{BB962C8B-B14F-4D97-AF65-F5344CB8AC3E}">
        <p14:creationId xmlns:p14="http://schemas.microsoft.com/office/powerpoint/2010/main" val="5106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2204864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/>
              <a:t>2 БЛОК</a:t>
            </a:r>
            <a:br>
              <a:rPr lang="ru-RU" sz="4000" b="1" i="1" dirty="0" smtClean="0"/>
            </a:br>
            <a:r>
              <a:rPr lang="ru-RU" sz="4000" b="1" i="1" dirty="0" smtClean="0"/>
              <a:t>  </a:t>
            </a: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 smtClean="0"/>
              <a:t>«</a:t>
            </a:r>
            <a:r>
              <a:rPr lang="ru-RU" sz="3800" b="1" i="1" dirty="0" smtClean="0"/>
              <a:t>Герои </a:t>
            </a:r>
            <a:r>
              <a:rPr lang="ru-RU" sz="3800" b="1" i="1" dirty="0" smtClean="0"/>
              <a:t/>
            </a:r>
            <a:br>
              <a:rPr lang="ru-RU" sz="3800" b="1" i="1" dirty="0" smtClean="0"/>
            </a:br>
            <a:r>
              <a:rPr lang="ru-RU" sz="3800" b="1" i="1" dirty="0" smtClean="0"/>
              <a:t>Великой Отечественной </a:t>
            </a:r>
            <a:r>
              <a:rPr lang="ru-RU" sz="3800" b="1" i="1" dirty="0" smtClean="0"/>
              <a:t>войны»</a:t>
            </a:r>
            <a:r>
              <a:rPr lang="ru-RU" sz="3800" dirty="0" smtClean="0"/>
              <a:t/>
            </a:r>
            <a:br>
              <a:rPr lang="ru-RU" sz="3800" dirty="0" smtClean="0"/>
            </a:br>
            <a:endParaRPr lang="ru-RU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267744" y="1916832"/>
            <a:ext cx="5760640" cy="1700213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ru-RU" sz="2000" dirty="0" smtClean="0"/>
              <a:t>А) Жуков Георгий Константинович</a:t>
            </a:r>
            <a:br>
              <a:rPr lang="ru-RU" sz="2000" dirty="0" smtClean="0"/>
            </a:br>
            <a:r>
              <a:rPr lang="ru-RU" sz="2000" dirty="0" smtClean="0"/>
              <a:t>Б) Малиновский Родион Яковлевич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В) Рокоссовский Константин Константинович</a:t>
            </a:r>
            <a:br>
              <a:rPr lang="ru-RU" sz="2000" dirty="0" smtClean="0"/>
            </a:br>
            <a:r>
              <a:rPr lang="ru-RU" sz="2000" dirty="0" smtClean="0"/>
              <a:t>Г</a:t>
            </a:r>
            <a:r>
              <a:rPr lang="ru-RU" sz="2000" b="1" dirty="0" smtClean="0"/>
              <a:t>) </a:t>
            </a:r>
            <a:r>
              <a:rPr lang="ru-RU" sz="2000" dirty="0" smtClean="0"/>
              <a:t>Ворошилов Климент Ефремович</a:t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2150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188640"/>
            <a:ext cx="2228056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5513" y="3798332"/>
            <a:ext cx="223767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15913" y="141971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none" dirty="0">
                <a:solidFill>
                  <a:srgbClr val="00B0F0"/>
                </a:solidFill>
              </a:rPr>
              <a:t>Маршалы Советского Союза, участвовавшие в Великой Отечественной </a:t>
            </a:r>
            <a:r>
              <a:rPr lang="ru-RU" b="1" u="none" dirty="0" smtClean="0">
                <a:solidFill>
                  <a:srgbClr val="00B0F0"/>
                </a:solidFill>
              </a:rPr>
              <a:t>войне</a:t>
            </a:r>
            <a:endParaRPr lang="ru-RU" b="1" u="none" dirty="0">
              <a:solidFill>
                <a:srgbClr val="00B0F0"/>
              </a:solidFill>
            </a:endParaRPr>
          </a:p>
        </p:txBody>
      </p:sp>
      <p:sp>
        <p:nvSpPr>
          <p:cNvPr id="3" name="AutoShape 8" descr="Картинки по запросу жуков георгий константинович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Картинки по запросу жуков георгий константинович"/>
          <p:cNvSpPr>
            <a:spLocks noChangeAspect="1" noChangeArrowheads="1"/>
          </p:cNvSpPr>
          <p:nvPr/>
        </p:nvSpPr>
        <p:spPr bwMode="auto">
          <a:xfrm>
            <a:off x="3159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Картинки по запросу жуков георгий константинович"/>
          <p:cNvSpPr>
            <a:spLocks noChangeAspect="1" noChangeArrowheads="1"/>
          </p:cNvSpPr>
          <p:nvPr/>
        </p:nvSpPr>
        <p:spPr bwMode="auto">
          <a:xfrm>
            <a:off x="46831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0" descr="Картинки по запросу малиновский родион яковлевич фото"/>
          <p:cNvSpPr>
            <a:spLocks noChangeAspect="1" noChangeArrowheads="1"/>
          </p:cNvSpPr>
          <p:nvPr/>
        </p:nvSpPr>
        <p:spPr bwMode="auto">
          <a:xfrm>
            <a:off x="62071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26" name="Picture 22" descr="фото РОКОССОВСКИЙ Константин Константино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731714"/>
            <a:ext cx="2057117" cy="2881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http://marshal-jukov.narod.ru/0_342ef_99b4ac40_x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58"/>
          <a:stretch/>
        </p:blipFill>
        <p:spPr bwMode="auto">
          <a:xfrm>
            <a:off x="5868144" y="3362849"/>
            <a:ext cx="2808312" cy="3018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031" y="3708032"/>
            <a:ext cx="223767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5513" y="3613666"/>
            <a:ext cx="223767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5081" y="34290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dirty="0" smtClean="0"/>
              <a:t>1</a:t>
            </a:r>
            <a:endParaRPr lang="ru-RU" b="1" i="0" u="none" dirty="0"/>
          </a:p>
        </p:txBody>
      </p:sp>
      <p:sp>
        <p:nvSpPr>
          <p:cNvPr id="15" name="TextBox 14"/>
          <p:cNvSpPr txBox="1"/>
          <p:nvPr/>
        </p:nvSpPr>
        <p:spPr>
          <a:xfrm>
            <a:off x="8244408" y="25649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dirty="0"/>
              <a:t>2</a:t>
            </a:r>
            <a:endParaRPr lang="ru-RU" b="1" i="0" u="none" dirty="0"/>
          </a:p>
        </p:txBody>
      </p:sp>
      <p:sp>
        <p:nvSpPr>
          <p:cNvPr id="16" name="TextBox 15"/>
          <p:cNvSpPr txBox="1"/>
          <p:nvPr/>
        </p:nvSpPr>
        <p:spPr>
          <a:xfrm>
            <a:off x="1061145" y="619666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dirty="0"/>
              <a:t>3</a:t>
            </a:r>
            <a:endParaRPr lang="ru-RU" b="1" i="0" u="none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621393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dirty="0"/>
              <a:t>4</a:t>
            </a:r>
            <a:endParaRPr lang="ru-RU" b="1" i="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sz="2800" b="1" i="1" u="sng" dirty="0" smtClean="0"/>
              <a:t>Верхний ряд  ( слева направо)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i="1" u="sng" dirty="0" smtClean="0"/>
          </a:p>
          <a:p>
            <a:pPr eaLnBrk="1" hangingPunct="1">
              <a:buNone/>
              <a:defRPr/>
            </a:pPr>
            <a:r>
              <a:rPr lang="ru-RU" sz="2800" b="1" dirty="0" smtClean="0"/>
              <a:t>Рокоссовский К.К.       </a:t>
            </a:r>
            <a:r>
              <a:rPr lang="ru-RU" sz="2800" b="1" dirty="0"/>
              <a:t>Ворошилов К.Е</a:t>
            </a:r>
            <a:r>
              <a:rPr lang="ru-RU" sz="2800" b="1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i="1" u="sng" dirty="0" smtClean="0"/>
              <a:t>Нижний ряд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i="1" u="sng" dirty="0" smtClean="0"/>
          </a:p>
          <a:p>
            <a:pPr eaLnBrk="1" hangingPunct="1">
              <a:buNone/>
              <a:defRPr/>
            </a:pPr>
            <a:r>
              <a:rPr lang="ru-RU" sz="2800" b="1" dirty="0" smtClean="0"/>
              <a:t> Малиновский Р.Я.</a:t>
            </a:r>
            <a:r>
              <a:rPr lang="ru-RU" sz="2800" b="1" dirty="0"/>
              <a:t> </a:t>
            </a:r>
            <a:r>
              <a:rPr lang="ru-RU" sz="2800" b="1" dirty="0" smtClean="0"/>
              <a:t>     Жуков </a:t>
            </a:r>
            <a:r>
              <a:rPr lang="ru-RU" sz="2800" b="1" dirty="0"/>
              <a:t>Г.К.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88913"/>
            <a:ext cx="8229600" cy="17272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/>
              <a:t>  А) Баграмян Иван Христофорович</a:t>
            </a:r>
            <a:br>
              <a:rPr lang="ru-RU" sz="2000" smtClean="0"/>
            </a:br>
            <a:r>
              <a:rPr lang="ru-RU" sz="2000" smtClean="0"/>
              <a:t>         Б) Василевский Александр Михайлович</a:t>
            </a:r>
            <a:br>
              <a:rPr lang="ru-RU" sz="2000" smtClean="0"/>
            </a:br>
            <a:r>
              <a:rPr lang="ru-RU" sz="2000" smtClean="0"/>
              <a:t>       В) Тимошенко Семен Константинович</a:t>
            </a:r>
            <a:br>
              <a:rPr lang="ru-RU" sz="2000" smtClean="0"/>
            </a:br>
            <a:r>
              <a:rPr lang="ru-RU" sz="2000" smtClean="0"/>
              <a:t>Г) Буденный Семен Михайлович</a:t>
            </a:r>
            <a:br>
              <a:rPr lang="ru-RU" sz="2000" smtClean="0"/>
            </a:br>
            <a:endParaRPr lang="ru-RU" sz="3800" smtClean="0"/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02133">
            <a:off x="354087" y="923306"/>
            <a:ext cx="2386013" cy="259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72765">
            <a:off x="6005168" y="1537664"/>
            <a:ext cx="2452687" cy="266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9177" y="3790838"/>
            <a:ext cx="2444006" cy="2655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4149725"/>
            <a:ext cx="2300287" cy="270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5081" y="35010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dirty="0" smtClean="0"/>
              <a:t>1</a:t>
            </a:r>
            <a:endParaRPr lang="ru-RU" b="1" i="0" u="none" dirty="0"/>
          </a:p>
        </p:txBody>
      </p:sp>
      <p:sp>
        <p:nvSpPr>
          <p:cNvPr id="8" name="TextBox 7"/>
          <p:cNvSpPr txBox="1"/>
          <p:nvPr/>
        </p:nvSpPr>
        <p:spPr>
          <a:xfrm>
            <a:off x="7638909" y="40770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dirty="0"/>
              <a:t>2</a:t>
            </a:r>
            <a:endParaRPr lang="ru-RU" b="1" i="0" u="none" dirty="0"/>
          </a:p>
        </p:txBody>
      </p:sp>
      <p:sp>
        <p:nvSpPr>
          <p:cNvPr id="9" name="TextBox 8"/>
          <p:cNvSpPr txBox="1"/>
          <p:nvPr/>
        </p:nvSpPr>
        <p:spPr>
          <a:xfrm>
            <a:off x="1372551" y="637553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dirty="0"/>
              <a:t>3</a:t>
            </a:r>
            <a:endParaRPr lang="ru-RU" b="1" i="0" u="none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63986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dirty="0"/>
              <a:t>4</a:t>
            </a:r>
            <a:endParaRPr lang="ru-RU" b="1" i="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85738" y="564587"/>
            <a:ext cx="9044464" cy="442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i="0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У всех святое право – Отчизну защищать.</a:t>
            </a:r>
            <a:br>
              <a:rPr lang="ru-RU" sz="3200" i="0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</a:br>
            <a:r>
              <a:rPr lang="ru-RU" sz="3200" i="0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А если и придётся, то жизнь свою отдать.</a:t>
            </a:r>
            <a:br>
              <a:rPr lang="ru-RU" sz="3200" i="0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</a:br>
            <a:r>
              <a:rPr lang="ru-RU" sz="3200" i="0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Во времена любые достоин славы тот,</a:t>
            </a:r>
            <a:br>
              <a:rPr lang="ru-RU" sz="3200" i="0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</a:br>
            <a:r>
              <a:rPr lang="ru-RU" sz="3200" i="0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Кто, как зеницу ока, Отчизну бережет.</a:t>
            </a:r>
            <a:br>
              <a:rPr lang="ru-RU" sz="3200" i="0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</a:br>
            <a:r>
              <a:rPr lang="ru-RU" sz="3200" i="0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Сегодня вспомним с вами защитников Руси,</a:t>
            </a:r>
            <a:br>
              <a:rPr lang="ru-RU" sz="3200" i="0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</a:br>
            <a:r>
              <a:rPr lang="ru-RU" sz="3200" i="0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Ведь в нас, живущих ныне, частица их крови!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i="1" u="sng" dirty="0" smtClean="0"/>
              <a:t>Верхний ряд ( слева направо)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i="1" u="sng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Тимошенко С.К. , Баграмян И.Х.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i="1" u="sng" dirty="0" smtClean="0"/>
              <a:t>Нижний ряд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i="1" u="sng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Василевский А.М. ,  Буденный С.М.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i="1" u="sng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i="1" u="sng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b="1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4975" y="2060848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none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itchFamily="34" charset="0"/>
                <a:cs typeface="Arial" pitchFamily="34" charset="0"/>
              </a:rPr>
              <a:t>Узнай кто это?</a:t>
            </a:r>
            <a:endParaRPr lang="ru-RU" sz="6000" b="1" u="none" dirty="0">
              <a:solidFill>
                <a:schemeClr val="bg2">
                  <a:lumMod val="25000"/>
                  <a:lumOff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692696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Александр Матросов</a:t>
            </a:r>
          </a:p>
        </p:txBody>
      </p:sp>
      <p:pic>
        <p:nvPicPr>
          <p:cNvPr id="2765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620688"/>
            <a:ext cx="3096344" cy="346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98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4149080"/>
            <a:ext cx="8229600" cy="21891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(1924-1943), Герой Советского Союза (1943, посмертно), рядовой гвардейского стрелкового полка. 23.2.1943 в бою за д. Чернушки (Псковская обл.) закрыл телом амбразуру пулеметного дзота гитлеровцев, препятствовавшего продвижению подразделения.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(1918-1941), летчик, Герой Советского Союза (1941), младший лейтенант (1938). В Великую Отечественную войну в истребительном авиационном полку. 7.08.1941 одним из первых применил ночной таран. Сбил 6 </a:t>
            </a:r>
            <a:br>
              <a:rPr lang="ru-RU" sz="2400" dirty="0" smtClean="0"/>
            </a:br>
            <a:r>
              <a:rPr lang="ru-RU" sz="2400" dirty="0" smtClean="0"/>
              <a:t>самолетов. Погиб в бою под Москвой.</a:t>
            </a:r>
            <a:r>
              <a:rPr lang="ru-RU" sz="3800" dirty="0" smtClean="0"/>
              <a:t> </a:t>
            </a:r>
          </a:p>
        </p:txBody>
      </p:sp>
      <p:pic>
        <p:nvPicPr>
          <p:cNvPr id="2867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92375"/>
            <a:ext cx="3178175" cy="363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Виктор Талалихин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FF00"/>
                </a:solidFill>
              </a:rPr>
              <a:t>Какой летчик, кроме </a:t>
            </a:r>
            <a:r>
              <a:rPr lang="ru-RU" sz="2800" dirty="0" err="1" smtClean="0">
                <a:solidFill>
                  <a:srgbClr val="00FF00"/>
                </a:solidFill>
              </a:rPr>
              <a:t>Кожедуба</a:t>
            </a:r>
            <a:r>
              <a:rPr lang="ru-RU" sz="2800" dirty="0" smtClean="0">
                <a:solidFill>
                  <a:srgbClr val="00FF00"/>
                </a:solidFill>
              </a:rPr>
              <a:t>, был трижды удостоен звания Героя Советского Союза?</a:t>
            </a:r>
            <a:r>
              <a:rPr lang="ru-RU" sz="3800" dirty="0" smtClean="0"/>
              <a:t> </a:t>
            </a:r>
          </a:p>
        </p:txBody>
      </p:sp>
      <p:sp>
        <p:nvSpPr>
          <p:cNvPr id="10548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Александр Иванович </a:t>
            </a:r>
            <a:r>
              <a:rPr lang="ru-RU" sz="2800" dirty="0" err="1" smtClean="0"/>
              <a:t>Покрышкин</a:t>
            </a: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Сбил 59 фашистских самолетов</a:t>
            </a:r>
          </a:p>
        </p:txBody>
      </p:sp>
      <p:pic>
        <p:nvPicPr>
          <p:cNvPr id="29700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600200"/>
            <a:ext cx="3313113" cy="453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771800" y="476672"/>
            <a:ext cx="6229896" cy="54467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    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Дважды направлялась в тыл противника. В конце ноября 1941 года была схвачена фашистами, которые её пытали.  От неё требовали признания, кто и зачем ее послал. Мужественная девочка не ответила ни на один вопрос немцев. Она даже не назвала своего подлинного имени и фамилии. После долгих и мучительных истязаний девочку убили. </a:t>
            </a:r>
            <a:b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Ей дали звание Героя Советского Союза  за мужество и героизм, проявленные в борьбе с немецкими фашистами. </a:t>
            </a:r>
          </a:p>
        </p:txBody>
      </p:sp>
      <p:pic>
        <p:nvPicPr>
          <p:cNvPr id="14339" name="Picture 5" descr="kosmodemianska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712"/>
            <a:ext cx="2736428" cy="3283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3782" y="4365104"/>
            <a:ext cx="31684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u="none" dirty="0">
                <a:solidFill>
                  <a:srgbClr val="00B0F0"/>
                </a:solidFill>
              </a:rPr>
              <a:t>Зоя </a:t>
            </a:r>
            <a:endParaRPr lang="en-US" sz="2400" b="1" u="none" dirty="0" smtClean="0">
              <a:solidFill>
                <a:srgbClr val="00B0F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400" b="1" u="none" dirty="0" smtClean="0">
                <a:solidFill>
                  <a:srgbClr val="00B0F0"/>
                </a:solidFill>
              </a:rPr>
              <a:t>Космодемьянская</a:t>
            </a:r>
            <a:endParaRPr lang="ru-RU" sz="2400" b="1" u="non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26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131840" y="692696"/>
            <a:ext cx="5940152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Была создана подпольная организация "Юные мстители", и Зину избрали членом ее комитета. Она участвовала в операциях против врага, распространяла листовки, вела разведку.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В декабре 1943 года девочку схватили фашисты и пытали. Ответом врагу было молчание Зины.   Отважная юная пионерка была зверски замучена, но до последней минуты оставалась стойкой, мужественной, несгибаемой. И Родина посмертно отметила ее подвиг высшим своим званием - Героя Советского Союза. </a:t>
            </a:r>
          </a:p>
          <a:p>
            <a:pPr eaLnBrk="1" hangingPunct="1"/>
            <a:endParaRPr lang="ru-RU" sz="2400" b="1" i="1" dirty="0" smtClean="0">
              <a:solidFill>
                <a:srgbClr val="FFF411"/>
              </a:solidFill>
              <a:latin typeface="Georgia" pitchFamily="18" charset="0"/>
            </a:endParaRPr>
          </a:p>
        </p:txBody>
      </p:sp>
      <p:pic>
        <p:nvPicPr>
          <p:cNvPr id="15363" name="Picture 4" descr="pp_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7529"/>
            <a:ext cx="2880444" cy="3207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55576" y="4294411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u="none" dirty="0">
                <a:solidFill>
                  <a:srgbClr val="00B0F0"/>
                </a:solidFill>
              </a:rPr>
              <a:t>Зина Портнова</a:t>
            </a:r>
          </a:p>
        </p:txBody>
      </p:sp>
    </p:spTree>
    <p:extLst>
      <p:ext uri="{BB962C8B-B14F-4D97-AF65-F5344CB8AC3E}">
        <p14:creationId xmlns:p14="http://schemas.microsoft.com/office/powerpoint/2010/main" val="2530727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491880" y="785813"/>
            <a:ext cx="5294933" cy="4156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FF6600"/>
                </a:solidFill>
              </a:rPr>
              <a:t> 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Когда в село Шепетовку ворвались фашисты, Валя вместе с друзьями решил бороться с врагом. После доверили ему быть разведчиком. Он узнавал расположение вражеских постов, порядок смены караула.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  Пионер, которому только-только исполнилось четырнадцать лет, сражался плечом к плечу со взрослыми, освобождая родную землю.  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 Мальчик погиб как герой, и Родина посмертно удостоила его званием Героя Советского Союза. </a:t>
            </a:r>
          </a:p>
        </p:txBody>
      </p:sp>
      <p:pic>
        <p:nvPicPr>
          <p:cNvPr id="16387" name="Picture 6" descr="pk_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3096592" cy="3448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9552" y="4941168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 b="1" u="none" dirty="0">
                <a:solidFill>
                  <a:srgbClr val="00B0F0"/>
                </a:solidFill>
              </a:rPr>
              <a:t>Валя </a:t>
            </a:r>
            <a:r>
              <a:rPr lang="ru-RU" sz="2400" b="1" u="none" dirty="0" smtClean="0">
                <a:solidFill>
                  <a:srgbClr val="00B0F0"/>
                </a:solidFill>
              </a:rPr>
              <a:t>Котик</a:t>
            </a:r>
            <a:endParaRPr lang="ru-RU" sz="2400" b="1" u="non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98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351155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i="1" dirty="0" smtClean="0"/>
              <a:t>3. </a:t>
            </a:r>
            <a:r>
              <a:rPr lang="ru-RU" sz="4400" b="1" i="1" dirty="0"/>
              <a:t>БЛОК  </a:t>
            </a:r>
            <a:br>
              <a:rPr lang="ru-RU" sz="4400" b="1" i="1" dirty="0"/>
            </a:br>
            <a:r>
              <a:rPr lang="ru-RU" b="1" dirty="0" smtClean="0"/>
              <a:t>“</a:t>
            </a:r>
            <a:r>
              <a:rPr lang="ru-RU" b="1" dirty="0" smtClean="0"/>
              <a:t>События. Люди. Даты”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2" y="0"/>
            <a:ext cx="8880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dirty="0"/>
              <a:t>Всему миру известна железная стойкость наших воинов в годы ВОВ: </a:t>
            </a:r>
            <a:endParaRPr lang="ru-RU" i="0" u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548680"/>
            <a:ext cx="892899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u="none" dirty="0"/>
              <a:t>Великая битва под Москвой</a:t>
            </a:r>
            <a:r>
              <a:rPr lang="ru-RU" sz="2000" u="none" dirty="0"/>
              <a:t> занимает особое место. Именно здесь, на подступах к столице, хваленая гитлеровская армия, в течение 2-х лет легким маршем прошедшая многие европейские страны, потерпела первое серьезное поражение. В сражениях под Москвой перед всем миром была развенчана фальшивая легенда о непобедимости «гитлеровской» армии. </a:t>
            </a:r>
            <a:r>
              <a:rPr lang="ru-RU" sz="2000" b="1" u="none" dirty="0"/>
              <a:t> </a:t>
            </a:r>
            <a:endParaRPr lang="ru-RU" sz="2000" u="none" dirty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u="none" dirty="0"/>
              <a:t>Блокада Ленинграда длилась</a:t>
            </a:r>
            <a:r>
              <a:rPr lang="ru-RU" sz="2000" u="none" dirty="0"/>
              <a:t> ровно 871 день. Это самая продолжительная и страшная осада города за всю историю человечества. Почти 900 дней боли и страдания, мужества и самоотверженности.  Победа под Сталинградом положила начало коренному перелому в ходе Великой Отечественной войны. Она подорвала военную мощь Германии, ее военный престиж, укрепила антифашистский блок. </a:t>
            </a:r>
            <a:r>
              <a:rPr lang="ru-RU" sz="2000" b="1" u="none" dirty="0"/>
              <a:t> </a:t>
            </a:r>
            <a:endParaRPr lang="ru-RU" sz="2000" u="none" dirty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u="none" dirty="0"/>
              <a:t>Курская дуга</a:t>
            </a:r>
            <a:r>
              <a:rPr lang="ru-RU" sz="2000" u="none" dirty="0"/>
              <a:t> – здесь гитлеровское командование хотело взять реванш и изменить ход войны в свою пользу. Однако героизм советских людей не знал границ. Казалось, что наши бойцы превратились в бесстрашных богатырей и никакая сила не способна удержать их от выполнения приказа Родины. Победа под Курском, а также последовавший успех советских войск в битве за Днепр завершили коренной перелом в войне.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4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601"/>
            <a:ext cx="878497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i="0" u="none" dirty="0"/>
              <a:t>Когда в июне 1941 г. фашистская Германия обрушила на наш страну всю мощь своего удара, на ее пути могучим бастионом встал каждый советский город. В них шла героическая борьба буквально за каждый квартал, за каждую пядь земли, что морально и физически изматывало противника. </a:t>
            </a:r>
            <a:r>
              <a:rPr lang="ru-RU" sz="2800" i="0" u="none" dirty="0" smtClean="0"/>
              <a:t>   Особо </a:t>
            </a:r>
            <a:r>
              <a:rPr lang="ru-RU" sz="2800" i="0" u="none" dirty="0"/>
              <a:t>отличившимся городам за массово проявленное мужество и героизм их защитников впоследствии было присвоено высокое звание </a:t>
            </a:r>
            <a:r>
              <a:rPr lang="ru-RU" sz="2800" b="1" i="0" u="none" dirty="0"/>
              <a:t>«Города-героя».</a:t>
            </a:r>
            <a:endParaRPr lang="ru-RU" sz="2800" i="0" u="none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Установите  год  данного  сражения:</a:t>
            </a:r>
            <a:endParaRPr lang="ru-RU" sz="3800" b="1" dirty="0" smtClean="0">
              <a:solidFill>
                <a:srgbClr val="00B0F0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r>
              <a:rPr lang="ru-RU" dirty="0" smtClean="0"/>
              <a:t>Снятие блокады Ленинграда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Форсирование Днепра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Освобождение Варшавы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Корсунь-Шевченковская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операция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84784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dirty="0" smtClean="0"/>
              <a:t>1944 г.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2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dirty="0" smtClean="0"/>
              <a:t>1943 г.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2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dirty="0" smtClean="0"/>
              <a:t>1945 г.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2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2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dirty="0" smtClean="0"/>
              <a:t>1944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B0F0"/>
                </a:solidFill>
              </a:rPr>
              <a:t>Установите соответствие между сражениями и </a:t>
            </a:r>
            <a:r>
              <a:rPr lang="ru-RU" sz="3200" b="1" dirty="0" smtClean="0">
                <a:solidFill>
                  <a:srgbClr val="00B0F0"/>
                </a:solidFill>
              </a:rPr>
              <a:t>годами: 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144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Берлинская операция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1941-1942 гг.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Курская дуга                     1942-1943 гг.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Московская битва                1943 г.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Сталинградская битва          1945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2389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i="0" u="none" dirty="0" smtClean="0"/>
              <a:t>После </a:t>
            </a:r>
            <a:r>
              <a:rPr lang="ru-RU" sz="2400" i="0" u="none" dirty="0"/>
              <a:t>освобождения территорий Венгрии, Польши и Восточной Пруссии. Развернулась битва за Берлин, который Сталин приказал взять любой ценой без помощи западных союзников. На столицу Германии устремились войска</a:t>
            </a:r>
            <a:r>
              <a:rPr lang="ru-RU" sz="2400" i="0" u="none" dirty="0" smtClean="0"/>
              <a:t>:</a:t>
            </a:r>
          </a:p>
          <a:p>
            <a:pPr marL="342900" indent="-342900" fontAlgn="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i="0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1-го Белорусского фронта  под командованием  </a:t>
            </a:r>
            <a:r>
              <a:rPr lang="ru-RU" sz="2400" b="1" i="0" u="none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И</a:t>
            </a:r>
            <a:r>
              <a:rPr lang="ru-RU" sz="2400" b="1" i="0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. С. Конева</a:t>
            </a:r>
            <a:endParaRPr lang="ru-RU" sz="2400" i="0" u="none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marL="342900" indent="-342900" fontAlgn="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i="0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2-го Белорусского фронта под командованием Г.К. Жукова</a:t>
            </a:r>
            <a:endParaRPr lang="ru-RU" sz="2400" i="0" u="none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marL="342900" indent="-342900" fontAlgn="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i="0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1-го Украинского фронта под командованием </a:t>
            </a:r>
            <a:r>
              <a:rPr lang="ru-RU" sz="2400" b="1" i="0" u="none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    К.К</a:t>
            </a:r>
            <a:r>
              <a:rPr lang="ru-RU" sz="2400" b="1" i="0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400" b="1" i="0" u="none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Рокоссовского</a:t>
            </a:r>
          </a:p>
          <a:p>
            <a:pPr marL="342900" indent="-342900" fontAlgn="t">
              <a:buFont typeface="Wingdings" pitchFamily="2" charset="2"/>
              <a:buChar char="§"/>
            </a:pPr>
            <a:endParaRPr lang="ru-RU" sz="2400" b="1" i="0" u="none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tx2">
                    <a:lumMod val="90000"/>
                  </a:schemeClr>
                </a:solidFill>
              </a:rPr>
              <a:t>Какие военные операции  были разработаны советским, а какие – немецким командованием? 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916832"/>
            <a:ext cx="4038600" cy="3997325"/>
          </a:xfrm>
        </p:spPr>
        <p:txBody>
          <a:bodyPr/>
          <a:lstStyle/>
          <a:p>
            <a:pPr marL="514350" indent="-514350" eaLnBrk="1" hangingPunct="1">
              <a:spcAft>
                <a:spcPts val="600"/>
              </a:spcAft>
              <a:buFont typeface="+mj-lt"/>
              <a:buAutoNum type="arabicParenR"/>
              <a:defRPr/>
            </a:pPr>
            <a:r>
              <a:rPr lang="ru-RU" dirty="0" smtClean="0"/>
              <a:t>“</a:t>
            </a:r>
            <a:r>
              <a:rPr lang="ru-RU" sz="2400" b="1" dirty="0" smtClean="0"/>
              <a:t>Багратион</a:t>
            </a:r>
            <a:r>
              <a:rPr lang="ru-RU" sz="2400" dirty="0" smtClean="0"/>
              <a:t>” </a:t>
            </a:r>
            <a:r>
              <a:rPr lang="ru-RU" sz="2400" dirty="0">
                <a:solidFill>
                  <a:srgbClr val="00B0F0"/>
                </a:solidFill>
              </a:rPr>
              <a:t>Белоруссия  и   Литва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arenR"/>
              <a:defRPr/>
            </a:pPr>
            <a:r>
              <a:rPr lang="ru-RU" sz="2400" dirty="0" smtClean="0"/>
              <a:t>“</a:t>
            </a:r>
            <a:r>
              <a:rPr lang="ru-RU" sz="2400" b="1" dirty="0"/>
              <a:t>Кутузов</a:t>
            </a:r>
            <a:r>
              <a:rPr lang="ru-RU" sz="2400" dirty="0" smtClean="0"/>
              <a:t>” </a:t>
            </a:r>
            <a:r>
              <a:rPr lang="ru-RU" sz="2400" dirty="0">
                <a:solidFill>
                  <a:srgbClr val="00B0F0"/>
                </a:solidFill>
              </a:rPr>
              <a:t>Орел</a:t>
            </a:r>
          </a:p>
          <a:p>
            <a:pPr marL="514350" indent="-514350" eaLnBrk="1" hangingPunct="1">
              <a:spcAft>
                <a:spcPts val="600"/>
              </a:spcAft>
              <a:buFont typeface="+mj-lt"/>
              <a:buAutoNum type="arabicParenR"/>
              <a:defRPr/>
            </a:pPr>
            <a:r>
              <a:rPr lang="ru-RU" sz="2400" dirty="0" smtClean="0"/>
              <a:t>“</a:t>
            </a:r>
            <a:r>
              <a:rPr lang="ru-RU" sz="2400" b="1" dirty="0"/>
              <a:t>Румянцев</a:t>
            </a:r>
            <a:r>
              <a:rPr lang="ru-RU" sz="2400" dirty="0" smtClean="0"/>
              <a:t>”   </a:t>
            </a:r>
            <a:r>
              <a:rPr lang="ru-RU" sz="2400" dirty="0">
                <a:solidFill>
                  <a:srgbClr val="00B0F0"/>
                </a:solidFill>
              </a:rPr>
              <a:t>Белгород</a:t>
            </a:r>
            <a:r>
              <a:rPr lang="ru-RU" sz="2400" dirty="0" smtClean="0"/>
              <a:t>  </a:t>
            </a:r>
            <a:r>
              <a:rPr lang="ru-RU" sz="2400" dirty="0">
                <a:solidFill>
                  <a:srgbClr val="00B0F0"/>
                </a:solidFill>
              </a:rPr>
              <a:t>и Харьков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arenR"/>
              <a:defRPr/>
            </a:pPr>
            <a:r>
              <a:rPr lang="ru-RU" sz="2400" dirty="0" smtClean="0"/>
              <a:t>“</a:t>
            </a:r>
            <a:r>
              <a:rPr lang="ru-RU" sz="2400" b="1" dirty="0"/>
              <a:t>Тайфун</a:t>
            </a:r>
            <a:r>
              <a:rPr lang="ru-RU" sz="2400" dirty="0" smtClean="0"/>
              <a:t>” </a:t>
            </a:r>
            <a:r>
              <a:rPr lang="ru-RU" sz="2400" dirty="0">
                <a:solidFill>
                  <a:srgbClr val="00B0F0"/>
                </a:solidFill>
              </a:rPr>
              <a:t>Москва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arenR"/>
              <a:defRPr/>
            </a:pPr>
            <a:r>
              <a:rPr lang="ru-RU" sz="2400" dirty="0" smtClean="0"/>
              <a:t>“</a:t>
            </a:r>
            <a:r>
              <a:rPr lang="ru-RU" sz="2400" b="1" dirty="0"/>
              <a:t>Уран</a:t>
            </a:r>
            <a:r>
              <a:rPr lang="ru-RU" sz="2400" dirty="0" smtClean="0"/>
              <a:t>” </a:t>
            </a:r>
            <a:r>
              <a:rPr lang="ru-RU" sz="2400" dirty="0">
                <a:solidFill>
                  <a:srgbClr val="00B0F0"/>
                </a:solidFill>
              </a:rPr>
              <a:t>Сталинград</a:t>
            </a:r>
            <a:r>
              <a:rPr lang="ru-RU" sz="2400" dirty="0"/>
              <a:t> </a:t>
            </a:r>
          </a:p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ru-RU" sz="2400" dirty="0" smtClean="0"/>
              <a:t>“</a:t>
            </a:r>
            <a:r>
              <a:rPr lang="ru-RU" sz="2400" b="1" dirty="0"/>
              <a:t>Цитадель</a:t>
            </a:r>
            <a:r>
              <a:rPr lang="ru-RU" sz="2400" dirty="0" smtClean="0"/>
              <a:t>”  </a:t>
            </a:r>
            <a:r>
              <a:rPr lang="ru-RU" sz="2400" dirty="0">
                <a:solidFill>
                  <a:srgbClr val="00B0F0"/>
                </a:solidFill>
              </a:rPr>
              <a:t>Курск</a:t>
            </a:r>
            <a:r>
              <a:rPr lang="ru-RU" sz="2400" dirty="0" smtClean="0"/>
              <a:t> </a:t>
            </a:r>
          </a:p>
        </p:txBody>
      </p:sp>
      <p:sp>
        <p:nvSpPr>
          <p:cNvPr id="9319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72816"/>
            <a:ext cx="4495800" cy="4789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u="sng" dirty="0" smtClean="0">
                <a:solidFill>
                  <a:srgbClr val="00FF00"/>
                </a:solidFill>
              </a:rPr>
              <a:t>Советские операции: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«</a:t>
            </a:r>
            <a:r>
              <a:rPr lang="ru-RU" sz="2400" b="1" dirty="0"/>
              <a:t>Багратион</a:t>
            </a:r>
            <a:r>
              <a:rPr lang="ru-RU" sz="2400" dirty="0" smtClean="0"/>
              <a:t>»  </a:t>
            </a:r>
            <a:r>
              <a:rPr lang="ru-RU" sz="2400" dirty="0">
                <a:solidFill>
                  <a:srgbClr val="00B0F0"/>
                </a:solidFill>
              </a:rPr>
              <a:t>Белоруссия и Литва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«</a:t>
            </a:r>
            <a:r>
              <a:rPr lang="ru-RU" sz="2400" b="1" dirty="0"/>
              <a:t>Кутузов</a:t>
            </a:r>
            <a:r>
              <a:rPr lang="ru-RU" sz="2400" dirty="0" smtClean="0"/>
              <a:t>»     </a:t>
            </a:r>
            <a:r>
              <a:rPr lang="ru-RU" sz="2400" dirty="0">
                <a:solidFill>
                  <a:srgbClr val="00B0F0"/>
                </a:solidFill>
              </a:rPr>
              <a:t>Орел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«</a:t>
            </a:r>
            <a:r>
              <a:rPr lang="ru-RU" sz="2400" b="1" dirty="0"/>
              <a:t>Румянцев</a:t>
            </a:r>
            <a:r>
              <a:rPr lang="ru-RU" sz="2400" dirty="0" smtClean="0"/>
              <a:t>»   </a:t>
            </a:r>
            <a:r>
              <a:rPr lang="ru-RU" sz="2400" dirty="0">
                <a:solidFill>
                  <a:srgbClr val="00B0F0"/>
                </a:solidFill>
              </a:rPr>
              <a:t>Белгород</a:t>
            </a:r>
            <a:r>
              <a:rPr lang="ru-RU" sz="2400" dirty="0" smtClean="0"/>
              <a:t>   </a:t>
            </a:r>
            <a:r>
              <a:rPr lang="ru-RU" sz="2400" dirty="0">
                <a:solidFill>
                  <a:srgbClr val="00B0F0"/>
                </a:solidFill>
              </a:rPr>
              <a:t>и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rgbClr val="00B0F0"/>
                </a:solidFill>
              </a:rPr>
              <a:t>Харьков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«</a:t>
            </a:r>
            <a:r>
              <a:rPr lang="ru-RU" sz="2400" b="1" dirty="0"/>
              <a:t>Уран</a:t>
            </a:r>
            <a:r>
              <a:rPr lang="ru-RU" sz="2400" dirty="0" smtClean="0"/>
              <a:t>»          Сталинград</a:t>
            </a:r>
          </a:p>
          <a:p>
            <a:pPr eaLnBrk="1" hangingPunct="1">
              <a:buNone/>
              <a:defRPr/>
            </a:pPr>
            <a:endParaRPr lang="ru-RU" sz="2400" u="sng" dirty="0" smtClean="0">
              <a:solidFill>
                <a:srgbClr val="00FF00"/>
              </a:solidFill>
            </a:endParaRPr>
          </a:p>
          <a:p>
            <a:pPr eaLnBrk="1" hangingPunct="1">
              <a:buNone/>
              <a:defRPr/>
            </a:pPr>
            <a:r>
              <a:rPr lang="ru-RU" sz="2400" u="sng" dirty="0" smtClean="0">
                <a:solidFill>
                  <a:srgbClr val="00FF00"/>
                </a:solidFill>
              </a:rPr>
              <a:t>Немецкие </a:t>
            </a:r>
            <a:r>
              <a:rPr lang="ru-RU" sz="2400" u="sng" dirty="0">
                <a:solidFill>
                  <a:srgbClr val="00FF00"/>
                </a:solidFill>
              </a:rPr>
              <a:t>операции: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«</a:t>
            </a:r>
            <a:r>
              <a:rPr lang="ru-RU" sz="2400" b="1" dirty="0"/>
              <a:t>Тайфун</a:t>
            </a:r>
            <a:r>
              <a:rPr lang="ru-RU" sz="2400" dirty="0" smtClean="0"/>
              <a:t>»       </a:t>
            </a:r>
            <a:r>
              <a:rPr lang="ru-RU" sz="2400" dirty="0">
                <a:solidFill>
                  <a:srgbClr val="00B0F0"/>
                </a:solidFill>
              </a:rPr>
              <a:t>Москва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«</a:t>
            </a:r>
            <a:r>
              <a:rPr lang="ru-RU" sz="2400" b="1" dirty="0"/>
              <a:t>Цитадель</a:t>
            </a:r>
            <a:r>
              <a:rPr lang="ru-RU" sz="2400" dirty="0" smtClean="0"/>
              <a:t>»    </a:t>
            </a:r>
            <a:r>
              <a:rPr lang="ru-RU" sz="2400" dirty="0">
                <a:solidFill>
                  <a:srgbClr val="00B0F0"/>
                </a:solidFill>
              </a:rPr>
              <a:t>Курск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3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3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3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3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3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3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229600" cy="1999059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/>
              <a:t>4 БЛОК</a:t>
            </a:r>
            <a:br>
              <a:rPr lang="ru-RU" sz="5400" b="1" dirty="0" smtClean="0"/>
            </a:br>
            <a:r>
              <a:rPr lang="ru-RU" sz="5400" b="1" dirty="0" smtClean="0"/>
              <a:t>Ордена и медали</a:t>
            </a:r>
            <a:endParaRPr lang="ru-RU" sz="5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99592" y="3212976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non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Родина высоко оценила подвиги советских воинов, наградив отважнейших, орденами и медалями.</a:t>
            </a:r>
            <a:endParaRPr lang="ru-RU" sz="3600" u="none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endParaRPr lang="ru-RU" sz="3600" u="none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день победы\За оборону Ленинград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739">
            <a:off x="199860" y="1619033"/>
            <a:ext cx="121443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F:\день победы\Взятие Берл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4" y="3436240"/>
            <a:ext cx="1368078" cy="224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F:\день победы\М За оборону Севастопыл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823">
            <a:off x="7198474" y="1187088"/>
            <a:ext cx="1524835" cy="172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F:\день победы\Медаль за боевые заслуг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99" y="2321510"/>
            <a:ext cx="1334369" cy="24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4" name="TextBox 19"/>
          <p:cNvSpPr txBox="1">
            <a:spLocks noChangeArrowheads="1"/>
          </p:cNvSpPr>
          <p:nvPr/>
        </p:nvSpPr>
        <p:spPr bwMode="auto">
          <a:xfrm>
            <a:off x="830910" y="116632"/>
            <a:ext cx="73571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1" u="none" dirty="0" smtClean="0"/>
              <a:t>Назовите Награды Родины</a:t>
            </a:r>
            <a:endParaRPr lang="ru-RU" sz="4000" b="1" u="none" dirty="0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327422" y="1196752"/>
            <a:ext cx="432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u="none" dirty="0"/>
              <a:t> </a:t>
            </a:r>
            <a:r>
              <a:rPr lang="ru-RU" sz="2400" b="1" u="none" dirty="0">
                <a:solidFill>
                  <a:srgbClr val="00B0F0"/>
                </a:solidFill>
              </a:rPr>
              <a:t>«За оборону Ленинграда»</a:t>
            </a:r>
            <a:r>
              <a:rPr lang="ru-RU" u="none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485274" y="5700908"/>
            <a:ext cx="3024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u="none" dirty="0">
                <a:solidFill>
                  <a:srgbClr val="00B0F0"/>
                </a:solidFill>
              </a:rPr>
              <a:t>«Взятие Берлина»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699792" y="4960856"/>
            <a:ext cx="2158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u="none" dirty="0">
                <a:solidFill>
                  <a:srgbClr val="00B0F0"/>
                </a:solidFill>
              </a:rPr>
              <a:t>«За боевые заслуги» 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4858232" y="2367407"/>
            <a:ext cx="28078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u="none" dirty="0">
                <a:solidFill>
                  <a:srgbClr val="00B0F0"/>
                </a:solidFill>
              </a:rPr>
              <a:t>«За оборону Севастополя» </a:t>
            </a:r>
          </a:p>
        </p:txBody>
      </p:sp>
      <p:pic>
        <p:nvPicPr>
          <p:cNvPr id="11" name="Picture 7" descr="F:\день победы\Орден красного знамен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94" y="4727434"/>
            <a:ext cx="1664058" cy="194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44143" y="3787367"/>
            <a:ext cx="3382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sz="2400" b="1" u="none" dirty="0">
                <a:solidFill>
                  <a:srgbClr val="00B0F0"/>
                </a:solidFill>
              </a:rPr>
              <a:t>Орден</a:t>
            </a:r>
          </a:p>
          <a:p>
            <a:pPr eaLnBrk="1" hangingPunct="1">
              <a:spcBef>
                <a:spcPts val="0"/>
              </a:spcBef>
            </a:pPr>
            <a:r>
              <a:rPr lang="ru-RU" sz="2400" b="1" u="none" dirty="0">
                <a:solidFill>
                  <a:srgbClr val="00B0F0"/>
                </a:solidFill>
              </a:rPr>
              <a:t>Красного знамени </a:t>
            </a:r>
          </a:p>
        </p:txBody>
      </p:sp>
    </p:spTree>
    <p:extLst>
      <p:ext uri="{BB962C8B-B14F-4D97-AF65-F5344CB8AC3E}">
        <p14:creationId xmlns:p14="http://schemas.microsoft.com/office/powerpoint/2010/main" val="1830309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6" grpId="0"/>
      <p:bldP spid="21527" grpId="0"/>
      <p:bldP spid="21528" grpId="0"/>
      <p:bldP spid="21529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2420938"/>
            <a:ext cx="1439863" cy="1368425"/>
          </a:xfrm>
        </p:spPr>
      </p:pic>
      <p:sp>
        <p:nvSpPr>
          <p:cNvPr id="9728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003800" y="1196975"/>
            <a:ext cx="3683000" cy="493395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dirty="0" smtClean="0"/>
              <a:t>Орден Суворова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dirty="0" smtClean="0"/>
              <a:t>Орден Победы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dirty="0" smtClean="0"/>
              <a:t>Орден Богдана Хмельницкого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dirty="0" smtClean="0"/>
              <a:t>Орден Отечественной войны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dirty="0" smtClean="0"/>
              <a:t>Орден Кутузова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dirty="0" smtClean="0"/>
              <a:t>Орден Славы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dirty="0" smtClean="0"/>
              <a:t>Медаль партизану Отечественной войны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dirty="0" smtClean="0"/>
              <a:t>Медаль Ушакова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dirty="0" smtClean="0"/>
              <a:t>Медаль Нахимова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pic>
        <p:nvPicPr>
          <p:cNvPr id="38917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81075"/>
            <a:ext cx="1476375" cy="1295400"/>
          </a:xfrm>
        </p:spPr>
      </p:pic>
      <p:pic>
        <p:nvPicPr>
          <p:cNvPr id="3891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20938"/>
            <a:ext cx="152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81075"/>
            <a:ext cx="15240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1524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81075"/>
            <a:ext cx="1524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2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789363"/>
            <a:ext cx="15240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3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860800"/>
            <a:ext cx="15240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4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60800"/>
            <a:ext cx="1524000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830910" y="116632"/>
            <a:ext cx="73571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1" u="none" dirty="0" smtClean="0"/>
              <a:t>Назовите Награды Родины</a:t>
            </a:r>
            <a:endParaRPr lang="ru-RU" sz="4000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7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7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7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Сколько военных парадов прошло на Красной площади Москвы за время Великой Отечественной войны?</a:t>
            </a:r>
            <a:r>
              <a:rPr lang="ru-RU" sz="38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98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988840"/>
            <a:ext cx="5544616" cy="375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95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64088" y="1916832"/>
            <a:ext cx="3347864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B0F0"/>
                </a:solidFill>
              </a:rPr>
              <a:t>   7 ноября 1941г</a:t>
            </a:r>
          </a:p>
          <a:p>
            <a:pPr eaLnBrk="1" hangingPunct="1">
              <a:defRPr/>
            </a:pPr>
            <a:endParaRPr lang="ru-RU" sz="28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B0F0"/>
                </a:solidFill>
              </a:rPr>
              <a:t>   1 мая 1945г.</a:t>
            </a:r>
          </a:p>
          <a:p>
            <a:pPr eaLnBrk="1" hangingPunct="1">
              <a:defRPr/>
            </a:pPr>
            <a:endParaRPr lang="ru-RU" sz="28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B0F0"/>
                </a:solidFill>
              </a:rPr>
              <a:t>   24 июня 1945г.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9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0958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 smtClean="0"/>
              <a:t>Когда гремит над городом салют,</a:t>
            </a:r>
            <a:br>
              <a:rPr lang="ru-RU" sz="3600" dirty="0" smtClean="0"/>
            </a:br>
            <a:r>
              <a:rPr lang="ru-RU" sz="3600" dirty="0" smtClean="0"/>
              <a:t>Погибшие за Родину встают.</a:t>
            </a:r>
            <a:br>
              <a:rPr lang="ru-RU" sz="3600" dirty="0" smtClean="0"/>
            </a:br>
            <a:r>
              <a:rPr lang="ru-RU" sz="3600" dirty="0" smtClean="0"/>
              <a:t>Мы их не видим, мы не слышим их,</a:t>
            </a:r>
            <a:br>
              <a:rPr lang="ru-RU" sz="3600" dirty="0" smtClean="0"/>
            </a:br>
            <a:r>
              <a:rPr lang="ru-RU" sz="3600" dirty="0" smtClean="0"/>
              <a:t>Но павшие всегда среди живых.</a:t>
            </a:r>
            <a:br>
              <a:rPr lang="ru-RU" sz="3600" dirty="0" smtClean="0"/>
            </a:br>
            <a:r>
              <a:rPr lang="ru-RU" sz="3600" dirty="0" smtClean="0"/>
              <a:t>Молчат и смотрят, будто ждут ответ:</a:t>
            </a:r>
            <a:br>
              <a:rPr lang="ru-RU" sz="3600" dirty="0" smtClean="0"/>
            </a:br>
            <a:r>
              <a:rPr lang="ru-RU" sz="3600" dirty="0" smtClean="0"/>
              <a:t>Мы этой жизни стоим или нет?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6868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Ссылки: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hlinkClick r:id="rId2"/>
              </a:rPr>
              <a:t>http</a:t>
            </a:r>
            <a:r>
              <a:rPr lang="ru-RU" sz="2400" dirty="0" smtClean="0">
                <a:hlinkClick r:id="rId2"/>
              </a:rPr>
              <a:t>:</a:t>
            </a:r>
            <a:r>
              <a:rPr lang="en-US" sz="2400" dirty="0" smtClean="0">
                <a:hlinkClick r:id="rId2"/>
              </a:rPr>
              <a:t>//animashky.ru/index/0-19</a:t>
            </a:r>
            <a:r>
              <a:rPr lang="ru-RU" sz="2400" dirty="0" smtClean="0">
                <a:hlinkClick r:id="rId2"/>
              </a:rPr>
              <a:t>?14-10</a:t>
            </a:r>
            <a:endParaRPr lang="en-US" sz="2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hlinkClick r:id="rId3"/>
              </a:rPr>
              <a:t>http://images.yandex.ru/</a:t>
            </a:r>
            <a:endParaRPr lang="en-US" sz="2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Литература: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Советская энциклопедия Великой Отечественной войны </a:t>
            </a:r>
            <a:endParaRPr lang="ru-RU" sz="2400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в 1941-1945. :-1985. Москва.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18229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8229600" cy="1008062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 dirty="0" smtClean="0"/>
              <a:t>1 БЛОК  </a:t>
            </a:r>
            <a:br>
              <a:rPr lang="ru-RU" sz="6000" b="1" i="1" dirty="0" smtClean="0"/>
            </a:br>
            <a:r>
              <a:rPr lang="ru-RU" sz="6000" b="1" i="1" dirty="0" smtClean="0"/>
              <a:t>«</a:t>
            </a:r>
            <a:r>
              <a:rPr lang="ru-RU" sz="6000" b="1" i="1" dirty="0" smtClean="0"/>
              <a:t>Города- Герои» </a:t>
            </a:r>
            <a:endParaRPr lang="ru-RU" sz="6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u="sng" dirty="0" smtClean="0">
                <a:solidFill>
                  <a:srgbClr val="00FF00"/>
                </a:solidFill>
              </a:rPr>
              <a:t>Каким городам присвоено звание </a:t>
            </a:r>
            <a:r>
              <a:rPr lang="ru-RU" sz="3600" b="1" dirty="0" smtClean="0">
                <a:solidFill>
                  <a:srgbClr val="FF0000"/>
                </a:solidFill>
              </a:rPr>
              <a:t>города – героя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3200" dirty="0" smtClean="0"/>
              <a:t>Ленинград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3200" dirty="0" smtClean="0"/>
              <a:t>Севастополь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3200" dirty="0" smtClean="0"/>
              <a:t>Волгоград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3200" dirty="0" smtClean="0"/>
              <a:t>Одесса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3200" dirty="0" smtClean="0"/>
              <a:t>Киев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3200" dirty="0" smtClean="0"/>
              <a:t>Москва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3200" dirty="0" smtClean="0"/>
              <a:t>Керчь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 startAt="8"/>
              <a:defRPr/>
            </a:pPr>
            <a:r>
              <a:rPr lang="ru-RU" sz="3200" dirty="0" smtClean="0"/>
              <a:t>Новороссийск</a:t>
            </a:r>
          </a:p>
          <a:p>
            <a:pPr marL="514350" indent="-514350" eaLnBrk="1" hangingPunct="1">
              <a:buFont typeface="+mj-lt"/>
              <a:buAutoNum type="arabicPeriod" startAt="8"/>
              <a:defRPr/>
            </a:pPr>
            <a:r>
              <a:rPr lang="ru-RU" sz="3200" dirty="0" smtClean="0"/>
              <a:t>Минск</a:t>
            </a:r>
          </a:p>
          <a:p>
            <a:pPr marL="514350" indent="-514350" eaLnBrk="1" hangingPunct="1">
              <a:buFont typeface="+mj-lt"/>
              <a:buAutoNum type="arabicPeriod" startAt="8"/>
              <a:defRPr/>
            </a:pPr>
            <a:r>
              <a:rPr lang="ru-RU" sz="3200" dirty="0" smtClean="0"/>
              <a:t>Тула</a:t>
            </a:r>
          </a:p>
          <a:p>
            <a:pPr marL="514350" indent="-514350" eaLnBrk="1" hangingPunct="1">
              <a:buFont typeface="+mj-lt"/>
              <a:buAutoNum type="arabicPeriod" startAt="8"/>
              <a:defRPr/>
            </a:pPr>
            <a:r>
              <a:rPr lang="ru-RU" sz="3200" dirty="0" smtClean="0"/>
              <a:t>Мурманск</a:t>
            </a:r>
          </a:p>
          <a:p>
            <a:pPr marL="514350" indent="-514350" eaLnBrk="1" hangingPunct="1">
              <a:buFont typeface="+mj-lt"/>
              <a:buAutoNum type="arabicPeriod" startAt="8"/>
              <a:defRPr/>
            </a:pPr>
            <a:r>
              <a:rPr lang="ru-RU" sz="3200" dirty="0" smtClean="0"/>
              <a:t>Смоленск</a:t>
            </a:r>
          </a:p>
          <a:p>
            <a:pPr marL="514350" indent="-514350" eaLnBrk="1" hangingPunct="1">
              <a:buFont typeface="+mj-lt"/>
              <a:buAutoNum type="arabicPeriod" startAt="8"/>
              <a:defRPr/>
            </a:pPr>
            <a:r>
              <a:rPr lang="ru-RU" sz="3200" dirty="0" smtClean="0"/>
              <a:t>Брестская крепость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536" y="2564904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dirty="0"/>
              <a:t>Соотнесите иллюстрации </a:t>
            </a:r>
            <a:br>
              <a:rPr lang="ru-RU" sz="5400" b="1" i="1" dirty="0"/>
            </a:br>
            <a:r>
              <a:rPr lang="ru-RU" sz="5400" b="1" i="1" dirty="0"/>
              <a:t>с названиями </a:t>
            </a:r>
            <a:br>
              <a:rPr lang="ru-RU" sz="5400" b="1" i="1" dirty="0"/>
            </a:br>
            <a:r>
              <a:rPr lang="ru-RU" sz="5400" b="1" i="1" dirty="0"/>
              <a:t>городов-героев </a:t>
            </a:r>
          </a:p>
        </p:txBody>
      </p:sp>
    </p:spTree>
    <p:extLst>
      <p:ext uri="{BB962C8B-B14F-4D97-AF65-F5344CB8AC3E}">
        <p14:creationId xmlns:p14="http://schemas.microsoft.com/office/powerpoint/2010/main" val="5927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268760"/>
            <a:ext cx="5633635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48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5508104" y="1340768"/>
            <a:ext cx="3456384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Мемориальный комплекс героям обороны </a:t>
            </a:r>
            <a:r>
              <a:rPr lang="ru-RU" sz="2800" dirty="0" err="1" smtClean="0"/>
              <a:t>Аджимушкая</a:t>
            </a:r>
            <a:r>
              <a:rPr lang="ru-RU" sz="2800" dirty="0" smtClean="0"/>
              <a:t> 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</a:t>
            </a:r>
            <a:r>
              <a:rPr lang="ru-RU" dirty="0" smtClean="0">
                <a:solidFill>
                  <a:schemeClr val="hlink"/>
                </a:solidFill>
              </a:rPr>
              <a:t>Керчь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40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5389240" y="1340768"/>
            <a:ext cx="3754760" cy="11398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/>
              <a:t>Площадь Победы</a:t>
            </a:r>
            <a:r>
              <a:rPr lang="ru-RU" dirty="0" smtClean="0"/>
              <a:t> </a:t>
            </a:r>
          </a:p>
        </p:txBody>
      </p:sp>
      <p:pic>
        <p:nvPicPr>
          <p:cNvPr id="13315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6631"/>
            <a:ext cx="5472608" cy="613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1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940152" y="2636912"/>
            <a:ext cx="2962275" cy="2054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hlink"/>
                </a:solidFill>
              </a:rPr>
              <a:t>Минск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531369" y="1268760"/>
            <a:ext cx="2592288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Красная площадь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76256" y="3573016"/>
            <a:ext cx="2160240" cy="11521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</a:t>
            </a:r>
            <a:r>
              <a:rPr lang="ru-RU" dirty="0" smtClean="0">
                <a:solidFill>
                  <a:schemeClr val="hlink"/>
                </a:solidFill>
              </a:rPr>
              <a:t>Москва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</a:t>
            </a:r>
            <a:endParaRPr lang="ru-RU" dirty="0" smtClean="0">
              <a:solidFill>
                <a:schemeClr val="hlink"/>
              </a:solidFill>
            </a:endParaRPr>
          </a:p>
        </p:txBody>
      </p:sp>
      <p:sp>
        <p:nvSpPr>
          <p:cNvPr id="2" name="AutoShape 7" descr="Картинки по запросу фото с парада победы 2014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7" name="Picture 11" descr="357 Красная площадь.   177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816809"/>
            <a:ext cx="6568727" cy="4844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utoUpdateAnimBg="0"/>
    </p:bld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2116</TotalTime>
  <Words>949</Words>
  <Application>Microsoft Office PowerPoint</Application>
  <PresentationFormat>Экран (4:3)</PresentationFormat>
  <Paragraphs>197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Curtain Call</vt:lpstr>
      <vt:lpstr>Презентация PowerPoint</vt:lpstr>
      <vt:lpstr>Презентация PowerPoint</vt:lpstr>
      <vt:lpstr>Презентация PowerPoint</vt:lpstr>
      <vt:lpstr>1 БЛОК   «Города- Герои» </vt:lpstr>
      <vt:lpstr>Каким городам присвоено звание города – героя?</vt:lpstr>
      <vt:lpstr>Соотнесите иллюстрации  с названиями  городов-героев </vt:lpstr>
      <vt:lpstr>Презентация PowerPoint</vt:lpstr>
      <vt:lpstr>Площадь Победы </vt:lpstr>
      <vt:lpstr>Красная площадь</vt:lpstr>
      <vt:lpstr>Презентация PowerPoint</vt:lpstr>
      <vt:lpstr>Презентация PowerPoint</vt:lpstr>
      <vt:lpstr>Презентация PowerPoint</vt:lpstr>
      <vt:lpstr>                  Тереспольские ворота крепости </vt:lpstr>
      <vt:lpstr>Презентация PowerPoint</vt:lpstr>
      <vt:lpstr>Презентация PowerPoint</vt:lpstr>
      <vt:lpstr>2 БЛОК    «Герои  Великой Отечественной войны» </vt:lpstr>
      <vt:lpstr>А) Жуков Георгий Константинович Б) Малиновский Родион Яковлевич В) Рокоссовский Константин Константинович Г) Ворошилов Климент Ефремович </vt:lpstr>
      <vt:lpstr>Презентация PowerPoint</vt:lpstr>
      <vt:lpstr>  А) Баграмян Иван Христофорович          Б) Василевский Александр Михайлович        В) Тимошенко Семен Константинович Г) Буденный Семен Михайлович </vt:lpstr>
      <vt:lpstr>Презентация PowerPoint</vt:lpstr>
      <vt:lpstr>Презентация PowerPoint</vt:lpstr>
      <vt:lpstr>Александр Матросов</vt:lpstr>
      <vt:lpstr>(1918-1941), летчик, Герой Советского Союза (1941), младший лейтенант (1938). В Великую Отечественную войну в истребительном авиационном полку. 7.08.1941 одним из первых применил ночной таран. Сбил 6  самолетов. Погиб в бою под Москвой. </vt:lpstr>
      <vt:lpstr>Какой летчик, кроме Кожедуба, был трижды удостоен звания Героя Советского Союза? </vt:lpstr>
      <vt:lpstr>Презентация PowerPoint</vt:lpstr>
      <vt:lpstr>Презентация PowerPoint</vt:lpstr>
      <vt:lpstr>Презентация PowerPoint</vt:lpstr>
      <vt:lpstr>3. БЛОК   “События. Люди. Даты” </vt:lpstr>
      <vt:lpstr>Презентация PowerPoint</vt:lpstr>
      <vt:lpstr>Установите  год  данного  сражения:</vt:lpstr>
      <vt:lpstr>Установите соответствие между сражениями и годами: </vt:lpstr>
      <vt:lpstr>Презентация PowerPoint</vt:lpstr>
      <vt:lpstr>Какие военные операции  были разработаны советским, а какие – немецким командованием? </vt:lpstr>
      <vt:lpstr>4 БЛОК Ордена и медали</vt:lpstr>
      <vt:lpstr>Презентация PowerPoint</vt:lpstr>
      <vt:lpstr>Презентация PowerPoint</vt:lpstr>
      <vt:lpstr>Сколько военных парадов прошло на Красной площади Москвы за время Великой Отечественной войны? </vt:lpstr>
      <vt:lpstr>Когда гремит над городом салют, Погибшие за Родину встают. Мы их не видим, мы не слышим их, Но павшие всегда среди живых. Молчат и смотрят, будто ждут ответ: Мы этой жизни стоим или нет? 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Великой Отечественной Войне</dc:title>
  <dc:creator>1</dc:creator>
  <cp:lastModifiedBy>Admin</cp:lastModifiedBy>
  <cp:revision>72</cp:revision>
  <dcterms:created xsi:type="dcterms:W3CDTF">2009-08-28T18:19:11Z</dcterms:created>
  <dcterms:modified xsi:type="dcterms:W3CDTF">2014-11-25T10:23:50Z</dcterms:modified>
</cp:coreProperties>
</file>