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ACA44-3EBA-4B34-8B2E-673546B4EAE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93A65-95D8-4FA0-9AC8-9E16DDA334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588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93A65-95D8-4FA0-9AC8-9E16DDA334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9142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75841B-4441-45D7-B547-E829D51699A9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A01A3D-F838-494E-A00B-812D277EF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6005264" cy="21336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Логические выражения </a:t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 </a:t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логические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операции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04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7393" y="404664"/>
            <a:ext cx="4949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Логические выражения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051720" y="1215916"/>
            <a:ext cx="1512168" cy="1276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72000" y="1215916"/>
            <a:ext cx="1809946" cy="1433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0414" y="2748573"/>
            <a:ext cx="3323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Простое </a:t>
            </a:r>
          </a:p>
          <a:p>
            <a:pPr algn="ctr"/>
            <a:r>
              <a:rPr lang="ru-RU" sz="2400" b="1" dirty="0" smtClean="0"/>
              <a:t>логическое выражение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94598" y="2731200"/>
            <a:ext cx="33234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Сложное </a:t>
            </a:r>
          </a:p>
          <a:p>
            <a:pPr algn="ctr"/>
            <a:r>
              <a:rPr lang="ru-RU" sz="2400" b="1" dirty="0" smtClean="0"/>
              <a:t>логическое выражение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1076" y="3562197"/>
            <a:ext cx="3951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состоит из одного высказывания </a:t>
            </a:r>
          </a:p>
          <a:p>
            <a:r>
              <a:rPr lang="ru-RU" dirty="0" smtClean="0"/>
              <a:t>и не содержит логических операций.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94598" y="3499267"/>
            <a:ext cx="3871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содержит высказывания, объединен-</a:t>
            </a:r>
          </a:p>
          <a:p>
            <a:r>
              <a:rPr lang="ru-RU" dirty="0" err="1" smtClean="0"/>
              <a:t>ные</a:t>
            </a:r>
            <a:r>
              <a:rPr lang="ru-RU" dirty="0" smtClean="0"/>
              <a:t> логическими операциями.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94598" y="4797152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B21234"/>
                </a:solidFill>
              </a:rPr>
              <a:t>Неверно, что миля больше километра </a:t>
            </a:r>
            <a:r>
              <a:rPr lang="ru-RU" b="1" dirty="0" smtClean="0">
                <a:solidFill>
                  <a:schemeClr val="accent2"/>
                </a:solidFill>
              </a:rPr>
              <a:t>и</a:t>
            </a:r>
            <a:r>
              <a:rPr lang="ru-RU" b="1" dirty="0" smtClean="0">
                <a:solidFill>
                  <a:srgbClr val="B21234"/>
                </a:solidFill>
              </a:rPr>
              <a:t> фут больше мили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5698" y="4797152"/>
            <a:ext cx="2783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B21234"/>
                </a:solidFill>
              </a:rPr>
              <a:t>Миля больше </a:t>
            </a:r>
            <a:r>
              <a:rPr lang="ru-RU" b="1" dirty="0" smtClean="0">
                <a:solidFill>
                  <a:srgbClr val="B21234"/>
                </a:solidFill>
              </a:rPr>
              <a:t>километра.</a:t>
            </a:r>
            <a:endParaRPr lang="ru-RU" b="1" dirty="0">
              <a:solidFill>
                <a:srgbClr val="B21234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5258817"/>
            <a:ext cx="2030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B21234"/>
                </a:solidFill>
              </a:rPr>
              <a:t>Фут больше </a:t>
            </a:r>
            <a:r>
              <a:rPr lang="ru-RU" b="1" dirty="0" smtClean="0">
                <a:solidFill>
                  <a:srgbClr val="B21234"/>
                </a:solidFill>
              </a:rPr>
              <a:t>мили.</a:t>
            </a:r>
            <a:endParaRPr lang="ru-RU" b="1" dirty="0">
              <a:solidFill>
                <a:srgbClr val="B21234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722" y="4353938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848435" y="4348312"/>
            <a:ext cx="135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543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7393" y="404664"/>
            <a:ext cx="4592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Логические операции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Group 8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51047997"/>
              </p:ext>
            </p:extLst>
          </p:nvPr>
        </p:nvGraphicFramePr>
        <p:xfrm>
          <a:off x="395536" y="1412776"/>
          <a:ext cx="8105554" cy="365929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985859"/>
                <a:gridCol w="5119695"/>
              </a:tblGrid>
              <a:tr h="99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‾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Логическое  отрицание (инверсия)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B21234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888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 ,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˄ 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&amp;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*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Логическое умножение, (конъюнкция)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B21234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888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ИЛИ, ˅ , +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Логическое сложение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(дизъюнкция)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B21234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888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Wingdings" pitchFamily="2" charset="2"/>
                        </a:rPr>
                        <a:t>ЕСЛИ  ТО, →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Логическое следование, (импликация).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B21234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3219280" y="5733256"/>
            <a:ext cx="2089150" cy="7794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</a:rPr>
              <a:t>ИСТИНА – 1</a:t>
            </a:r>
          </a:p>
          <a:p>
            <a:pPr algn="ctr">
              <a:spcBef>
                <a:spcPct val="50000"/>
              </a:spcBef>
            </a:pPr>
            <a:r>
              <a:rPr lang="ru-RU" b="1" i="1" dirty="0">
                <a:solidFill>
                  <a:schemeClr val="tx1"/>
                </a:solidFill>
                <a:latin typeface="Times New Roman" pitchFamily="18" charset="0"/>
              </a:rPr>
              <a:t>ЛОЖЬ - 0</a:t>
            </a:r>
          </a:p>
        </p:txBody>
      </p:sp>
    </p:spTree>
    <p:extLst>
      <p:ext uri="{BB962C8B-B14F-4D97-AF65-F5344CB8AC3E}">
        <p14:creationId xmlns="" xmlns:p14="http://schemas.microsoft.com/office/powerpoint/2010/main" val="221610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11188" y="101600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Логическое отрицание (инверсия)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766807"/>
            <a:ext cx="763284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делает истинное высказывание ложным и, наоборот, ложное – истинным.</a:t>
            </a:r>
            <a:endParaRPr lang="ru-RU" sz="2000" b="1" i="1" dirty="0"/>
          </a:p>
        </p:txBody>
      </p:sp>
      <p:sp>
        <p:nvSpPr>
          <p:cNvPr id="5" name="Rectangle 93"/>
          <p:cNvSpPr>
            <a:spLocks noChangeArrowheads="1"/>
          </p:cNvSpPr>
          <p:nvPr/>
        </p:nvSpPr>
        <p:spPr bwMode="auto">
          <a:xfrm>
            <a:off x="482367" y="3287622"/>
            <a:ext cx="2989262" cy="266541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9000"/>
                  <a:lumMod val="48000"/>
                  <a:lumOff val="52000"/>
                </a:schemeClr>
              </a:gs>
              <a:gs pos="45000">
                <a:schemeClr val="bg1">
                  <a:lumMod val="75000"/>
                  <a:alpha val="91000"/>
                </a:schemeClr>
              </a:gs>
              <a:gs pos="100000">
                <a:schemeClr val="bg1">
                  <a:lumMod val="95000"/>
                </a:schemeClr>
              </a:gs>
            </a:gsLst>
            <a:lin ang="2700000" scaled="1"/>
            <a:tileRect/>
          </a:gra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dirty="0"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6" name="Group 9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8411662"/>
                  </p:ext>
                </p:extLst>
              </p:nvPr>
            </p:nvGraphicFramePr>
            <p:xfrm>
              <a:off x="966284" y="4249667"/>
              <a:ext cx="1944687" cy="1549083"/>
            </p:xfrm>
            <a:graphic>
              <a:graphicData uri="http://schemas.openxmlformats.org/drawingml/2006/table">
                <a:tbl>
                  <a:tblPr>
                    <a:tableStyleId>{616DA210-FB5B-4158-B5E0-FEB733F419BA}</a:tableStyleId>
                  </a:tblPr>
                  <a:tblGrid>
                    <a:gridCol w="973137"/>
                    <a:gridCol w="971550"/>
                  </a:tblGrid>
                  <a:tr h="51276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A</a:t>
                          </a:r>
                          <a:endParaRPr kumimoji="0" lang="ru-RU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F=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kumimoji="0" lang="ru-RU" sz="2400" b="1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0" lang="ru-RU" sz="2400" b="1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effectLst/>
                                      <a:latin typeface="Cambria Math"/>
                                    </a:rPr>
                                    <m:t>А</m:t>
                                  </m:r>
                                </m:e>
                              </m:acc>
                            </m:oMath>
                          </a14:m>
                          <a:endParaRPr kumimoji="0" lang="ru-RU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</a:tr>
                  <a:tr h="5175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0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1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</a:tr>
                  <a:tr h="51117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1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0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Group 9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768411662"/>
                  </p:ext>
                </p:extLst>
              </p:nvPr>
            </p:nvGraphicFramePr>
            <p:xfrm>
              <a:off x="966284" y="4249667"/>
              <a:ext cx="1944687" cy="1549083"/>
            </p:xfrm>
            <a:graphic>
              <a:graphicData uri="http://schemas.openxmlformats.org/drawingml/2006/table">
                <a:tbl>
                  <a:tblPr>
                    <a:tableStyleId>{616DA210-FB5B-4158-B5E0-FEB733F419BA}</a:tableStyleId>
                  </a:tblPr>
                  <a:tblGrid>
                    <a:gridCol w="973137"/>
                    <a:gridCol w="971550"/>
                  </a:tblGrid>
                  <a:tr h="51276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400" b="1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A</a:t>
                          </a:r>
                          <a:endParaRPr kumimoji="0" lang="ru-RU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blipFill rotWithShape="0">
                          <a:blip r:embed="rId2"/>
                          <a:stretch>
                            <a:fillRect l="-100625" t="-9524" r="-32500" b="-236905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0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1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smtClean="0">
                              <a:ln>
                                <a:noFill/>
                              </a:ln>
                              <a:effectLst/>
                            </a:rPr>
                            <a:t>1</a:t>
                          </a:r>
                          <a:endParaRPr kumimoji="0" lang="ru-RU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ru-RU" sz="2800" u="none" strike="noStrike" cap="none" normalizeH="0" baseline="0" dirty="0" smtClean="0">
                              <a:ln>
                                <a:noFill/>
                              </a:ln>
                              <a:effectLst/>
                            </a:rPr>
                            <a:t>0</a:t>
                          </a:r>
                          <a:endParaRPr kumimoji="0" lang="ru-RU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horzOverflow="overflow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622171" y="3429000"/>
            <a:ext cx="2709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Таблица истинности </a:t>
            </a:r>
          </a:p>
          <a:p>
            <a:pPr algn="ctr"/>
            <a:r>
              <a:rPr lang="ru-RU" b="1" dirty="0" smtClean="0">
                <a:latin typeface="Times New Roman" pitchFamily="18" charset="0"/>
              </a:rPr>
              <a:t> логического отрицания</a:t>
            </a:r>
          </a:p>
          <a:p>
            <a:pPr algn="ctr"/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3923928" y="2435426"/>
                <a:ext cx="4572000" cy="29104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u="sng" dirty="0" smtClean="0"/>
                  <a:t>Пример</a:t>
                </a:r>
                <a:r>
                  <a:rPr lang="ru-RU" dirty="0" smtClean="0"/>
                  <a:t>:  Даны </a:t>
                </a:r>
                <a:r>
                  <a:rPr lang="ru-RU" dirty="0" err="1" smtClean="0"/>
                  <a:t>высказвания</a:t>
                </a:r>
                <a:endParaRPr lang="ru-RU" dirty="0" smtClean="0"/>
              </a:p>
              <a:p>
                <a:pPr>
                  <a:spcBef>
                    <a:spcPct val="50000"/>
                  </a:spcBef>
                </a:pPr>
                <a:r>
                  <a:rPr lang="ru-RU" b="1" dirty="0">
                    <a:solidFill>
                      <a:schemeClr val="accent2">
                        <a:lumMod val="50000"/>
                      </a:schemeClr>
                    </a:solidFill>
                  </a:rPr>
                  <a:t>А</a:t>
                </a:r>
                <a:r>
                  <a:rPr lang="ru-RU" dirty="0" smtClean="0"/>
                  <a:t> – «Число 10 – четное» = </a:t>
                </a:r>
                <a:r>
                  <a:rPr lang="ru-RU" dirty="0" smtClean="0">
                    <a:solidFill>
                      <a:srgbClr val="B21234"/>
                    </a:solidFill>
                  </a:rPr>
                  <a:t>ИСТИНА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b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В</a:t>
                </a:r>
                <a:r>
                  <a:rPr lang="ru-RU" dirty="0" smtClean="0"/>
                  <a:t> – «Число 15 – отрицательное» = </a:t>
                </a:r>
                <a:r>
                  <a:rPr lang="ru-RU" dirty="0" smtClean="0">
                    <a:solidFill>
                      <a:srgbClr val="B21234"/>
                    </a:solidFill>
                  </a:rPr>
                  <a:t>ЛОЖЬ</a:t>
                </a:r>
              </a:p>
              <a:p>
                <a:pPr>
                  <a:spcBef>
                    <a:spcPct val="50000"/>
                  </a:spcBef>
                </a:pPr>
                <a:r>
                  <a:rPr lang="ru-RU" b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С</a:t>
                </a:r>
                <a:r>
                  <a:rPr lang="ru-RU" dirty="0" smtClean="0">
                    <a:solidFill>
                      <a:srgbClr val="B21234"/>
                    </a:solidFill>
                  </a:rPr>
                  <a:t/>
                </a:r>
                <a:r>
                  <a:rPr lang="ru-RU" dirty="0" smtClean="0"/>
                  <a:t>– «Луна – спутник Земли» = </a:t>
                </a:r>
                <a:r>
                  <a:rPr lang="ru-RU" dirty="0" smtClean="0">
                    <a:solidFill>
                      <a:srgbClr val="B21234"/>
                    </a:solidFill>
                  </a:rPr>
                  <a:t>ИСТИНА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000" b="1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000" b="1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dirty="0" smtClean="0"/>
                  <a:t> – «Число 10 – нечетное» = </a:t>
                </a:r>
                <a:r>
                  <a:rPr lang="ru-RU" dirty="0" smtClean="0">
                    <a:solidFill>
                      <a:srgbClr val="B21234"/>
                    </a:solidFill>
                  </a:rPr>
                  <a:t>ЛОЖЬ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b="1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В</m:t>
                        </m:r>
                      </m:e>
                    </m:acc>
                  </m:oMath>
                </a14:m>
                <a:r>
                  <a:rPr lang="ru-RU" dirty="0" smtClean="0"/>
                  <a:t> – «Число 15 - положительно»  = </a:t>
                </a:r>
                <a:r>
                  <a:rPr lang="ru-RU" dirty="0" smtClean="0">
                    <a:solidFill>
                      <a:srgbClr val="B21234"/>
                    </a:solidFill>
                  </a:rPr>
                  <a:t>ИСТИНА</a:t>
                </a: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b="1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/>
                          </a:rPr>
                          <m:t>С</m:t>
                        </m:r>
                      </m:e>
                    </m:acc>
                  </m:oMath>
                </a14:m>
                <a:r>
                  <a:rPr lang="ru-RU" b="1" dirty="0" smtClean="0">
                    <a:solidFill>
                      <a:schemeClr val="accent2"/>
                    </a:solidFill>
                  </a:rPr>
                  <a:t/>
                </a:r>
                <a:r>
                  <a:rPr lang="ru-RU" dirty="0" smtClean="0"/>
                  <a:t>– «Луна – не спутник Земли» =</a:t>
                </a:r>
                <a:r>
                  <a:rPr lang="ru-RU" b="1" dirty="0" smtClean="0">
                    <a:solidFill>
                      <a:schemeClr val="accent2"/>
                    </a:solidFill>
                  </a:rPr>
                  <a:t/>
                </a:r>
                <a:r>
                  <a:rPr lang="ru-RU" dirty="0" smtClean="0">
                    <a:solidFill>
                      <a:srgbClr val="B21234"/>
                    </a:solidFill>
                  </a:rPr>
                  <a:t>ЛОЖЬ</a:t>
                </a:r>
                <a:endParaRPr lang="ru-RU" dirty="0">
                  <a:solidFill>
                    <a:srgbClr val="B21234"/>
                  </a:solidFill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435426"/>
                <a:ext cx="4572000" cy="2910477"/>
              </a:xfrm>
              <a:prstGeom prst="rect">
                <a:avLst/>
              </a:prstGeom>
              <a:blipFill rotWithShape="0">
                <a:blip r:embed="rId3"/>
                <a:stretch>
                  <a:fillRect l="-1200" t="-1258" b="-2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55576" y="1916832"/>
            <a:ext cx="1244251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0"/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</a:rPr>
              <a:t>НЕ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effectLst/>
              </a:rPr>
              <a:t>,  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effectLst/>
              </a:rPr>
              <a:t>‾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effectLst/>
              </a:rPr>
              <a:t>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5648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11188" y="101600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огическое сложение (дизъюнкция)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692696"/>
            <a:ext cx="7632848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Результат операции ИЛИ истинен, когда  истинно А, либо истинно В, либо истинны и А и В одновременно, и ложно тогда, когда аргументы А и В – ложны.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844823"/>
            <a:ext cx="245910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</a:rPr>
              <a:t>ИЛИ, ˅ , +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47700" y="2564904"/>
            <a:ext cx="3095625" cy="4213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9000"/>
                  <a:lumMod val="48000"/>
                  <a:lumOff val="52000"/>
                </a:schemeClr>
              </a:gs>
              <a:gs pos="45000">
                <a:schemeClr val="bg1">
                  <a:lumMod val="75000"/>
                  <a:alpha val="91000"/>
                </a:schemeClr>
              </a:gs>
              <a:gs pos="100000">
                <a:schemeClr val="bg1">
                  <a:lumMod val="95000"/>
                </a:schemeClr>
              </a:gs>
            </a:gsLst>
            <a:lin ang="2700000" scaled="1"/>
            <a:tileRect/>
          </a:gra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20725" y="2708671"/>
            <a:ext cx="287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latin typeface="Times New Roman" pitchFamily="18" charset="0"/>
              </a:rPr>
              <a:t>Таблица истинности функции логического сложения</a:t>
            </a:r>
          </a:p>
        </p:txBody>
      </p:sp>
      <p:graphicFrame>
        <p:nvGraphicFramePr>
          <p:cNvPr id="8" name="Group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5950275"/>
              </p:ext>
            </p:extLst>
          </p:nvPr>
        </p:nvGraphicFramePr>
        <p:xfrm>
          <a:off x="900113" y="3429396"/>
          <a:ext cx="2592387" cy="319087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04825"/>
                <a:gridCol w="574675"/>
                <a:gridCol w="1512887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F=A</a:t>
                      </a: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˅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95936" y="2708671"/>
            <a:ext cx="4824536" cy="32778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u="sng" dirty="0" smtClean="0"/>
              <a:t>Пример</a:t>
            </a:r>
            <a:r>
              <a:rPr lang="ru-RU" dirty="0" smtClean="0"/>
              <a:t>:  Даны высказывания</a:t>
            </a: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dirty="0" smtClean="0"/>
              <a:t> – «Число 10 – четное» = </a:t>
            </a:r>
            <a:r>
              <a:rPr lang="ru-RU" dirty="0" smtClean="0">
                <a:solidFill>
                  <a:srgbClr val="B21234"/>
                </a:solidFill>
              </a:rPr>
              <a:t>ИСТИНА</a:t>
            </a: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dirty="0" smtClean="0"/>
              <a:t> – «Число 10 – отрицательное» = </a:t>
            </a:r>
            <a:r>
              <a:rPr lang="ru-RU" dirty="0" smtClean="0">
                <a:solidFill>
                  <a:srgbClr val="B21234"/>
                </a:solidFill>
              </a:rPr>
              <a:t>ЛОЖЬ</a:t>
            </a: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dirty="0" smtClean="0">
                <a:solidFill>
                  <a:srgbClr val="B21234"/>
                </a:solidFill>
              </a:rPr>
              <a:t> </a:t>
            </a:r>
            <a:r>
              <a:rPr lang="ru-RU" dirty="0" smtClean="0"/>
              <a:t>– «Число 10 - простое» = </a:t>
            </a:r>
            <a:r>
              <a:rPr lang="ru-RU" dirty="0" smtClean="0">
                <a:solidFill>
                  <a:srgbClr val="B21234"/>
                </a:solidFill>
              </a:rPr>
              <a:t>ЛОЖЬ</a:t>
            </a:r>
            <a:br>
              <a:rPr lang="ru-RU" dirty="0" smtClean="0">
                <a:solidFill>
                  <a:srgbClr val="B21234"/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 или В </a:t>
            </a:r>
            <a:r>
              <a:rPr lang="ru-RU" dirty="0" smtClean="0"/>
              <a:t>–</a:t>
            </a:r>
            <a:r>
              <a:rPr lang="ru-RU" dirty="0" smtClean="0">
                <a:solidFill>
                  <a:srgbClr val="B21234"/>
                </a:solidFill>
              </a:rPr>
              <a:t> </a:t>
            </a:r>
            <a:r>
              <a:rPr lang="ru-RU" dirty="0" smtClean="0"/>
              <a:t>«Число 10 – четное или отрицательное» - </a:t>
            </a:r>
            <a:r>
              <a:rPr lang="ru-RU" dirty="0" smtClean="0">
                <a:solidFill>
                  <a:srgbClr val="B21234"/>
                </a:solidFill>
              </a:rPr>
              <a:t>ИСТИНА</a:t>
            </a:r>
            <a:br>
              <a:rPr lang="ru-RU" dirty="0" smtClean="0">
                <a:solidFill>
                  <a:srgbClr val="B21234"/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 или С </a:t>
            </a:r>
            <a:r>
              <a:rPr lang="ru-RU" dirty="0" smtClean="0"/>
              <a:t>– «Число 10 четное или простое» - </a:t>
            </a:r>
            <a:r>
              <a:rPr lang="ru-RU" dirty="0" smtClean="0">
                <a:solidFill>
                  <a:srgbClr val="B21234"/>
                </a:solidFill>
              </a:rPr>
              <a:t>ИСТИНА</a:t>
            </a:r>
            <a:br>
              <a:rPr lang="ru-RU" dirty="0" smtClean="0">
                <a:solidFill>
                  <a:srgbClr val="B21234"/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или С – </a:t>
            </a:r>
            <a:r>
              <a:rPr lang="ru-RU" dirty="0" smtClean="0"/>
              <a:t>«Число 10 отрицательное или простое» - </a:t>
            </a:r>
            <a:r>
              <a:rPr lang="ru-RU" dirty="0" smtClean="0">
                <a:solidFill>
                  <a:srgbClr val="B21234"/>
                </a:solidFill>
              </a:rPr>
              <a:t>ЛОЖЬ</a:t>
            </a:r>
            <a:endParaRPr lang="ru-RU" dirty="0">
              <a:solidFill>
                <a:srgbClr val="B2123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950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44823"/>
            <a:ext cx="303060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</a:rPr>
              <a:t>И ,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</a:rPr>
              <a:t>  ˄ 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</a:rPr>
              <a:t>&amp;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</a:rPr>
              <a:t>, *</a:t>
            </a:r>
            <a:endParaRPr lang="ru-RU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188" y="101600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огическое умножение (конъюнкция)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632848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Результат операции И истинен, тогда и только тогда, когда  истинно одновременно </a:t>
            </a:r>
            <a:r>
              <a:rPr lang="ru-RU" sz="2000" b="1" i="1" dirty="0"/>
              <a:t>высказывания А и В, </a:t>
            </a:r>
            <a:r>
              <a:rPr lang="ru-RU" sz="2000" b="1" i="1" dirty="0" smtClean="0"/>
              <a:t>и ложен во всех остальных случаях.</a:t>
            </a:r>
            <a:endParaRPr lang="ru-RU" sz="2000" b="1" i="1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47700" y="2564904"/>
            <a:ext cx="3095625" cy="4213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9000"/>
                  <a:lumMod val="48000"/>
                  <a:lumOff val="52000"/>
                </a:schemeClr>
              </a:gs>
              <a:gs pos="45000">
                <a:schemeClr val="bg1">
                  <a:lumMod val="75000"/>
                  <a:alpha val="91000"/>
                </a:schemeClr>
              </a:gs>
              <a:gs pos="100000">
                <a:schemeClr val="bg1">
                  <a:lumMod val="95000"/>
                </a:schemeClr>
              </a:gs>
            </a:gsLst>
            <a:lin ang="2700000" scaled="1"/>
            <a:tileRect/>
          </a:gra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20725" y="2708671"/>
            <a:ext cx="287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latin typeface="Times New Roman" pitchFamily="18" charset="0"/>
              </a:rPr>
              <a:t>Таблица истинности функции логического </a:t>
            </a:r>
            <a:r>
              <a:rPr lang="ru-RU" sz="1600" dirty="0" smtClean="0">
                <a:latin typeface="Times New Roman" pitchFamily="18" charset="0"/>
              </a:rPr>
              <a:t>умножения</a:t>
            </a:r>
            <a:endParaRPr lang="ru-RU" sz="1600" dirty="0">
              <a:latin typeface="Times New Roman" pitchFamily="18" charset="0"/>
            </a:endParaRPr>
          </a:p>
        </p:txBody>
      </p:sp>
      <p:graphicFrame>
        <p:nvGraphicFramePr>
          <p:cNvPr id="8" name="Group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41234006"/>
              </p:ext>
            </p:extLst>
          </p:nvPr>
        </p:nvGraphicFramePr>
        <p:xfrm>
          <a:off x="900113" y="3429396"/>
          <a:ext cx="2592387" cy="319087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04825"/>
                <a:gridCol w="574675"/>
                <a:gridCol w="1512887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F=A</a:t>
                      </a: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˄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9" name="Text Box 81"/>
          <p:cNvSpPr txBox="1">
            <a:spLocks noChangeArrowheads="1"/>
          </p:cNvSpPr>
          <p:nvPr/>
        </p:nvSpPr>
        <p:spPr bwMode="auto">
          <a:xfrm>
            <a:off x="4067944" y="2542850"/>
            <a:ext cx="4320480" cy="28007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u="sng" dirty="0"/>
              <a:t>Пример</a:t>
            </a:r>
            <a:r>
              <a:rPr lang="ru-RU" sz="2000" dirty="0"/>
              <a:t>:  Даны высказывания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sz="2000" dirty="0"/>
              <a:t> – </a:t>
            </a:r>
            <a:r>
              <a:rPr lang="ru-RU" dirty="0"/>
              <a:t>«Число 10 – четное» = </a:t>
            </a:r>
            <a:r>
              <a:rPr lang="ru-RU" dirty="0">
                <a:solidFill>
                  <a:srgbClr val="B21234"/>
                </a:solidFill>
              </a:rPr>
              <a:t>ИСТИНА</a:t>
            </a: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dirty="0"/>
              <a:t> – «Число 10 – отрицательное» =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dirty="0">
                <a:solidFill>
                  <a:srgbClr val="B21234"/>
                </a:solidFill>
              </a:rPr>
              <a:t> </a:t>
            </a:r>
            <a:r>
              <a:rPr lang="ru-RU" dirty="0"/>
              <a:t>– «Число 10 кратно 2» = </a:t>
            </a:r>
            <a:r>
              <a:rPr lang="ru-RU" dirty="0">
                <a:solidFill>
                  <a:srgbClr val="B21234"/>
                </a:solidFill>
              </a:rPr>
              <a:t>ИСТИНА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 и В </a:t>
            </a:r>
            <a:r>
              <a:rPr lang="ru-RU" dirty="0"/>
              <a:t>–</a:t>
            </a:r>
            <a:r>
              <a:rPr lang="ru-RU" dirty="0">
                <a:solidFill>
                  <a:srgbClr val="B21234"/>
                </a:solidFill>
              </a:rPr>
              <a:t> </a:t>
            </a:r>
            <a:r>
              <a:rPr lang="ru-RU" dirty="0"/>
              <a:t>«Число 10 – четное и отрицательное» -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 и С </a:t>
            </a:r>
            <a:r>
              <a:rPr lang="ru-RU" dirty="0"/>
              <a:t>– «Число 10 как четное, так и кратно 2» - </a:t>
            </a:r>
            <a:r>
              <a:rPr lang="ru-RU" dirty="0">
                <a:solidFill>
                  <a:srgbClr val="B21234"/>
                </a:solidFill>
              </a:rPr>
              <a:t>ИСТИНА</a:t>
            </a:r>
          </a:p>
        </p:txBody>
      </p:sp>
    </p:spTree>
    <p:extLst>
      <p:ext uri="{BB962C8B-B14F-4D97-AF65-F5344CB8AC3E}">
        <p14:creationId xmlns="" xmlns:p14="http://schemas.microsoft.com/office/powerpoint/2010/main" val="6330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6" grpId="0" animBg="1"/>
      <p:bldP spid="7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44823"/>
            <a:ext cx="631675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>
                <a:sym typeface="Wingdings" pitchFamily="2" charset="2"/>
              </a:rPr>
              <a:t>ЕСЛИ  ТО, влечет, →, </a:t>
            </a:r>
            <a:r>
              <a:rPr lang="en-US" sz="3200" b="1" dirty="0">
                <a:sym typeface="Wingdings" pitchFamily="2" charset="2"/>
              </a:rPr>
              <a:t>if   then</a:t>
            </a:r>
            <a:endParaRPr lang="en-US" sz="3200" b="1" dirty="0">
              <a:solidFill>
                <a:schemeClr val="tx1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188" y="101600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огическое следование (импликация)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632848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Результат операции следования (импликации) ложен, только тогда, когда  предпосылка А истинна, а заключение  В (следствие) ложно.</a:t>
            </a:r>
            <a:endParaRPr lang="ru-RU" sz="2000" b="1" i="1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92857" y="2501086"/>
            <a:ext cx="3780284" cy="4213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9000"/>
                  <a:lumMod val="48000"/>
                  <a:lumOff val="52000"/>
                </a:schemeClr>
              </a:gs>
              <a:gs pos="45000">
                <a:schemeClr val="bg1">
                  <a:lumMod val="75000"/>
                  <a:alpha val="91000"/>
                </a:schemeClr>
              </a:gs>
              <a:gs pos="100000">
                <a:schemeClr val="bg1">
                  <a:lumMod val="95000"/>
                </a:schemeClr>
              </a:gs>
            </a:gsLst>
            <a:lin ang="2700000" scaled="1"/>
            <a:tileRect/>
          </a:gra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942620" y="2701405"/>
            <a:ext cx="287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latin typeface="Times New Roman" pitchFamily="18" charset="0"/>
              </a:rPr>
              <a:t>Таблица истинности функции логического </a:t>
            </a:r>
            <a:r>
              <a:rPr lang="ru-RU" sz="1600" dirty="0" smtClean="0">
                <a:latin typeface="Times New Roman" pitchFamily="18" charset="0"/>
              </a:rPr>
              <a:t>следования</a:t>
            </a:r>
            <a:endParaRPr lang="ru-RU" sz="1600" dirty="0">
              <a:latin typeface="Times New Roman" pitchFamily="18" charset="0"/>
            </a:endParaRPr>
          </a:p>
        </p:txBody>
      </p:sp>
      <p:graphicFrame>
        <p:nvGraphicFramePr>
          <p:cNvPr id="9" name="Group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686231"/>
              </p:ext>
            </p:extLst>
          </p:nvPr>
        </p:nvGraphicFramePr>
        <p:xfrm>
          <a:off x="647702" y="3429396"/>
          <a:ext cx="3348235" cy="32044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52014"/>
                <a:gridCol w="742230"/>
                <a:gridCol w="1953991"/>
              </a:tblGrid>
              <a:tr h="836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Если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 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6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6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6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64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4372108" y="2653317"/>
            <a:ext cx="4537149" cy="33547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u="sng" dirty="0"/>
              <a:t>Пример</a:t>
            </a:r>
            <a:r>
              <a:rPr lang="ru-RU" sz="2000" dirty="0"/>
              <a:t>:  Даны высказывания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sz="2000" dirty="0"/>
              <a:t> – </a:t>
            </a:r>
            <a:r>
              <a:rPr lang="ru-RU" dirty="0"/>
              <a:t>«Число 10 – четное» = </a:t>
            </a:r>
            <a:r>
              <a:rPr lang="ru-RU" dirty="0">
                <a:solidFill>
                  <a:srgbClr val="B21234"/>
                </a:solidFill>
              </a:rPr>
              <a:t>ИСТИНА</a:t>
            </a: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dirty="0"/>
              <a:t> – «Число 10 – отрицательное» =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dirty="0">
                <a:solidFill>
                  <a:srgbClr val="B21234"/>
                </a:solidFill>
              </a:rPr>
              <a:t> </a:t>
            </a:r>
            <a:r>
              <a:rPr lang="ru-RU" dirty="0"/>
              <a:t>– «Число 10 - простое» =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→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dirty="0"/>
              <a:t>–</a:t>
            </a:r>
            <a:r>
              <a:rPr lang="ru-RU" dirty="0">
                <a:solidFill>
                  <a:srgbClr val="B21234"/>
                </a:solidFill>
              </a:rPr>
              <a:t> </a:t>
            </a:r>
            <a:r>
              <a:rPr lang="ru-RU" dirty="0"/>
              <a:t>«Если число 10 – четное, </a:t>
            </a:r>
            <a:r>
              <a:rPr lang="ru-RU" dirty="0" smtClean="0"/>
              <a:t>то </a:t>
            </a:r>
            <a:r>
              <a:rPr lang="ru-RU" dirty="0"/>
              <a:t>оно - отрицательное» -</a:t>
            </a:r>
            <a:r>
              <a:rPr lang="ru-RU" dirty="0">
                <a:solidFill>
                  <a:srgbClr val="B21234"/>
                </a:solidFill>
              </a:rPr>
              <a:t> ЛОЖЬ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→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С </a:t>
            </a:r>
            <a:r>
              <a:rPr lang="ru-RU" dirty="0"/>
              <a:t>– «Число 10 простое, если четное» -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«Если число делится на 10, то оно делится на 5»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B21234"/>
                </a:solidFill>
              </a:rPr>
              <a:t>ИСТИНА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916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6" grpId="0" animBg="1"/>
      <p:bldP spid="7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714488"/>
            <a:ext cx="71438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>
                <a:sym typeface="Wingdings" pitchFamily="2" charset="2"/>
              </a:rPr>
              <a:t> ~, тогда и только тогда, когда</a:t>
            </a:r>
            <a:endParaRPr lang="en-US" sz="3200" b="1" dirty="0">
              <a:solidFill>
                <a:schemeClr val="tx1"/>
              </a:solidFill>
              <a:latin typeface="Arial" charset="0"/>
              <a:cs typeface="Arial" charset="0"/>
              <a:sym typeface="Wingdings" pitchFamily="2" charset="2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11188" y="101600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Эквивалентность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92696"/>
            <a:ext cx="7674076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Результат операции эквивалентность истинен, только тогда, когда  А  и </a:t>
            </a:r>
            <a:r>
              <a:rPr lang="ru-RU" sz="2000" b="1" i="1" dirty="0"/>
              <a:t> </a:t>
            </a:r>
            <a:r>
              <a:rPr lang="ru-RU" sz="2000" b="1" i="1" dirty="0" smtClean="0"/>
              <a:t>В одновременно истинны или одновременно ложны.</a:t>
            </a:r>
            <a:endParaRPr lang="ru-RU" sz="2000" b="1" i="1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92857" y="2501086"/>
            <a:ext cx="3780284" cy="42132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9000"/>
                  <a:lumMod val="48000"/>
                  <a:lumOff val="52000"/>
                </a:schemeClr>
              </a:gs>
              <a:gs pos="45000">
                <a:schemeClr val="bg1">
                  <a:lumMod val="75000"/>
                  <a:alpha val="91000"/>
                </a:schemeClr>
              </a:gs>
              <a:gs pos="100000">
                <a:schemeClr val="bg1">
                  <a:lumMod val="95000"/>
                </a:schemeClr>
              </a:gs>
            </a:gsLst>
            <a:lin ang="2700000" scaled="1"/>
            <a:tileRect/>
          </a:gra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43136" y="2614538"/>
            <a:ext cx="287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latin typeface="Times New Roman" pitchFamily="18" charset="0"/>
              </a:rPr>
              <a:t>Таблица истинности функции </a:t>
            </a:r>
            <a:r>
              <a:rPr lang="ru-RU" sz="1600" dirty="0" smtClean="0">
                <a:latin typeface="Times New Roman" pitchFamily="18" charset="0"/>
              </a:rPr>
              <a:t>эквивалентность</a:t>
            </a:r>
            <a:endParaRPr lang="ru-RU" sz="1600" dirty="0">
              <a:latin typeface="Times New Roman" pitchFamily="18" charset="0"/>
            </a:endParaRPr>
          </a:p>
        </p:txBody>
      </p:sp>
      <p:graphicFrame>
        <p:nvGraphicFramePr>
          <p:cNvPr id="8" name="Group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15393761"/>
              </p:ext>
            </p:extLst>
          </p:nvPr>
        </p:nvGraphicFramePr>
        <p:xfrm>
          <a:off x="843136" y="3284984"/>
          <a:ext cx="3009132" cy="31908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5979"/>
                <a:gridCol w="667058"/>
                <a:gridCol w="1756095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F=A</a:t>
                      </a:r>
                      <a:r>
                        <a:rPr lang="ru-RU" sz="2800" dirty="0" smtClean="0">
                          <a:sym typeface="Wingdings" pitchFamily="2" charset="2"/>
                        </a:rPr>
                        <a:t>~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4643438" y="2500306"/>
            <a:ext cx="3744986" cy="36009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u="sng" dirty="0"/>
              <a:t>Пример</a:t>
            </a:r>
            <a:r>
              <a:rPr lang="ru-RU" sz="2000" dirty="0"/>
              <a:t>:  Даны высказывания</a:t>
            </a:r>
          </a:p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sz="2000" dirty="0"/>
              <a:t> – </a:t>
            </a:r>
            <a:r>
              <a:rPr lang="ru-RU" dirty="0"/>
              <a:t>«Число 10 – четное» = </a:t>
            </a:r>
            <a:r>
              <a:rPr lang="ru-RU" dirty="0">
                <a:solidFill>
                  <a:srgbClr val="B21234"/>
                </a:solidFill>
              </a:rPr>
              <a:t>ИСТИНА</a:t>
            </a: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dirty="0"/>
              <a:t> – «Число 10 – отрицательное» =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dirty="0">
                <a:solidFill>
                  <a:srgbClr val="B21234"/>
                </a:solidFill>
              </a:rPr>
              <a:t> </a:t>
            </a:r>
            <a:r>
              <a:rPr lang="ru-RU" dirty="0"/>
              <a:t>– «Число 10 - простое» = </a:t>
            </a:r>
            <a:r>
              <a:rPr lang="ru-RU" dirty="0">
                <a:solidFill>
                  <a:srgbClr val="B21234"/>
                </a:solidFill>
              </a:rPr>
              <a:t>ЛОЖЬ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~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dirty="0"/>
              <a:t>–</a:t>
            </a:r>
            <a:r>
              <a:rPr lang="ru-RU" dirty="0">
                <a:solidFill>
                  <a:srgbClr val="B21234"/>
                </a:solidFill>
              </a:rPr>
              <a:t> </a:t>
            </a:r>
            <a:r>
              <a:rPr lang="ru-RU" dirty="0"/>
              <a:t>«Число 10 – четное, тогда и только тогда, когда оно - </a:t>
            </a:r>
            <a:r>
              <a:rPr lang="ru-RU" dirty="0" smtClean="0"/>
              <a:t>отрицательное</a:t>
            </a:r>
            <a:r>
              <a:rPr lang="ru-RU" dirty="0"/>
              <a:t>» -</a:t>
            </a:r>
            <a:r>
              <a:rPr lang="ru-RU" dirty="0">
                <a:solidFill>
                  <a:srgbClr val="B21234"/>
                </a:solidFill>
              </a:rPr>
              <a:t> ЛОЖЬ</a:t>
            </a:r>
            <a:br>
              <a:rPr lang="ru-RU" dirty="0">
                <a:solidFill>
                  <a:srgbClr val="B21234"/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~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ru-RU" dirty="0"/>
              <a:t>«Число 10 такое же простое, как и </a:t>
            </a:r>
            <a:r>
              <a:rPr lang="ru-RU" dirty="0" smtClean="0"/>
              <a:t>отрицательное</a:t>
            </a:r>
            <a:r>
              <a:rPr lang="ru-RU" dirty="0"/>
              <a:t>»  </a:t>
            </a:r>
            <a:r>
              <a:rPr lang="ru-RU" dirty="0">
                <a:solidFill>
                  <a:srgbClr val="B21234"/>
                </a:solidFill>
              </a:rPr>
              <a:t>ИСТИНА</a:t>
            </a:r>
            <a:r>
              <a:rPr lang="ru-RU" sz="1600" dirty="0">
                <a:solidFill>
                  <a:srgbClr val="B21234"/>
                </a:solidFill>
              </a:rPr>
              <a:t/>
            </a:r>
            <a:br>
              <a:rPr lang="ru-RU" sz="1600" dirty="0">
                <a:solidFill>
                  <a:srgbClr val="B21234"/>
                </a:solidFill>
              </a:rPr>
            </a:br>
            <a:endParaRPr lang="ru-RU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548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6" grpId="0" animBg="1"/>
      <p:bldP spid="7" grpId="0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</TotalTime>
  <Words>497</Words>
  <Application>Microsoft Office PowerPoint</Application>
  <PresentationFormat>Экран (4:3)</PresentationFormat>
  <Paragraphs>130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Логические выражения  и  логические операции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выражения  и  логические операции. </dc:title>
  <dc:creator>Andrey</dc:creator>
  <cp:lastModifiedBy>Ольга</cp:lastModifiedBy>
  <cp:revision>4</cp:revision>
  <dcterms:created xsi:type="dcterms:W3CDTF">2013-08-22T09:27:16Z</dcterms:created>
  <dcterms:modified xsi:type="dcterms:W3CDTF">2015-01-26T15:54:41Z</dcterms:modified>
</cp:coreProperties>
</file>