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91" r:id="rId4"/>
    <p:sldId id="292" r:id="rId5"/>
    <p:sldId id="281" r:id="rId6"/>
    <p:sldId id="289" r:id="rId7"/>
    <p:sldId id="303" r:id="rId8"/>
    <p:sldId id="293" r:id="rId9"/>
    <p:sldId id="283" r:id="rId10"/>
    <p:sldId id="294" r:id="rId11"/>
    <p:sldId id="302" r:id="rId12"/>
    <p:sldId id="301" r:id="rId13"/>
    <p:sldId id="300" r:id="rId14"/>
    <p:sldId id="298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1E1B35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1" autoAdjust="0"/>
    <p:restoredTop sz="94660"/>
  </p:normalViewPr>
  <p:slideViewPr>
    <p:cSldViewPr>
      <p:cViewPr>
        <p:scale>
          <a:sx n="80" d="100"/>
          <a:sy n="80" d="100"/>
        </p:scale>
        <p:origin x="-7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3B113-B271-470F-82BB-FA1C42CA8A2E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5898-5C0D-4B9B-94D8-5CEE33061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0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2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8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file:///C:\Program%20Files\Microsoft%20Office\Office14\WINWORD.EXE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2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7239-CFE3-461A-894D-D67957E56BF1}" type="datetimeFigureOut">
              <a:rPr lang="ru-RU" smtClean="0"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8000">
                <a:schemeClr val="bg1">
                  <a:alpha val="0"/>
                </a:schemeClr>
              </a:gs>
              <a:gs pos="100000">
                <a:schemeClr val="tx2">
                  <a:lumMod val="60000"/>
                  <a:lumOff val="40000"/>
                  <a:alpha val="4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966685" y="6189600"/>
            <a:ext cx="648072" cy="345211"/>
            <a:chOff x="3635760" y="2132856"/>
            <a:chExt cx="3024472" cy="1296144"/>
          </a:xfrm>
        </p:grpSpPr>
        <p:sp>
          <p:nvSpPr>
            <p:cNvPr id="9" name="Овал 3"/>
            <p:cNvSpPr/>
            <p:nvPr/>
          </p:nvSpPr>
          <p:spPr>
            <a:xfrm>
              <a:off x="3635760" y="2132856"/>
              <a:ext cx="3024472" cy="1296144"/>
            </a:xfrm>
            <a:custGeom>
              <a:avLst/>
              <a:gdLst>
                <a:gd name="connsiteX0" fmla="*/ 0 w 3024336"/>
                <a:gd name="connsiteY0" fmla="*/ 648072 h 1296144"/>
                <a:gd name="connsiteX1" fmla="*/ 1512168 w 3024336"/>
                <a:gd name="connsiteY1" fmla="*/ 0 h 1296144"/>
                <a:gd name="connsiteX2" fmla="*/ 3024336 w 3024336"/>
                <a:gd name="connsiteY2" fmla="*/ 648072 h 1296144"/>
                <a:gd name="connsiteX3" fmla="*/ 1512168 w 3024336"/>
                <a:gd name="connsiteY3" fmla="*/ 1296144 h 1296144"/>
                <a:gd name="connsiteX4" fmla="*/ 0 w 3024336"/>
                <a:gd name="connsiteY4" fmla="*/ 648072 h 1296144"/>
                <a:gd name="connsiteX0" fmla="*/ 136 w 3024472"/>
                <a:gd name="connsiteY0" fmla="*/ 648072 h 1296144"/>
                <a:gd name="connsiteX1" fmla="*/ 1512304 w 3024472"/>
                <a:gd name="connsiteY1" fmla="*/ 0 h 1296144"/>
                <a:gd name="connsiteX2" fmla="*/ 3024472 w 3024472"/>
                <a:gd name="connsiteY2" fmla="*/ 648072 h 1296144"/>
                <a:gd name="connsiteX3" fmla="*/ 1512304 w 3024472"/>
                <a:gd name="connsiteY3" fmla="*/ 1296144 h 1296144"/>
                <a:gd name="connsiteX4" fmla="*/ 136 w 3024472"/>
                <a:gd name="connsiteY4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472" h="1296144">
                  <a:moveTo>
                    <a:pt x="136" y="648072"/>
                  </a:moveTo>
                  <a:cubicBezTo>
                    <a:pt x="11425" y="7930"/>
                    <a:pt x="677157" y="0"/>
                    <a:pt x="1512304" y="0"/>
                  </a:cubicBezTo>
                  <a:cubicBezTo>
                    <a:pt x="2347451" y="0"/>
                    <a:pt x="3024472" y="290152"/>
                    <a:pt x="3024472" y="648072"/>
                  </a:cubicBezTo>
                  <a:cubicBezTo>
                    <a:pt x="3024472" y="1005992"/>
                    <a:pt x="2347451" y="1296144"/>
                    <a:pt x="1512304" y="1296144"/>
                  </a:cubicBezTo>
                  <a:cubicBezTo>
                    <a:pt x="677157" y="1296144"/>
                    <a:pt x="-11153" y="1288214"/>
                    <a:pt x="136" y="6480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20399994" rev="0"/>
              </a:camera>
              <a:lightRig rig="threePt" dir="t">
                <a:rot lat="0" lon="0" rev="3000000"/>
              </a:lightRig>
            </a:scene3d>
            <a:sp3d>
              <a:bevelT w="10160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hlinkClick r:id="" action="ppaction://hlinkshowjump?jump=nextslide"/>
            </p:cNvPr>
            <p:cNvSpPr/>
            <p:nvPr/>
          </p:nvSpPr>
          <p:spPr>
            <a:xfrm>
              <a:off x="4355976" y="2371458"/>
              <a:ext cx="2016224" cy="80202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0" lon="20099993" rev="0"/>
              </a:camera>
              <a:lightRig rig="threePt" dir="t">
                <a:rot lat="0" lon="0" rev="4200000"/>
              </a:lightRig>
            </a:scene3d>
            <a:sp3d>
              <a:bevelT w="177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 flipH="1">
            <a:off x="7294769" y="6190869"/>
            <a:ext cx="648072" cy="345211"/>
            <a:chOff x="3635760" y="2132856"/>
            <a:chExt cx="3024472" cy="1296144"/>
          </a:xfrm>
        </p:grpSpPr>
        <p:sp>
          <p:nvSpPr>
            <p:cNvPr id="12" name="Овал 3"/>
            <p:cNvSpPr/>
            <p:nvPr/>
          </p:nvSpPr>
          <p:spPr>
            <a:xfrm>
              <a:off x="3635760" y="2132856"/>
              <a:ext cx="3024472" cy="1296144"/>
            </a:xfrm>
            <a:custGeom>
              <a:avLst/>
              <a:gdLst>
                <a:gd name="connsiteX0" fmla="*/ 0 w 3024336"/>
                <a:gd name="connsiteY0" fmla="*/ 648072 h 1296144"/>
                <a:gd name="connsiteX1" fmla="*/ 1512168 w 3024336"/>
                <a:gd name="connsiteY1" fmla="*/ 0 h 1296144"/>
                <a:gd name="connsiteX2" fmla="*/ 3024336 w 3024336"/>
                <a:gd name="connsiteY2" fmla="*/ 648072 h 1296144"/>
                <a:gd name="connsiteX3" fmla="*/ 1512168 w 3024336"/>
                <a:gd name="connsiteY3" fmla="*/ 1296144 h 1296144"/>
                <a:gd name="connsiteX4" fmla="*/ 0 w 3024336"/>
                <a:gd name="connsiteY4" fmla="*/ 648072 h 1296144"/>
                <a:gd name="connsiteX0" fmla="*/ 136 w 3024472"/>
                <a:gd name="connsiteY0" fmla="*/ 648072 h 1296144"/>
                <a:gd name="connsiteX1" fmla="*/ 1512304 w 3024472"/>
                <a:gd name="connsiteY1" fmla="*/ 0 h 1296144"/>
                <a:gd name="connsiteX2" fmla="*/ 3024472 w 3024472"/>
                <a:gd name="connsiteY2" fmla="*/ 648072 h 1296144"/>
                <a:gd name="connsiteX3" fmla="*/ 1512304 w 3024472"/>
                <a:gd name="connsiteY3" fmla="*/ 1296144 h 1296144"/>
                <a:gd name="connsiteX4" fmla="*/ 136 w 3024472"/>
                <a:gd name="connsiteY4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472" h="1296144">
                  <a:moveTo>
                    <a:pt x="136" y="648072"/>
                  </a:moveTo>
                  <a:cubicBezTo>
                    <a:pt x="11425" y="7930"/>
                    <a:pt x="677157" y="0"/>
                    <a:pt x="1512304" y="0"/>
                  </a:cubicBezTo>
                  <a:cubicBezTo>
                    <a:pt x="2347451" y="0"/>
                    <a:pt x="3024472" y="290152"/>
                    <a:pt x="3024472" y="648072"/>
                  </a:cubicBezTo>
                  <a:cubicBezTo>
                    <a:pt x="3024472" y="1005992"/>
                    <a:pt x="2347451" y="1296144"/>
                    <a:pt x="1512304" y="1296144"/>
                  </a:cubicBezTo>
                  <a:cubicBezTo>
                    <a:pt x="677157" y="1296144"/>
                    <a:pt x="-11153" y="1288214"/>
                    <a:pt x="136" y="6480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1499988" rev="0"/>
              </a:camera>
              <a:lightRig rig="threePt" dir="t">
                <a:rot lat="0" lon="0" rev="0"/>
              </a:lightRig>
            </a:scene3d>
            <a:sp3d>
              <a:bevelT w="10795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hlinkClick r:id="" action="ppaction://hlinkshowjump?jump=previousslide"/>
            </p:cNvPr>
            <p:cNvSpPr/>
            <p:nvPr/>
          </p:nvSpPr>
          <p:spPr>
            <a:xfrm>
              <a:off x="4355976" y="2371458"/>
              <a:ext cx="2016224" cy="8020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0" lon="1499985" rev="0"/>
              </a:camera>
              <a:lightRig rig="threePt" dir="t">
                <a:rot lat="0" lon="0" rev="0"/>
              </a:lightRig>
            </a:scene3d>
            <a:sp3d>
              <a:bevelT w="1397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6463852">
            <a:off x="574694" y="6186246"/>
            <a:ext cx="370215" cy="407045"/>
            <a:chOff x="4881163" y="2132854"/>
            <a:chExt cx="1779068" cy="1484224"/>
          </a:xfrm>
        </p:grpSpPr>
        <p:sp>
          <p:nvSpPr>
            <p:cNvPr id="15" name="Овал 3"/>
            <p:cNvSpPr/>
            <p:nvPr/>
          </p:nvSpPr>
          <p:spPr>
            <a:xfrm>
              <a:off x="4881163" y="2132854"/>
              <a:ext cx="1779068" cy="148422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9525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hlinkClick r:id="" action="ppaction://hlinkshowjump?jump=endshow"/>
            </p:cNvPr>
            <p:cNvSpPr/>
            <p:nvPr/>
          </p:nvSpPr>
          <p:spPr>
            <a:xfrm>
              <a:off x="5205493" y="2433899"/>
              <a:ext cx="1130407" cy="882134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1206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938" name="Picture 2">
            <a:hlinkClick r:id="rId15" action="ppaction://program"/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" y="28997"/>
            <a:ext cx="801265" cy="7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0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486" y="1581167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Microsoft Word 2010</a:t>
            </a:r>
            <a:endParaRPr lang="ru-RU" sz="8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Рисунок 2" descr="E:\Андрей\Рисунки\ee247390.PENS_mh_officeproplus2010_left(en-us,MSDN.10)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 bwMode="auto">
          <a:xfrm>
            <a:off x="520282" y="566494"/>
            <a:ext cx="7272808" cy="10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84" y="3212976"/>
            <a:ext cx="8794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6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Элементы </a:t>
            </a:r>
            <a:r>
              <a:rPr lang="ru-RU" sz="5400" b="1" i="1" cap="none" spc="0" dirty="0" smtClean="0">
                <a:ln w="11430"/>
                <a:solidFill>
                  <a:srgbClr val="6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текста </a:t>
            </a:r>
            <a:endParaRPr lang="ru-RU" sz="5400" b="1" i="1" cap="none" spc="0" dirty="0" smtClean="0">
              <a:ln w="11430"/>
              <a:solidFill>
                <a:srgbClr val="6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 smtClean="0">
                <a:ln w="11430"/>
                <a:solidFill>
                  <a:srgbClr val="6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Форматирование символов</a:t>
            </a:r>
            <a:endParaRPr lang="ru-RU" sz="5400" b="1" i="1" cap="none" spc="0" dirty="0">
              <a:ln w="11430"/>
              <a:solidFill>
                <a:srgbClr val="6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УРОК 2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471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425" y="764704"/>
            <a:ext cx="8785671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редакторе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2010 при вызове контекстного меню и выделении символа, слова, фрагмента текста появляется </a:t>
            </a:r>
            <a:r>
              <a:rPr lang="ru-RU" sz="2000" i="1" u="sng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дополнительная панель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помощи которой также можно производить некоторые операции форматирования текста.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t="27589" r="25465" b="52342"/>
          <a:stretch>
            <a:fillRect/>
          </a:stretch>
        </p:blipFill>
        <p:spPr bwMode="auto">
          <a:xfrm>
            <a:off x="539552" y="2096295"/>
            <a:ext cx="6120680" cy="217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2312319"/>
            <a:ext cx="2592288" cy="684633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8367" y="4149080"/>
            <a:ext cx="4551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Варианты форматирования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51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arenR"/>
            </a:pPr>
            <a:r>
              <a:rPr lang="ru-RU" sz="2000" i="1" dirty="0" smtClean="0">
                <a:solidFill>
                  <a:srgbClr val="1E1B35"/>
                </a:solidFill>
                <a:latin typeface="Arial" pitchFamily="34" charset="0"/>
                <a:ea typeface="+mj-ea"/>
                <a:cs typeface="Arial" pitchFamily="34" charset="0"/>
              </a:rPr>
              <a:t>Выделить </a:t>
            </a:r>
            <a:r>
              <a:rPr lang="ru-RU" sz="2000" i="1" dirty="0">
                <a:solidFill>
                  <a:srgbClr val="1E1B35"/>
                </a:solidFill>
                <a:latin typeface="Arial" pitchFamily="34" charset="0"/>
                <a:ea typeface="+mj-ea"/>
                <a:cs typeface="Arial" pitchFamily="34" charset="0"/>
              </a:rPr>
              <a:t>часть текста, затем произвести форматирование, указав необходимые параметры.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arenR"/>
            </a:pPr>
            <a:r>
              <a:rPr lang="ru-RU" sz="2000" i="1" dirty="0">
                <a:solidFill>
                  <a:srgbClr val="1E1B35"/>
                </a:solidFill>
                <a:latin typeface="Arial" pitchFamily="34" charset="0"/>
                <a:ea typeface="+mj-ea"/>
                <a:cs typeface="Arial" pitchFamily="34" charset="0"/>
              </a:rPr>
              <a:t>Указать параметры форматирование, затем производить набор текста.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15258" y="188640"/>
            <a:ext cx="4551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символов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5832648" cy="4525963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449263" algn="l"/>
              </a:tabLst>
            </a:pP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меню </a:t>
            </a: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Главная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имеется панель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«Редактирование»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содержащая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три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кнопки:</a:t>
            </a: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449263" algn="l"/>
              </a:tabLst>
            </a:pPr>
            <a:endParaRPr lang="ru-RU" sz="1800" b="1" kern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449263" algn="l"/>
              </a:tabLst>
            </a:pPr>
            <a:endParaRPr lang="ru-RU" sz="1800" b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449263" algn="l"/>
              </a:tabLst>
            </a:pP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Найти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вызывает диалоговое окно в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текстовое поле которого нужно ввести слово или  текст, которые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найти в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текущем документе. </a:t>
            </a: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449263" algn="l"/>
              </a:tabLst>
            </a:pPr>
            <a:endParaRPr lang="ru-RU" sz="1800" b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449263" algn="l"/>
              </a:tabLst>
            </a:pPr>
            <a:endParaRPr lang="ru-RU" sz="1800" b="1" kern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449263" algn="l"/>
              </a:tabLst>
            </a:pP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Заменить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вызывает диалоговое окно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первое поле которого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нужно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ввести заменяемые слово или текст, а во второе – заменяющие слово или текст. </a:t>
            </a: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711200" algn="l"/>
              </a:tabLst>
            </a:pPr>
            <a:endParaRPr lang="ru-RU" sz="1800" b="1" kern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None/>
              <a:tabLst>
                <a:tab pos="711200" algn="l"/>
              </a:tabLst>
            </a:pP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Выделить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кнопка с выпадающим списком в котором можно выделить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весь документ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графический объект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или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таким же форматом, как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тот,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возле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которого стоит курсор.</a:t>
            </a:r>
            <a:endParaRPr lang="ru-RU" sz="18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06" y="764704"/>
            <a:ext cx="936104" cy="837567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64830" y="188640"/>
            <a:ext cx="44775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редактирование текста</a:t>
            </a:r>
            <a:endParaRPr lang="ru-RU" sz="24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t="32845" r="28226" b="39285"/>
          <a:stretch/>
        </p:blipFill>
        <p:spPr bwMode="auto">
          <a:xfrm>
            <a:off x="5940152" y="3861048"/>
            <a:ext cx="3096344" cy="123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7622" r="84056" b="51418"/>
          <a:stretch/>
        </p:blipFill>
        <p:spPr bwMode="auto">
          <a:xfrm>
            <a:off x="6092305" y="1700808"/>
            <a:ext cx="1648047" cy="208823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98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4984" y="116632"/>
            <a:ext cx="64475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Подготовка  окна 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программы  </a:t>
            </a:r>
            <a:r>
              <a:rPr lang="ru-RU" sz="2000" b="1" i="1" kern="0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 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работе</a:t>
            </a:r>
            <a:endParaRPr lang="ru-RU" sz="2000" b="1" i="1" kern="0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0" y="692695"/>
            <a:ext cx="52067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 вводом текста, можно установить поля на странице.</a:t>
            </a:r>
          </a:p>
          <a:p>
            <a:pPr hangingPunct="0"/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Поле – это  область  между  краем  листа  и  основным  текстом  (серая  часть  на  линейке).</a:t>
            </a:r>
            <a:r>
              <a:rPr lang="en-US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 smtClean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 smtClean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поля  страницы - это  значит  указать  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левое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 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верхнее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 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нижнее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отступы  на  странице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hangingPunc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Способы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hangingPunct="0">
              <a:spcBef>
                <a:spcPts val="600"/>
              </a:spcBef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ru-RU" dirty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помощью указателя мыши,  который при подведении  к  границе  серой  и  белой  части  на  линейке  принимает форму двойной  стрелки. </a:t>
            </a:r>
          </a:p>
          <a:p>
            <a:pPr hangingPunct="0">
              <a:spcBef>
                <a:spcPts val="6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В диалоговом окне, которое вызывается командой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Разметка страницы - Параметры  страницы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5" t="20062" r="32095" b="26339"/>
          <a:stretch/>
        </p:blipFill>
        <p:spPr bwMode="auto">
          <a:xfrm>
            <a:off x="5286702" y="1812106"/>
            <a:ext cx="3609446" cy="4323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2529" r="65177" b="86573"/>
          <a:stretch/>
        </p:blipFill>
        <p:spPr bwMode="auto">
          <a:xfrm>
            <a:off x="5286702" y="702671"/>
            <a:ext cx="3170059" cy="949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3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2" y="332656"/>
            <a:ext cx="899234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000" b="1" i="1" kern="0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Ввод </a:t>
            </a:r>
            <a:r>
              <a:rPr lang="ru-RU" sz="2000" b="1" i="1" kern="0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текста</a:t>
            </a:r>
          </a:p>
          <a:p>
            <a:pPr algn="ctr" hangingPunct="0"/>
            <a:endParaRPr lang="ru-RU" sz="2000" b="1" i="1" kern="0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работает в режиме вставки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т.е. при вставке символов нужно установить  курсор в нужное место, а затем набрать текст. Весь последующий текст автоматически  будет сдвигаться  вправо. </a:t>
            </a:r>
          </a:p>
          <a:p>
            <a:pPr marL="285750" lvl="0" indent="-28575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автоматически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переходит  на  новую  строку  при  достижении  правого  поля  документа.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подготовке  документа на экране полезно нажать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меню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группе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кнопку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Отобразить все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знаки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этого в тексте будет отображаться знак конца абзаца в виде знака: (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и знак пробела в виде точки: 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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6" t="7523" r="46909" b="90106"/>
          <a:stretch/>
        </p:blipFill>
        <p:spPr bwMode="auto">
          <a:xfrm>
            <a:off x="4860032" y="3933056"/>
            <a:ext cx="222341" cy="26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3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9269" y="170398"/>
            <a:ext cx="14494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rgbClr val="68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Задание</a:t>
            </a:r>
            <a:endParaRPr lang="ru-RU" sz="2000" b="1" i="1" cap="all" spc="0" dirty="0">
              <a:ln/>
              <a:solidFill>
                <a:srgbClr val="68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964" y="836712"/>
            <a:ext cx="8944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Укажите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какое форматирование произведено в с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текстом по сравнению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исходным.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874" y="1844823"/>
            <a:ext cx="40386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dirty="0"/>
              <a:t>Один        </a:t>
            </a:r>
            <a:r>
              <a:rPr lang="ru-RU" sz="2400" i="1" u="sng" dirty="0" err="1"/>
              <a:t>Один</a:t>
            </a:r>
            <a:endParaRPr lang="ru-RU" sz="2400" i="1" u="sng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dirty="0"/>
              <a:t>Два     </a:t>
            </a:r>
            <a:r>
              <a:rPr lang="ru-RU" sz="3200" b="1" dirty="0">
                <a:solidFill>
                  <a:srgbClr val="009900"/>
                </a:solidFill>
              </a:rPr>
              <a:t>      </a:t>
            </a:r>
            <a:r>
              <a:rPr lang="ru-RU" sz="3200" b="1" dirty="0" err="1">
                <a:solidFill>
                  <a:srgbClr val="009900"/>
                </a:solidFill>
              </a:rPr>
              <a:t>Два</a:t>
            </a:r>
            <a:endParaRPr lang="ru-RU" sz="3200" b="1" dirty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dirty="0"/>
              <a:t>Три          </a:t>
            </a:r>
            <a:r>
              <a:rPr lang="ru-RU" sz="5400" i="1" dirty="0" err="1">
                <a:solidFill>
                  <a:srgbClr val="CC0000"/>
                </a:solidFill>
                <a:latin typeface="Times New Roman" pitchFamily="18" charset="0"/>
              </a:rPr>
              <a:t>Три</a:t>
            </a:r>
            <a:endParaRPr lang="ru-RU" sz="5400" i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dirty="0"/>
              <a:t>Четыре  </a:t>
            </a:r>
            <a:r>
              <a:rPr lang="ru-RU" sz="3200" i="1" dirty="0" err="1"/>
              <a:t>Четыре</a:t>
            </a:r>
            <a:endParaRPr lang="ru-RU" sz="3200" i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dirty="0"/>
              <a:t>Пять</a:t>
            </a:r>
            <a:r>
              <a:rPr lang="ru-RU" sz="2400" dirty="0"/>
              <a:t>          </a:t>
            </a:r>
            <a:r>
              <a:rPr lang="ru-RU" sz="5400" b="1" dirty="0" err="1"/>
              <a:t>Пять</a:t>
            </a:r>
            <a:endParaRPr lang="ru-RU" sz="5400" b="1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63888" y="2062311"/>
            <a:ext cx="5580112" cy="35274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Изменены начертания шрифта, размер.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Изменены </a:t>
            </a:r>
            <a:r>
              <a:rPr lang="ru-RU" sz="1800" i="1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начертания шрифта, цвет.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Изменены вид шрифта, цвет, начертания, размер.</a:t>
            </a:r>
          </a:p>
          <a:p>
            <a:pPr marL="174625" indent="-174625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1800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Изменено начертания шрифта.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Изменены начертания, вида шрифта, размера.</a:t>
            </a:r>
          </a:p>
        </p:txBody>
      </p:sp>
    </p:spTree>
    <p:extLst>
      <p:ext uri="{BB962C8B-B14F-4D97-AF65-F5344CB8AC3E}">
        <p14:creationId xmlns:p14="http://schemas.microsoft.com/office/powerpoint/2010/main" val="14382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402" y="216566"/>
            <a:ext cx="34451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rgbClr val="68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Практическая работа</a:t>
            </a:r>
            <a:endParaRPr lang="ru-RU" sz="2000" b="1" i="1" cap="all" spc="0" dirty="0">
              <a:ln/>
              <a:solidFill>
                <a:srgbClr val="68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26606" r="23247" b="26645"/>
          <a:stretch/>
        </p:blipFill>
        <p:spPr bwMode="auto">
          <a:xfrm>
            <a:off x="0" y="759180"/>
            <a:ext cx="9144000" cy="540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9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328592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Переключение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символами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русского и английского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алфавита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одновременным нажатием кнопок</a:t>
            </a:r>
            <a:r>
              <a:rPr lang="en-US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</a:t>
            </a:r>
            <a:r>
              <a:rPr lang="en-US" sz="1800" b="1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Alt</a:t>
            </a:r>
            <a:r>
              <a:rPr lang="ru-RU" sz="1800" b="1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+ </a:t>
            </a:r>
            <a:r>
              <a:rPr lang="en-US" sz="1800" b="1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Shift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или (если это было перенастроено) сочетанием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клавиш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левый </a:t>
            </a:r>
            <a:r>
              <a:rPr lang="en-US" sz="1800" b="1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Ctrl + Shift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i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набора БОЛЬШИМИ буквами нажмите и удерживайте кнопку </a:t>
            </a:r>
            <a:r>
              <a:rPr lang="en-US" sz="1800" b="1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Shift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Если нужно  печатать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постоянно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ПРОПИСНЫМИ буквами, то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нажмите на кнопку </a:t>
            </a:r>
            <a:r>
              <a:rPr lang="en-US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kern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CapsLock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при этом загорится лампочка на клавиатуре, означающая, что клавиатура переключена в верхний регистр и все набираемые буквы будут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ЗАГЛАВНЫМИ.</a:t>
            </a:r>
          </a:p>
          <a:p>
            <a:pPr algn="just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  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Для вставки специальных символов тоже используют кнопку </a:t>
            </a:r>
            <a:r>
              <a:rPr lang="en-US" sz="1800" b="1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Shift</a:t>
            </a:r>
            <a:r>
              <a:rPr lang="en-US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вместе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с кнопками на которых они нарисованы, - красные только в русской раскладке,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черные,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если нет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красных, </a:t>
            </a:r>
            <a:r>
              <a:rPr lang="ru-RU" sz="1800" i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то в любой </a:t>
            </a: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раскладке.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4301" y="188640"/>
            <a:ext cx="5038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kern="0" cap="all" spc="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Основы работы с </a:t>
            </a:r>
            <a:r>
              <a:rPr lang="ru-RU" sz="2400" b="1" i="1" kern="0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текстом</a:t>
            </a:r>
            <a:endParaRPr lang="ru-RU" sz="24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256584"/>
          </a:xfrm>
        </p:spPr>
        <p:txBody>
          <a:bodyPr>
            <a:noAutofit/>
          </a:bodyPr>
          <a:lstStyle/>
          <a:p>
            <a:pPr marL="0" lvl="0" indent="0" algn="just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ru-RU" sz="1800" i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Назначение  некоторых  клавиш  при  вводе текста: </a:t>
            </a:r>
          </a:p>
          <a:p>
            <a:pPr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Клавиши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</a:t>
            </a: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    </a:t>
            </a: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перемещают текстовый курсор по тексту. 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Enter</a:t>
            </a: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–</a:t>
            </a:r>
            <a:r>
              <a:rPr lang="ru-RU" sz="1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используется для начала нового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абзаца. </a:t>
            </a:r>
            <a:endParaRPr lang="ru-RU" sz="18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  <a:sym typeface="Keyboard" pitchFamily="18" charset="2"/>
            </a:endParaRP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Backspace</a:t>
            </a: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–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удаляет символы слева от текстового курсора.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Delete</a:t>
            </a: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 </a:t>
            </a:r>
            <a:r>
              <a:rPr lang="en-US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–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Keyboard" pitchFamily="18" charset="2"/>
              </a:rPr>
              <a:t>удаляет символы справа от текстового курсора.</a:t>
            </a: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</a:t>
            </a: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режим замены (вводимый текст будет затирать старый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en-US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Home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кнопка перехода в начало строки (при нажатой </a:t>
            </a:r>
            <a:r>
              <a:rPr lang="en-US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Ctrl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начало документа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8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кнопка перехода в конец строки (при нажатой </a:t>
            </a:r>
            <a:r>
              <a:rPr lang="en-US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Ctrl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конец документа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8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Page</a:t>
            </a: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кнопка перехода на видимую часть вверх (при нажатой </a:t>
            </a:r>
            <a:r>
              <a:rPr lang="en-US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Ctrl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страницу вверх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8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Page</a:t>
            </a: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Down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кнопка перехода на видимую часть вверх (при нажатой </a:t>
            </a:r>
            <a:r>
              <a:rPr lang="en-US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Ctrl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страницу вниз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8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ru-RU" sz="1800" kern="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Keyboard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4301" y="44624"/>
            <a:ext cx="5038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kern="0" cap="all" spc="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Основы работы с </a:t>
            </a:r>
            <a:r>
              <a:rPr lang="ru-RU" sz="2400" b="1" i="1" kern="0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текстом</a:t>
            </a:r>
            <a:endParaRPr lang="ru-RU" sz="24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040560"/>
          </a:xfrm>
        </p:spPr>
        <p:txBody>
          <a:bodyPr>
            <a:noAutofit/>
          </a:bodyPr>
          <a:lstStyle/>
          <a:p>
            <a:pPr lvl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работе с текстовым редактором необходимо </a:t>
            </a: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понимать</a:t>
            </a:r>
            <a:r>
              <a:rPr lang="en-US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термины</a:t>
            </a: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kern="0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Редактирование </a:t>
            </a:r>
            <a:r>
              <a:rPr lang="ru-RU" sz="1800" b="1" i="1" kern="0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— преобразование, обеспечивающее добавление, </a:t>
            </a:r>
            <a:r>
              <a:rPr lang="ru-RU" sz="1800" b="1" i="1" kern="0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удаление</a:t>
            </a:r>
            <a:r>
              <a:rPr lang="ru-RU" sz="1800" b="1" i="1" kern="0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, перемещение или исправление содержания документа.</a:t>
            </a:r>
            <a:r>
              <a:rPr lang="ru-RU" sz="1800" i="1" kern="0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Редактирование документа обычно производится путем добавления, удаления или перемещения символов или фрагментов текста.</a:t>
            </a:r>
          </a:p>
          <a:p>
            <a:pPr marL="0" lvl="0" indent="0" fontAlgn="base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ru-RU" sz="1800" u="sng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1" kern="0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Форматирование — это оформление текста. </a:t>
            </a:r>
            <a:endParaRPr lang="ru-RU" sz="1800" b="1" i="1" kern="0" dirty="0" smtClean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текстовых символов форматированный текст содержит специальные невидимые коды, которые сообщают программе, как надо его отображать на экране и печатать на принтере: какой шрифт использовать, каким должно быть начертание и размер символов, как оформляются абзацы и заголовки.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sz="1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4301" y="188640"/>
            <a:ext cx="5038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kern="0" cap="all" spc="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Основы работы с </a:t>
            </a:r>
            <a:r>
              <a:rPr lang="ru-RU" sz="2400" b="1" i="1" kern="0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текстом</a:t>
            </a:r>
            <a:endParaRPr lang="ru-RU" sz="24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2858" y="188640"/>
            <a:ext cx="44262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Основные Элементы текста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709361"/>
            <a:ext cx="89049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Элементами </a:t>
            </a:r>
            <a:r>
              <a:rPr lang="ru-RU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основного  текста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являются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символы, слова, предложения, абзацы, рисунки, таблицы</a:t>
            </a:r>
            <a:r>
              <a:rPr lang="ru-RU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Абзац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это последовательность символов, слов, предложений, которая заканчивается нажатием клавиши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Таблица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состоит  из  строк  и столбцов, на  пересечении  которых  находятся 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ячейки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  это любой абзац основного текста документа.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§"/>
            </a:pP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248518"/>
            <a:ext cx="5032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Операции  </a:t>
            </a:r>
            <a:r>
              <a:rPr lang="ru-RU" sz="2000" b="1" i="1" kern="0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над строками 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текста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3717032"/>
            <a:ext cx="908144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spcBef>
                <a:spcPts val="600"/>
              </a:spcBef>
              <a:buFont typeface="Wingdings" pitchFamily="2" charset="2"/>
              <a:buChar char="q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Сцепление двух строк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 переместить курсор в конец первой строки и нажать  </a:t>
            </a:r>
            <a:r>
              <a:rPr lang="ru-RU" b="1" u="sng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Delete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hangingPunct="0">
              <a:spcBef>
                <a:spcPts val="600"/>
              </a:spcBef>
              <a:buFont typeface="Wingdings" pitchFamily="2" charset="2"/>
              <a:buChar char="q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Разрыв строки на две части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 установить курсор в нужную позицию строки  и  нажать </a:t>
            </a:r>
            <a:r>
              <a:rPr lang="ru-RU" b="1" u="sng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hangingPunct="0">
              <a:spcBef>
                <a:spcPts val="600"/>
              </a:spcBef>
              <a:buFont typeface="Wingdings" pitchFamily="2" charset="2"/>
              <a:buChar char="q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пустой строки перед первой строкой текста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переместить курсор в начало первой строки текста  и нажать </a:t>
            </a:r>
            <a:r>
              <a:rPr lang="ru-RU" b="1" u="sng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hangingPunct="0">
              <a:spcBef>
                <a:spcPts val="600"/>
              </a:spcBef>
              <a:buFont typeface="Wingdings" pitchFamily="2" charset="2"/>
              <a:buChar char="q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пустой строки между строками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переместить курсор в конец нужной строки и нажать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5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0066" y="116632"/>
            <a:ext cx="44374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Способы выделения текста</a:t>
            </a:r>
            <a:endParaRPr lang="ru-RU" sz="2000" b="1" i="1" kern="0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92696"/>
            <a:ext cx="892899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  <a:sym typeface="Wingdings 2"/>
              </a:rPr>
              <a:t>Перед форматированием текста, его необходимо выделить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.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Рассмотрим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способы выделения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текста.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ym typeface="Wingdings 2"/>
              </a:rPr>
              <a:t>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Щелкните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  первым  словом  выделяемого  текста,  а затем  при  нажатой клавише </a:t>
            </a:r>
            <a:r>
              <a:rPr lang="ru-RU" b="1" u="sng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Shift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щелкните мышью на последнем слове.</a:t>
            </a: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Установите курсор слева от первого слова  и,  удерживая  левую  кнопку  мыши,  протащите  указатель  по  тексту  до  последнего  слова  выделяемого  фрагмента,  затем  отпустите  кнопку. </a:t>
            </a:r>
          </a:p>
          <a:p>
            <a:pPr algn="just" hangingPunct="0"/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Область </a:t>
            </a: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выделения - это пустая область слева  от  основного  текста</a:t>
            </a: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02983"/>
              </p:ext>
            </p:extLst>
          </p:nvPr>
        </p:nvGraphicFramePr>
        <p:xfrm>
          <a:off x="53752" y="3385741"/>
          <a:ext cx="9036496" cy="3500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01840"/>
                <a:gridCol w="653465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Выделяемый  объект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Действие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2">
                <a:tc>
                  <a:txBody>
                    <a:bodyPr/>
                    <a:lstStyle/>
                    <a:p>
                      <a:pPr hangingPunct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Сделать двойной щелчок  мышью по слову.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Щелкнуть мышью слева от строки  в области  выделения.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Щелкнуть мышью в любом месте предложения при нажатой клавише  </a:t>
                      </a:r>
                      <a:r>
                        <a:rPr lang="ru-RU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Абзац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Двойной  щелчок  в  области  выделения  рядом  с  абзацем.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 текст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Щелчок  в  области  выделения  при нажатой клавише  </a:t>
                      </a:r>
                      <a:r>
                        <a:rPr lang="ru-RU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Прямоугольный блок  текста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Протаскиванием   указателя  мыши  из  левого  верхнего  угла блока  в  правый  нижний  при нажатой  клавише  </a:t>
                      </a:r>
                      <a:r>
                        <a:rPr lang="ru-RU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Рисунок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Щелкнуть мышью  по  рисунку.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7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312" y="470861"/>
            <a:ext cx="4551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символов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5214" y="1196752"/>
            <a:ext cx="8958785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включает: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изменение шрифта;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изменение размера шрифта;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изменение начертания (полужирный, курсив, подчеркнутый, обычный);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изменение цвета символов;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добавление верхних или нижних индексов и других эффектов;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задание межсимвольных интервалов (разреженный или уплотненный);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смещение;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анимацию.</a:t>
            </a:r>
          </a:p>
        </p:txBody>
      </p:sp>
    </p:spTree>
    <p:extLst>
      <p:ext uri="{BB962C8B-B14F-4D97-AF65-F5344CB8AC3E}">
        <p14:creationId xmlns:p14="http://schemas.microsoft.com/office/powerpoint/2010/main" val="22795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9134" y="685780"/>
            <a:ext cx="8857866" cy="130306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800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Форматирование  символов  -  это  изменение   стиля,  размера,  цвета   и    названия   шрифта.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При форматировании текста используются инструменты группы «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Шрифт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» на ленте из меню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Главная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, или диалоговое окно «Шрифт».</a:t>
            </a: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6225"/>
            <a:ext cx="36068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63895" b="83168"/>
          <a:stretch>
            <a:fillRect/>
          </a:stretch>
        </p:blipFill>
        <p:spPr bwMode="auto">
          <a:xfrm>
            <a:off x="853752" y="3081338"/>
            <a:ext cx="3771900" cy="1873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116013" y="2816225"/>
            <a:ext cx="373062" cy="1065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302544" y="4652963"/>
            <a:ext cx="299244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384468" y="2814452"/>
            <a:ext cx="754915" cy="144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212585" y="2805139"/>
            <a:ext cx="354401" cy="1076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 flipV="1">
            <a:off x="2716212" y="4652963"/>
            <a:ext cx="261937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4713" y="3873500"/>
            <a:ext cx="1230312" cy="317178"/>
          </a:xfrm>
          <a:prstGeom prst="round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594" y="5342329"/>
            <a:ext cx="1550193" cy="679450"/>
          </a:xfrm>
          <a:prstGeom prst="round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Начертание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шрифтов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74900" y="4221163"/>
            <a:ext cx="684213" cy="431800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91680" y="5337175"/>
            <a:ext cx="1692788" cy="859756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Надстрочный, подстрочный вид </a:t>
            </a:r>
            <a:r>
              <a:rPr lang="ru-RU" b="1" dirty="0" smtClean="0">
                <a:solidFill>
                  <a:schemeClr val="tx1"/>
                </a:solidFill>
              </a:rPr>
              <a:t>символа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4712" y="4221163"/>
            <a:ext cx="1500187" cy="431800"/>
          </a:xfrm>
          <a:prstGeom prst="round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6792" y="2224664"/>
            <a:ext cx="1161370" cy="611362"/>
          </a:xfrm>
          <a:prstGeom prst="round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Типы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шрифтов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55826" y="3881437"/>
            <a:ext cx="692150" cy="3397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07411" y="2242126"/>
            <a:ext cx="1185244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Размер символа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79851" y="4262439"/>
            <a:ext cx="507231" cy="310356"/>
          </a:xfrm>
          <a:prstGeom prst="roundRect">
            <a:avLst/>
          </a:prstGeom>
          <a:solidFill>
            <a:srgbClr val="B7F3ED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55763" y="2239816"/>
            <a:ext cx="1364556" cy="565323"/>
          </a:xfrm>
          <a:prstGeom prst="roundRect">
            <a:avLst/>
          </a:prstGeom>
          <a:solidFill>
            <a:srgbClr val="B7F3ED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Цвет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символов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51500" y="3437432"/>
            <a:ext cx="1514475" cy="855664"/>
          </a:xfrm>
          <a:prstGeom prst="round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13600" y="3390900"/>
            <a:ext cx="1103313" cy="965200"/>
          </a:xfrm>
          <a:prstGeom prst="round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88424" y="3390900"/>
            <a:ext cx="504056" cy="965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21338" y="4437063"/>
            <a:ext cx="1111250" cy="249237"/>
          </a:xfrm>
          <a:prstGeom prst="roundRect">
            <a:avLst/>
          </a:prstGeom>
          <a:solidFill>
            <a:srgbClr val="B7F3ED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475" y="5157788"/>
            <a:ext cx="830263" cy="358775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86228" y="2228702"/>
            <a:ext cx="1185244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Очистить формат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H="1">
            <a:off x="4427985" y="2761035"/>
            <a:ext cx="232678" cy="109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39383" y="3852586"/>
            <a:ext cx="388168" cy="310356"/>
          </a:xfrm>
          <a:prstGeom prst="roundRect">
            <a:avLst/>
          </a:prstGeom>
          <a:solidFill>
            <a:srgbClr val="B7F3ED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77784" y="5342329"/>
            <a:ext cx="1637360" cy="859756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Цвет </a:t>
            </a:r>
            <a:r>
              <a:rPr lang="ru-RU" b="1" dirty="0">
                <a:solidFill>
                  <a:schemeClr val="tx1"/>
                </a:solidFill>
              </a:rPr>
              <a:t>выделения текста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 flipV="1">
            <a:off x="3948881" y="4589651"/>
            <a:ext cx="302484" cy="7304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77784" y="4293096"/>
            <a:ext cx="388168" cy="310356"/>
          </a:xfrm>
          <a:prstGeom prst="roundRect">
            <a:avLst/>
          </a:prstGeom>
          <a:solidFill>
            <a:srgbClr val="B7F3ED">
              <a:alpha val="1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75742" y="188640"/>
            <a:ext cx="4551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символов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627" y="4149080"/>
            <a:ext cx="46987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Выравнивание  </a:t>
            </a:r>
            <a:r>
              <a:rPr lang="ru-RU" sz="2000" b="1" i="1" kern="0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строк 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абзаца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15" y="4725144"/>
            <a:ext cx="897934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Строки  абзаца  выравниваются 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по  левому  краю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                                                                                   </a:t>
            </a:r>
          </a:p>
          <a:p>
            <a:pPr hangingPunct="0"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dirty="0">
                <a:latin typeface="Arial" pitchFamily="34" charset="0"/>
                <a:cs typeface="Arial" pitchFamily="34" charset="0"/>
              </a:rPr>
              <a:t>Строки  абзаца  выравниваются  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по  правому 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краю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hangingPunct="0"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Строки  абзаца  выравниваются   по  центру. Используется  для  заголовков.                </a:t>
            </a:r>
          </a:p>
          <a:p>
            <a:pPr hangingPunct="0">
              <a:spcBef>
                <a:spcPts val="6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Строки  абзаца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выровнены по </a:t>
            </a:r>
            <a:r>
              <a:rPr lang="ru-RU" dirty="0">
                <a:latin typeface="Arial" pitchFamily="34" charset="0"/>
                <a:cs typeface="Arial" pitchFamily="34" charset="0"/>
              </a:rPr>
              <a:t>ширине,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имеют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равные  края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слева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 справа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3" t="11642" r="51236" b="84602"/>
          <a:stretch/>
        </p:blipFill>
        <p:spPr bwMode="auto">
          <a:xfrm>
            <a:off x="310833" y="4797152"/>
            <a:ext cx="292796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4" t="11642" r="48869" b="84264"/>
          <a:stretch>
            <a:fillRect/>
          </a:stretch>
        </p:blipFill>
        <p:spPr bwMode="auto">
          <a:xfrm>
            <a:off x="375651" y="5517232"/>
            <a:ext cx="241361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t="12274" r="42955" b="85199"/>
          <a:stretch>
            <a:fillRect/>
          </a:stretch>
        </p:blipFill>
        <p:spPr bwMode="auto">
          <a:xfrm>
            <a:off x="324995" y="5868273"/>
            <a:ext cx="292017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1" t="11642" r="45912" b="84264"/>
          <a:stretch>
            <a:fillRect/>
          </a:stretch>
        </p:blipFill>
        <p:spPr bwMode="auto">
          <a:xfrm>
            <a:off x="336550" y="5159534"/>
            <a:ext cx="297557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5" t="11624" r="54773" b="83685"/>
          <a:stretch>
            <a:fillRect/>
          </a:stretch>
        </p:blipFill>
        <p:spPr bwMode="auto">
          <a:xfrm>
            <a:off x="4082461" y="2491967"/>
            <a:ext cx="816948" cy="37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11624" r="64392" b="84624"/>
          <a:stretch>
            <a:fillRect/>
          </a:stretch>
        </p:blipFill>
        <p:spPr bwMode="auto">
          <a:xfrm>
            <a:off x="4302078" y="2060848"/>
            <a:ext cx="593331" cy="3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082461" y="1670862"/>
            <a:ext cx="501037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Изменение 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размера  и  стиля  шрифта: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            - поле  изменения размера  шрифта;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> - поле  изменения  стиля  шрифта:  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Полужирный</a:t>
            </a:r>
            <a:r>
              <a:rPr lang="ru-RU" dirty="0">
                <a:latin typeface="Arial" pitchFamily="34" charset="0"/>
                <a:cs typeface="Arial" pitchFamily="34" charset="0"/>
              </a:rPr>
              <a:t>, 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Курсив</a:t>
            </a:r>
            <a:r>
              <a:rPr lang="ru-RU" dirty="0">
                <a:latin typeface="Arial" pitchFamily="34" charset="0"/>
                <a:cs typeface="Arial" pitchFamily="34" charset="0"/>
              </a:rPr>
              <a:t>,  </a:t>
            </a:r>
            <a:r>
              <a:rPr lang="ru-RU" u="sng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Подчеркнутый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91195" y="836712"/>
            <a:ext cx="1761521" cy="3410487"/>
            <a:chOff x="0" y="0"/>
            <a:chExt cx="1276350" cy="28479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0" t="10155" r="64087" b="21730"/>
            <a:stretch/>
          </p:blipFill>
          <p:spPr bwMode="auto">
            <a:xfrm>
              <a:off x="0" y="228600"/>
              <a:ext cx="1276350" cy="2619375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7282" r="78024" b="89899"/>
            <a:stretch/>
          </p:blipFill>
          <p:spPr bwMode="auto">
            <a:xfrm>
              <a:off x="0" y="0"/>
              <a:ext cx="857250" cy="219075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Поле 6"/>
          <p:cNvSpPr txBox="1"/>
          <p:nvPr/>
        </p:nvSpPr>
        <p:spPr>
          <a:xfrm>
            <a:off x="1932303" y="758616"/>
            <a:ext cx="2291183" cy="680882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ru-RU" dirty="0">
                <a:effectLst/>
                <a:latin typeface="Arial"/>
                <a:ea typeface="Times New Roman"/>
              </a:rPr>
              <a:t>-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Кнопка изменения 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названия шрифта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/>
                <a:latin typeface="Arial"/>
                <a:ea typeface="Times New Roman"/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5258" y="270806"/>
            <a:ext cx="45512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символов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1175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Microsoft Word 2010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Форматирование  символов  -  это  изменение   стиля,  размера,  цвета   и    названия   шрифта. При форматировании текста используются инструменты группы «Шрифт» на ленте из меню Главная, или диалоговое окно «Шрифт».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2010</dc:title>
  <dc:creator>Юрий</dc:creator>
  <cp:lastModifiedBy>Admin</cp:lastModifiedBy>
  <cp:revision>124</cp:revision>
  <dcterms:created xsi:type="dcterms:W3CDTF">2010-04-19T19:36:07Z</dcterms:created>
  <dcterms:modified xsi:type="dcterms:W3CDTF">2013-08-11T11:24:58Z</dcterms:modified>
</cp:coreProperties>
</file>