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8" r:id="rId3"/>
    <p:sldId id="307" r:id="rId4"/>
    <p:sldId id="309" r:id="rId5"/>
    <p:sldId id="310" r:id="rId6"/>
    <p:sldId id="31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80000"/>
    <a:srgbClr val="1E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1" autoAdjust="0"/>
    <p:restoredTop sz="94660"/>
  </p:normalViewPr>
  <p:slideViewPr>
    <p:cSldViewPr>
      <p:cViewPr>
        <p:scale>
          <a:sx n="80" d="100"/>
          <a:sy n="80" d="100"/>
        </p:scale>
        <p:origin x="-70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3B113-B271-470F-82BB-FA1C42CA8A2E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5898-5C0D-4B9B-94D8-5CEE33061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7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4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0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2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2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8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8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86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file:///C:\Program%20Files\Microsoft%20Office\Office14\WINWORD.EXE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2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7239-CFE3-461A-894D-D67957E56BF1}" type="datetimeFigureOut">
              <a:rPr lang="ru-RU" smtClean="0"/>
              <a:t>21.01.2015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277C-D023-4799-8BC3-32D44A5D05F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8000">
                <a:schemeClr val="bg1">
                  <a:alpha val="0"/>
                </a:schemeClr>
              </a:gs>
              <a:gs pos="100000">
                <a:schemeClr val="tx2">
                  <a:lumMod val="60000"/>
                  <a:lumOff val="40000"/>
                  <a:alpha val="4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7966685" y="6189600"/>
            <a:ext cx="648072" cy="345211"/>
            <a:chOff x="3635760" y="2132856"/>
            <a:chExt cx="3024472" cy="1296144"/>
          </a:xfrm>
        </p:grpSpPr>
        <p:sp>
          <p:nvSpPr>
            <p:cNvPr id="9" name="Овал 3"/>
            <p:cNvSpPr/>
            <p:nvPr/>
          </p:nvSpPr>
          <p:spPr>
            <a:xfrm>
              <a:off x="3635760" y="2132856"/>
              <a:ext cx="3024472" cy="1296144"/>
            </a:xfrm>
            <a:custGeom>
              <a:avLst/>
              <a:gdLst>
                <a:gd name="connsiteX0" fmla="*/ 0 w 3024336"/>
                <a:gd name="connsiteY0" fmla="*/ 648072 h 1296144"/>
                <a:gd name="connsiteX1" fmla="*/ 1512168 w 3024336"/>
                <a:gd name="connsiteY1" fmla="*/ 0 h 1296144"/>
                <a:gd name="connsiteX2" fmla="*/ 3024336 w 3024336"/>
                <a:gd name="connsiteY2" fmla="*/ 648072 h 1296144"/>
                <a:gd name="connsiteX3" fmla="*/ 1512168 w 3024336"/>
                <a:gd name="connsiteY3" fmla="*/ 1296144 h 1296144"/>
                <a:gd name="connsiteX4" fmla="*/ 0 w 3024336"/>
                <a:gd name="connsiteY4" fmla="*/ 648072 h 1296144"/>
                <a:gd name="connsiteX0" fmla="*/ 136 w 3024472"/>
                <a:gd name="connsiteY0" fmla="*/ 648072 h 1296144"/>
                <a:gd name="connsiteX1" fmla="*/ 1512304 w 3024472"/>
                <a:gd name="connsiteY1" fmla="*/ 0 h 1296144"/>
                <a:gd name="connsiteX2" fmla="*/ 3024472 w 3024472"/>
                <a:gd name="connsiteY2" fmla="*/ 648072 h 1296144"/>
                <a:gd name="connsiteX3" fmla="*/ 1512304 w 3024472"/>
                <a:gd name="connsiteY3" fmla="*/ 1296144 h 1296144"/>
                <a:gd name="connsiteX4" fmla="*/ 136 w 3024472"/>
                <a:gd name="connsiteY4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472" h="1296144">
                  <a:moveTo>
                    <a:pt x="136" y="648072"/>
                  </a:moveTo>
                  <a:cubicBezTo>
                    <a:pt x="11425" y="7930"/>
                    <a:pt x="677157" y="0"/>
                    <a:pt x="1512304" y="0"/>
                  </a:cubicBezTo>
                  <a:cubicBezTo>
                    <a:pt x="2347451" y="0"/>
                    <a:pt x="3024472" y="290152"/>
                    <a:pt x="3024472" y="648072"/>
                  </a:cubicBezTo>
                  <a:cubicBezTo>
                    <a:pt x="3024472" y="1005992"/>
                    <a:pt x="2347451" y="1296144"/>
                    <a:pt x="1512304" y="1296144"/>
                  </a:cubicBezTo>
                  <a:cubicBezTo>
                    <a:pt x="677157" y="1296144"/>
                    <a:pt x="-11153" y="1288214"/>
                    <a:pt x="136" y="6480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20399994" rev="0"/>
              </a:camera>
              <a:lightRig rig="threePt" dir="t">
                <a:rot lat="0" lon="0" rev="3000000"/>
              </a:lightRig>
            </a:scene3d>
            <a:sp3d>
              <a:bevelT w="10160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hlinkClick r:id="" action="ppaction://hlinkshowjump?jump=nextslide"/>
            </p:cNvPr>
            <p:cNvSpPr/>
            <p:nvPr/>
          </p:nvSpPr>
          <p:spPr>
            <a:xfrm>
              <a:off x="4355976" y="2371458"/>
              <a:ext cx="2016224" cy="80202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>
                <a:rot lat="0" lon="20099993" rev="0"/>
              </a:camera>
              <a:lightRig rig="threePt" dir="t">
                <a:rot lat="0" lon="0" rev="4200000"/>
              </a:lightRig>
            </a:scene3d>
            <a:sp3d>
              <a:bevelT w="1778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 userDrawn="1"/>
        </p:nvGrpSpPr>
        <p:grpSpPr>
          <a:xfrm flipH="1">
            <a:off x="7294769" y="6190869"/>
            <a:ext cx="648072" cy="345211"/>
            <a:chOff x="3635760" y="2132856"/>
            <a:chExt cx="3024472" cy="1296144"/>
          </a:xfrm>
        </p:grpSpPr>
        <p:sp>
          <p:nvSpPr>
            <p:cNvPr id="12" name="Овал 3"/>
            <p:cNvSpPr/>
            <p:nvPr/>
          </p:nvSpPr>
          <p:spPr>
            <a:xfrm>
              <a:off x="3635760" y="2132856"/>
              <a:ext cx="3024472" cy="1296144"/>
            </a:xfrm>
            <a:custGeom>
              <a:avLst/>
              <a:gdLst>
                <a:gd name="connsiteX0" fmla="*/ 0 w 3024336"/>
                <a:gd name="connsiteY0" fmla="*/ 648072 h 1296144"/>
                <a:gd name="connsiteX1" fmla="*/ 1512168 w 3024336"/>
                <a:gd name="connsiteY1" fmla="*/ 0 h 1296144"/>
                <a:gd name="connsiteX2" fmla="*/ 3024336 w 3024336"/>
                <a:gd name="connsiteY2" fmla="*/ 648072 h 1296144"/>
                <a:gd name="connsiteX3" fmla="*/ 1512168 w 3024336"/>
                <a:gd name="connsiteY3" fmla="*/ 1296144 h 1296144"/>
                <a:gd name="connsiteX4" fmla="*/ 0 w 3024336"/>
                <a:gd name="connsiteY4" fmla="*/ 648072 h 1296144"/>
                <a:gd name="connsiteX0" fmla="*/ 136 w 3024472"/>
                <a:gd name="connsiteY0" fmla="*/ 648072 h 1296144"/>
                <a:gd name="connsiteX1" fmla="*/ 1512304 w 3024472"/>
                <a:gd name="connsiteY1" fmla="*/ 0 h 1296144"/>
                <a:gd name="connsiteX2" fmla="*/ 3024472 w 3024472"/>
                <a:gd name="connsiteY2" fmla="*/ 648072 h 1296144"/>
                <a:gd name="connsiteX3" fmla="*/ 1512304 w 3024472"/>
                <a:gd name="connsiteY3" fmla="*/ 1296144 h 1296144"/>
                <a:gd name="connsiteX4" fmla="*/ 136 w 3024472"/>
                <a:gd name="connsiteY4" fmla="*/ 648072 h 129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4472" h="1296144">
                  <a:moveTo>
                    <a:pt x="136" y="648072"/>
                  </a:moveTo>
                  <a:cubicBezTo>
                    <a:pt x="11425" y="7930"/>
                    <a:pt x="677157" y="0"/>
                    <a:pt x="1512304" y="0"/>
                  </a:cubicBezTo>
                  <a:cubicBezTo>
                    <a:pt x="2347451" y="0"/>
                    <a:pt x="3024472" y="290152"/>
                    <a:pt x="3024472" y="648072"/>
                  </a:cubicBezTo>
                  <a:cubicBezTo>
                    <a:pt x="3024472" y="1005992"/>
                    <a:pt x="2347451" y="1296144"/>
                    <a:pt x="1512304" y="1296144"/>
                  </a:cubicBezTo>
                  <a:cubicBezTo>
                    <a:pt x="677157" y="1296144"/>
                    <a:pt x="-11153" y="1288214"/>
                    <a:pt x="136" y="64807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1499988" rev="0"/>
              </a:camera>
              <a:lightRig rig="threePt" dir="t">
                <a:rot lat="0" lon="0" rev="0"/>
              </a:lightRig>
            </a:scene3d>
            <a:sp3d>
              <a:bevelT w="10795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>
              <a:hlinkClick r:id="" action="ppaction://hlinkshowjump?jump=previousslide"/>
            </p:cNvPr>
            <p:cNvSpPr/>
            <p:nvPr/>
          </p:nvSpPr>
          <p:spPr>
            <a:xfrm>
              <a:off x="4355976" y="2371458"/>
              <a:ext cx="2016224" cy="8020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scene3d>
              <a:camera prst="orthographicFront">
                <a:rot lat="0" lon="1499985" rev="0"/>
              </a:camera>
              <a:lightRig rig="threePt" dir="t">
                <a:rot lat="0" lon="0" rev="0"/>
              </a:lightRig>
            </a:scene3d>
            <a:sp3d>
              <a:bevelT w="1397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6463852">
            <a:off x="574694" y="6186246"/>
            <a:ext cx="370215" cy="407045"/>
            <a:chOff x="4881163" y="2132854"/>
            <a:chExt cx="1779068" cy="1484224"/>
          </a:xfrm>
        </p:grpSpPr>
        <p:sp>
          <p:nvSpPr>
            <p:cNvPr id="15" name="Овал 3"/>
            <p:cNvSpPr/>
            <p:nvPr/>
          </p:nvSpPr>
          <p:spPr>
            <a:xfrm>
              <a:off x="4881163" y="2132854"/>
              <a:ext cx="1779068" cy="148422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5400000"/>
              </a:lightRig>
            </a:scene3d>
            <a:sp3d>
              <a:bevelT w="95250" h="69850"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>
              <a:hlinkClick r:id="" action="ppaction://hlinkshowjump?jump=endshow"/>
            </p:cNvPr>
            <p:cNvSpPr/>
            <p:nvPr/>
          </p:nvSpPr>
          <p:spPr>
            <a:xfrm>
              <a:off x="5205493" y="2433899"/>
              <a:ext cx="1130407" cy="882134"/>
            </a:xfrm>
            <a:prstGeom prst="ellipse">
              <a:avLst/>
            </a:prstGeom>
            <a:solidFill>
              <a:srgbClr val="8A00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>
                <a:rot lat="0" lon="0" rev="4800000"/>
              </a:lightRig>
            </a:scene3d>
            <a:sp3d>
              <a:bevelT w="1206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9938" name="Picture 2">
            <a:hlinkClick r:id="rId15" action="ppaction://program"/>
          </p:cNvPr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34" y="28997"/>
            <a:ext cx="801265" cy="73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50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375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008" y="1484784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ush Script MT" pitchFamily="66" charset="0"/>
              </a:rPr>
              <a:t>Microsoft Word 2010</a:t>
            </a:r>
            <a:endParaRPr lang="ru-RU" sz="80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Рисунок 2" descr="E:\Андрей\Рисунки\ee247390.PENS_mh_officeproplus2010_left(en-us,MSDN.10)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 bwMode="auto">
          <a:xfrm>
            <a:off x="784296" y="260648"/>
            <a:ext cx="7272808" cy="101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7018" y="3356992"/>
            <a:ext cx="833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6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Форматирование абзацев</a:t>
            </a:r>
            <a:endParaRPr lang="ru-RU" sz="5400" b="1" i="1" cap="none" spc="0" dirty="0">
              <a:ln w="11430"/>
              <a:solidFill>
                <a:srgbClr val="6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УРОК 5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6471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899" y="109526"/>
            <a:ext cx="4184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 абзацев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680000"/>
                </a:solidFill>
              </a:rPr>
              <a:t>Абзац - это фрагмент текста, набранный между двумя нажатиями на клавишу </a:t>
            </a:r>
            <a:r>
              <a:rPr lang="ru-RU" b="1" i="1" dirty="0" err="1">
                <a:solidFill>
                  <a:srgbClr val="680000"/>
                </a:solidFill>
              </a:rPr>
              <a:t>Enter</a:t>
            </a:r>
            <a:r>
              <a:rPr lang="ru-RU" b="1" i="1" dirty="0">
                <a:solidFill>
                  <a:srgbClr val="680000"/>
                </a:solidFill>
              </a:rPr>
              <a:t>. </a:t>
            </a:r>
            <a:endParaRPr lang="ru-RU" dirty="0">
              <a:solidFill>
                <a:srgbClr val="68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913" t="6302" r="46402" b="83407"/>
          <a:stretch/>
        </p:blipFill>
        <p:spPr bwMode="auto">
          <a:xfrm>
            <a:off x="2051720" y="2816225"/>
            <a:ext cx="4325883" cy="169402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9564" y="1963206"/>
            <a:ext cx="2500504" cy="586697"/>
          </a:xfrm>
          <a:prstGeom prst="round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Кнопки выравнивания абзацев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1331640" y="2549903"/>
            <a:ext cx="934480" cy="1023113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9414" y="1957748"/>
            <a:ext cx="1402730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Уменьшить отступ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869160"/>
            <a:ext cx="3147021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Интервал между строками и абзацами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3" y="1957747"/>
            <a:ext cx="1507570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Формат по образцу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1963207"/>
            <a:ext cx="1402730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Увеличить отступ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923928" y="2539644"/>
            <a:ext cx="432048" cy="457308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6377603" y="2534184"/>
            <a:ext cx="409369" cy="608286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3728" y="3591228"/>
            <a:ext cx="1724946" cy="48584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9952" y="2996952"/>
            <a:ext cx="955920" cy="4858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51519" y="1477316"/>
            <a:ext cx="499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Назначение кнопок группы «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»: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7237" y="2944843"/>
            <a:ext cx="558884" cy="4858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5004048" y="2549903"/>
            <a:ext cx="244570" cy="447049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2266120" y="4077072"/>
            <a:ext cx="1873831" cy="792088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39951" y="3591226"/>
            <a:ext cx="558884" cy="4858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693208" y="4876133"/>
            <a:ext cx="2011254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Заливка абзаца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35329" y="4876133"/>
            <a:ext cx="1903287" cy="576437"/>
          </a:xfrm>
          <a:prstGeom prst="roundRect">
            <a:avLst/>
          </a:prstGeom>
          <a:solidFill>
            <a:schemeClr val="accent3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Границы абзаца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 flipV="1">
            <a:off x="4610329" y="4077072"/>
            <a:ext cx="393720" cy="786910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 flipV="1">
            <a:off x="5940153" y="4077070"/>
            <a:ext cx="415968" cy="799062"/>
          </a:xfrm>
          <a:prstGeom prst="line">
            <a:avLst/>
          </a:prstGeom>
          <a:noFill/>
          <a:ln w="9525">
            <a:solidFill>
              <a:srgbClr val="1E1B3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4551" y="3573016"/>
            <a:ext cx="558884" cy="4858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55887" y="3595892"/>
            <a:ext cx="558884" cy="4858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9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365" y="692696"/>
            <a:ext cx="864096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hangingPunct="0">
              <a:spcAft>
                <a:spcPts val="600"/>
              </a:spcAft>
              <a:buFont typeface="Wingdings" pitchFamily="2" charset="2"/>
              <a:buChar char="q"/>
            </a:pPr>
            <a:r>
              <a:rPr lang="ru-RU" b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Установка отступов с помощью горизонтальной линейки  </a:t>
            </a:r>
          </a:p>
          <a:p>
            <a:pPr algn="just" hangingPunct="0"/>
            <a:r>
              <a:rPr lang="ru-RU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>
                <a:latin typeface="Arial" pitchFamily="34" charset="0"/>
                <a:cs typeface="Arial" pitchFamily="34" charset="0"/>
              </a:rPr>
              <a:t>горизонтальной линейке расположено три подвижных маркера, перетаскивая левой клавишей мыши нижние из них, можно установить левую и/или правую границы выделенного абзаца, а перетаскивая верхний, можно сделать отступ или выступ для первой строки абзаца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34201" y="2302503"/>
            <a:ext cx="8675985" cy="1557048"/>
            <a:chOff x="130369" y="3573016"/>
            <a:chExt cx="8675985" cy="1557048"/>
          </a:xfrm>
        </p:grpSpPr>
        <p:pic>
          <p:nvPicPr>
            <p:cNvPr id="14" name="Рисунок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4" t="17480" r="11456" b="79701"/>
            <a:stretch>
              <a:fillRect/>
            </a:stretch>
          </p:blipFill>
          <p:spPr bwMode="auto">
            <a:xfrm>
              <a:off x="130369" y="4198721"/>
              <a:ext cx="8675985" cy="25590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50"/>
            <p:cNvSpPr>
              <a:spLocks noChangeArrowheads="1"/>
            </p:cNvSpPr>
            <p:nvPr/>
          </p:nvSpPr>
          <p:spPr bwMode="auto">
            <a:xfrm>
              <a:off x="611560" y="3573016"/>
              <a:ext cx="3116660" cy="37818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ru-RU" sz="1400" b="1" i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/>
                  <a:ea typeface="Times New Roman"/>
                </a:rPr>
                <a:t>Отступ </a:t>
              </a:r>
              <a:r>
                <a:rPr lang="ru-RU" sz="1400" b="1" i="1" u="sng" dirty="0">
                  <a:solidFill>
                    <a:schemeClr val="tx2">
                      <a:lumMod val="50000"/>
                    </a:schemeClr>
                  </a:solidFill>
                  <a:effectLst/>
                  <a:latin typeface="Arial"/>
                  <a:ea typeface="Times New Roman"/>
                </a:rPr>
                <a:t>первой</a:t>
              </a:r>
              <a:r>
                <a:rPr lang="ru-RU" sz="1400" b="1" i="1" dirty="0">
                  <a:solidFill>
                    <a:schemeClr val="tx2">
                      <a:lumMod val="50000"/>
                    </a:schemeClr>
                  </a:solidFill>
                  <a:effectLst/>
                  <a:latin typeface="Arial"/>
                  <a:ea typeface="Times New Roman"/>
                </a:rPr>
                <a:t> строки абзаца</a:t>
              </a:r>
              <a:endParaRPr lang="ru-RU" sz="1400" b="1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AutoShape 51"/>
            <p:cNvSpPr>
              <a:spLocks noChangeArrowheads="1"/>
            </p:cNvSpPr>
            <p:nvPr/>
          </p:nvSpPr>
          <p:spPr bwMode="auto">
            <a:xfrm>
              <a:off x="378129" y="4753422"/>
              <a:ext cx="2247702" cy="36842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ru-RU" sz="1400" b="1" i="1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Times New Roman"/>
                </a:rPr>
                <a:t>Левая граница абзаца</a:t>
              </a:r>
            </a:p>
          </p:txBody>
        </p:sp>
        <p:sp>
          <p:nvSpPr>
            <p:cNvPr id="17" name="AutoShape 53"/>
            <p:cNvSpPr>
              <a:spLocks noChangeArrowheads="1"/>
            </p:cNvSpPr>
            <p:nvPr/>
          </p:nvSpPr>
          <p:spPr bwMode="auto">
            <a:xfrm>
              <a:off x="5883397" y="4753422"/>
              <a:ext cx="2304256" cy="3766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ru-RU" sz="1400" b="1" i="1" dirty="0">
                  <a:solidFill>
                    <a:schemeClr val="tx2">
                      <a:lumMod val="50000"/>
                    </a:schemeClr>
                  </a:solidFill>
                  <a:latin typeface="Arial"/>
                  <a:ea typeface="Times New Roman"/>
                </a:rPr>
                <a:t>Правая граница абзаца</a:t>
              </a:r>
            </a:p>
          </p:txBody>
        </p:sp>
        <p:cxnSp>
          <p:nvCxnSpPr>
            <p:cNvPr id="18" name="AutoShape 54"/>
            <p:cNvCxnSpPr>
              <a:cxnSpLocks noChangeShapeType="1"/>
            </p:cNvCxnSpPr>
            <p:nvPr/>
          </p:nvCxnSpPr>
          <p:spPr bwMode="auto">
            <a:xfrm flipH="1">
              <a:off x="1119051" y="3989237"/>
              <a:ext cx="571500" cy="209484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55"/>
            <p:cNvCxnSpPr>
              <a:cxnSpLocks noChangeShapeType="1"/>
            </p:cNvCxnSpPr>
            <p:nvPr/>
          </p:nvCxnSpPr>
          <p:spPr bwMode="auto">
            <a:xfrm flipH="1" flipV="1">
              <a:off x="899592" y="4454621"/>
              <a:ext cx="211096" cy="267594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56"/>
            <p:cNvCxnSpPr>
              <a:cxnSpLocks noChangeShapeType="1"/>
            </p:cNvCxnSpPr>
            <p:nvPr/>
          </p:nvCxnSpPr>
          <p:spPr bwMode="auto">
            <a:xfrm flipV="1">
              <a:off x="6709913" y="4453185"/>
              <a:ext cx="454375" cy="269030"/>
            </a:xfrm>
            <a:prstGeom prst="straightConnector1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" name="Прямоугольник 20"/>
          <p:cNvSpPr/>
          <p:nvPr/>
        </p:nvSpPr>
        <p:spPr>
          <a:xfrm>
            <a:off x="2374899" y="109526"/>
            <a:ext cx="4184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 абзацев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985" y="4151888"/>
            <a:ext cx="602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Установка отступов с помощью </a:t>
            </a:r>
            <a:r>
              <a:rPr lang="ru-RU" b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команды Абзац  </a:t>
            </a:r>
            <a:endParaRPr lang="ru-RU" b="1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8" name="Рисунок 27"/>
          <p:cNvPicPr/>
          <p:nvPr/>
        </p:nvPicPr>
        <p:blipFill rotWithShape="1">
          <a:blip r:embed="rId3"/>
          <a:srcRect l="32662" t="13681" r="32817" b="41055"/>
          <a:stretch/>
        </p:blipFill>
        <p:spPr bwMode="auto">
          <a:xfrm>
            <a:off x="6660232" y="4221088"/>
            <a:ext cx="2376264" cy="2520279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827584" y="4923406"/>
            <a:ext cx="4702537" cy="1115642"/>
          </a:xfrm>
          <a:prstGeom prst="roundRect">
            <a:avLst/>
          </a:prstGeom>
          <a:solidFill>
            <a:schemeClr val="tx2">
              <a:lumMod val="20000"/>
              <a:lumOff val="80000"/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hangingPunct="0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Поле  Отступ:</a:t>
            </a:r>
          </a:p>
          <a:p>
            <a:pPr hangingPunct="0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 установка левой и правой границ абзаца;</a:t>
            </a:r>
          </a:p>
          <a:p>
            <a:pPr hangingPunct="0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- установка отступа или выступа первой строки.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60232" y="5229200"/>
            <a:ext cx="2355407" cy="8098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899" y="109526"/>
            <a:ext cx="4184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 абзацев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76470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  <a:sym typeface="Wingdings"/>
              </a:rPr>
              <a:t>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Интервалы  между  строками и </a:t>
            </a:r>
            <a:r>
              <a:rPr lang="ru-RU" b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абзацами</a:t>
            </a:r>
            <a:endParaRPr lang="ru-RU" dirty="0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7092280" y="620688"/>
            <a:ext cx="1917170" cy="2328053"/>
            <a:chOff x="8200" y="12030"/>
            <a:chExt cx="2934" cy="3441"/>
          </a:xfrm>
        </p:grpSpPr>
        <p:pic>
          <p:nvPicPr>
            <p:cNvPr id="5" name="Рисунок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10" t="13597" r="33127" b="59267"/>
            <a:stretch>
              <a:fillRect/>
            </a:stretch>
          </p:blipFill>
          <p:spPr bwMode="auto">
            <a:xfrm>
              <a:off x="8235" y="13290"/>
              <a:ext cx="2899" cy="2181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9" t="5446" r="46284" b="82674"/>
            <a:stretch>
              <a:fillRect/>
            </a:stretch>
          </p:blipFill>
          <p:spPr bwMode="auto">
            <a:xfrm>
              <a:off x="8200" y="12030"/>
              <a:ext cx="2934" cy="126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63"/>
            <p:cNvSpPr>
              <a:spLocks noChangeArrowheads="1"/>
            </p:cNvSpPr>
            <p:nvPr/>
          </p:nvSpPr>
          <p:spPr bwMode="auto">
            <a:xfrm flipV="1">
              <a:off x="9585" y="12585"/>
              <a:ext cx="390" cy="31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504" y="1340768"/>
            <a:ext cx="66589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i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 1.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изменения интервала между строками текста или между абзацами можно воспользоваться кнопкой 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Интервал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в группе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1710" y="3452492"/>
            <a:ext cx="6417348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spcAft>
                <a:spcPts val="600"/>
              </a:spcAft>
            </a:pPr>
            <a:r>
              <a:rPr lang="ru-RU" i="1" u="sng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Способ 2.  </a:t>
            </a:r>
          </a:p>
          <a:p>
            <a:pPr algn="just" hangingPunct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Выделите  абзацы;</a:t>
            </a:r>
          </a:p>
          <a:p>
            <a:pPr hangingPunct="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Выберите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команду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Главная - Абзац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или  одноименную из контекстного   меню.</a:t>
            </a:r>
          </a:p>
          <a:p>
            <a:pPr algn="just" hangingPunct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В  диалоге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в поле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Интервал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щелкните  на  стрелке  поля  </a:t>
            </a:r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Междустрочный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и    выберите    нужное    значение.</a:t>
            </a:r>
          </a:p>
          <a:p>
            <a:pPr algn="just" hangingPunct="0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Нажмите «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 t="13350" r="32353" b="19571"/>
          <a:stretch>
            <a:fillRect/>
          </a:stretch>
        </p:blipFill>
        <p:spPr bwMode="auto">
          <a:xfrm>
            <a:off x="6660232" y="3022832"/>
            <a:ext cx="2376265" cy="30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68"/>
          <p:cNvSpPr>
            <a:spLocks noChangeArrowheads="1"/>
          </p:cNvSpPr>
          <p:nvPr/>
        </p:nvSpPr>
        <p:spPr bwMode="auto">
          <a:xfrm>
            <a:off x="6660232" y="4531597"/>
            <a:ext cx="2376265" cy="841619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1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74899" y="109526"/>
            <a:ext cx="4184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 абзацев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329" y="4437112"/>
            <a:ext cx="5616624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  <a:sym typeface="Wingdings"/>
              </a:rPr>
              <a:t>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Отображение знаков абзацев   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отображения знаков абзацев и других скрытых символов форматирования нужно нажать кнопку 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Отобразить все знаки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 в группе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grpSp>
        <p:nvGrpSpPr>
          <p:cNvPr id="9" name="Group 83"/>
          <p:cNvGrpSpPr>
            <a:grpSpLocks/>
          </p:cNvGrpSpPr>
          <p:nvPr/>
        </p:nvGrpSpPr>
        <p:grpSpPr bwMode="auto">
          <a:xfrm>
            <a:off x="5940152" y="4740679"/>
            <a:ext cx="3024336" cy="1224136"/>
            <a:chOff x="8928" y="15223"/>
            <a:chExt cx="2282" cy="870"/>
          </a:xfrm>
        </p:grpSpPr>
        <p:pic>
          <p:nvPicPr>
            <p:cNvPr id="10" name="Рисунок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7" t="5716" r="45975" b="83150"/>
            <a:stretch>
              <a:fillRect/>
            </a:stretch>
          </p:blipFill>
          <p:spPr bwMode="auto">
            <a:xfrm>
              <a:off x="8928" y="15223"/>
              <a:ext cx="2282" cy="87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AutoShape 82"/>
            <p:cNvSpPr>
              <a:spLocks noChangeArrowheads="1"/>
            </p:cNvSpPr>
            <p:nvPr/>
          </p:nvSpPr>
          <p:spPr bwMode="auto">
            <a:xfrm>
              <a:off x="10875" y="15315"/>
              <a:ext cx="335" cy="28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329" y="764704"/>
            <a:ext cx="881156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  <a:sym typeface="Wingdings"/>
              </a:rPr>
              <a:t>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 Обрамление  и  заливка  </a:t>
            </a:r>
            <a:r>
              <a:rPr lang="ru-RU" b="1" dirty="0" smtClean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абзацев   </a:t>
            </a:r>
            <a:endParaRPr lang="ru-RU" b="1" dirty="0">
              <a:solidFill>
                <a:srgbClr val="680000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выделенного абзаца или группы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абзацев можно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установить цвет фона и провести границы — линии, обрамляющие или разделяющие абзацы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940152" y="2892614"/>
            <a:ext cx="2980744" cy="1159966"/>
            <a:chOff x="0" y="0"/>
            <a:chExt cx="1628775" cy="60960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1" t="6189" r="46446" b="83150"/>
            <a:stretch/>
          </p:blipFill>
          <p:spPr bwMode="auto">
            <a:xfrm>
              <a:off x="0" y="0"/>
              <a:ext cx="1628775" cy="609600"/>
            </a:xfrm>
            <a:prstGeom prst="rect">
              <a:avLst/>
            </a:prstGeom>
            <a:noFill/>
            <a:ln w="9525">
              <a:solidFill>
                <a:schemeClr val="tx2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</p:pic>
        <p:sp>
          <p:nvSpPr>
            <p:cNvPr id="15" name="AutoShape 85"/>
            <p:cNvSpPr>
              <a:spLocks noChangeArrowheads="1"/>
            </p:cNvSpPr>
            <p:nvPr/>
          </p:nvSpPr>
          <p:spPr bwMode="auto">
            <a:xfrm>
              <a:off x="1009650" y="266700"/>
              <a:ext cx="542925" cy="180975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518" y="1926569"/>
            <a:ext cx="5616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i="1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Порядок действий: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Выделите абзацы.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Нажмите в группе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 стрелку кнопки 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Внешние границы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выберите тип линии.               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Нажмите в группе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Абзац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стрелку кнопки 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Заливка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и выберите цвет заливки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2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4899" y="109526"/>
            <a:ext cx="418415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i="1" kern="0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Форматирование  абзацев</a:t>
            </a:r>
            <a:endParaRPr lang="ru-RU" sz="2000" b="1" i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412" y="764702"/>
            <a:ext cx="878497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  <a:sym typeface="Wingdings"/>
              </a:rPr>
              <a:t></a:t>
            </a:r>
            <a:r>
              <a:rPr lang="ru-RU" b="1" dirty="0">
                <a:solidFill>
                  <a:srgbClr val="680000"/>
                </a:solidFill>
                <a:latin typeface="Arial" pitchFamily="34" charset="0"/>
                <a:cs typeface="Arial" pitchFamily="34" charset="0"/>
              </a:rPr>
              <a:t> Форматирование по образцу</a:t>
            </a: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Вам нужно применить определенный формат к нескольким фрагментам текста, то это легко сделать с помощью кнопки 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Формат по образцу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 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hangingPunct="0"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Выполнять 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форматирование по образцу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можно как для абзацев, так и для отдельных слов.  </a:t>
            </a:r>
          </a:p>
          <a:p>
            <a:pPr hangingPunct="0">
              <a:spcBef>
                <a:spcPts val="600"/>
              </a:spcBef>
              <a:spcAft>
                <a:spcPts val="600"/>
              </a:spcAft>
            </a:pPr>
            <a:r>
              <a:rPr lang="ru-RU" i="1" u="sng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Порядок действий</a:t>
            </a:r>
            <a:r>
              <a:rPr lang="ru-RU" i="1" dirty="0">
                <a:solidFill>
                  <a:srgbClr val="8A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Выделите текст-образец форматирования и  щелкните по кнопке 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Формат по образцу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Проведите «</a:t>
            </a:r>
            <a:r>
              <a:rPr lang="ru-RU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метелкой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 по тексту, который Вы хотите отформатировать.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нужно применить формат к нескольким абзацам, то после выделения образца форматирования, дважды щелкните по  кнопке 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Формат по образцу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»,  а затем последовательно щелкните на всех абзацах, которые требуется отформатировать должным образом;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отмены  дальнейшего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форматирования щелкните по кнопке «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Формат по образцу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11858" r="85600" b="85370"/>
          <a:stretch>
            <a:fillRect/>
          </a:stretch>
        </p:blipFill>
        <p:spPr bwMode="auto">
          <a:xfrm>
            <a:off x="4074099" y="3284984"/>
            <a:ext cx="1656184" cy="301749"/>
          </a:xfrm>
          <a:prstGeom prst="rect">
            <a:avLst/>
          </a:prstGeom>
          <a:noFill/>
          <a:ln w="9525" cmpd="sng">
            <a:solidFill>
              <a:schemeClr val="tx2">
                <a:lumMod val="50000"/>
                <a:lumOff val="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65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323</Words>
  <Application>Microsoft Office PowerPoint</Application>
  <PresentationFormat>Экран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Microsoft Word 2010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Office 2010</dc:title>
  <dc:creator>Юрий</dc:creator>
  <cp:lastModifiedBy>Admin</cp:lastModifiedBy>
  <cp:revision>147</cp:revision>
  <dcterms:created xsi:type="dcterms:W3CDTF">2010-04-19T19:36:07Z</dcterms:created>
  <dcterms:modified xsi:type="dcterms:W3CDTF">2015-01-21T11:03:35Z</dcterms:modified>
</cp:coreProperties>
</file>