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4800" b="1" i="1" kern="1200">
        <a:solidFill>
          <a:srgbClr val="8029A7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800" b="1" i="1" kern="1200">
        <a:solidFill>
          <a:srgbClr val="8029A7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800" b="1" i="1" kern="1200">
        <a:solidFill>
          <a:srgbClr val="8029A7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800" b="1" i="1" kern="1200">
        <a:solidFill>
          <a:srgbClr val="8029A7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800" b="1" i="1" kern="1200">
        <a:solidFill>
          <a:srgbClr val="8029A7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800" b="1" i="1" kern="1200">
        <a:solidFill>
          <a:srgbClr val="8029A7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800" b="1" i="1" kern="1200">
        <a:solidFill>
          <a:srgbClr val="8029A7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800" b="1" i="1" kern="1200">
        <a:solidFill>
          <a:srgbClr val="8029A7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800" b="1" i="1" kern="1200">
        <a:solidFill>
          <a:srgbClr val="8029A7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CC"/>
    <a:srgbClr val="D2A2E8"/>
    <a:srgbClr val="CD97E5"/>
    <a:srgbClr val="C88DE3"/>
    <a:srgbClr val="712494"/>
    <a:srgbClr val="FF00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4" autoAdjust="0"/>
    <p:restoredTop sz="93669" autoAdjust="0"/>
  </p:normalViewPr>
  <p:slideViewPr>
    <p:cSldViewPr>
      <p:cViewPr varScale="1">
        <p:scale>
          <a:sx n="110" d="100"/>
          <a:sy n="110" d="100"/>
        </p:scale>
        <p:origin x="163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7996A-E3ED-4447-99CA-A49F947878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763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488A5-B051-4519-B696-0ED697630A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027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308CF-0C5B-49B6-A719-0E68FEE6A6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0819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569E97-4EC6-425E-AFB0-1F44922CE6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007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9E4F7-D0D2-4297-AD0D-F4162D6E5E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8091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345BF-9F74-41B3-A308-31E2CA23BB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9710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6F3EE-8BA3-47C9-AAC4-2D792B11DC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3708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40BE0-93E2-449F-8E2E-686F7DEB3D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433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59784-BE45-49B9-AC05-EC08A594D9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105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4F703-2BBD-4925-9ABD-D0B802FC98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537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07115-29C6-4042-A5DA-7ADCB772EF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9073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974CB-FF57-4AF4-A4DD-2230419275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553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i="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>
                <a:solidFill>
                  <a:schemeClr val="tx1"/>
                </a:solidFill>
              </a:defRPr>
            </a:lvl1pPr>
          </a:lstStyle>
          <a:p>
            <a:fld id="{8F406C19-BCF3-4C61-8D3A-3B0012456D4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57;&#1077;&#1088;&#1075;&#1077;&#1081;\&#1056;&#1072;&#1073;&#1086;&#1095;&#1080;&#1081;%20&#1089;&#1090;&#1086;&#1083;\&#1085;&#1077;&#1090;%20&#1072;&#1088;&#1090;&#1080;&#1089;&#1090;&#1072;-03-&#1044;&#1086;&#1088;&#1086;&#1078;&#1082;&#1072;%2003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5" name="Picture 3" descr="Сохранить008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020982"/>
            <a:ext cx="4356137" cy="4837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225424"/>
            <a:ext cx="8229600" cy="1403375"/>
          </a:xfrm>
        </p:spPr>
        <p:txBody>
          <a:bodyPr/>
          <a:lstStyle/>
          <a:p>
            <a:r>
              <a:rPr lang="ru-RU" altLang="ru-RU" sz="5400" b="1" i="1" dirty="0" smtClean="0">
                <a:solidFill>
                  <a:srgbClr val="712494"/>
                </a:solidFill>
                <a:latin typeface="Monotype Corsiva" panose="03010101010201010101" pitchFamily="66" charset="0"/>
              </a:rPr>
              <a:t/>
            </a:r>
            <a:br>
              <a:rPr lang="ru-RU" altLang="ru-RU" sz="5400" b="1" i="1" dirty="0" smtClean="0">
                <a:solidFill>
                  <a:srgbClr val="712494"/>
                </a:solidFill>
                <a:latin typeface="Monotype Corsiva" panose="03010101010201010101" pitchFamily="66" charset="0"/>
              </a:rPr>
            </a:br>
            <a:r>
              <a:rPr lang="ru-RU" altLang="ru-RU" sz="5400" b="1" i="1" dirty="0" smtClean="0">
                <a:solidFill>
                  <a:srgbClr val="712494"/>
                </a:solidFill>
                <a:latin typeface="Monotype Corsiva" panose="03010101010201010101" pitchFamily="66" charset="0"/>
              </a:rPr>
              <a:t>Тема</a:t>
            </a:r>
            <a:r>
              <a:rPr lang="ru-RU" altLang="ru-RU" sz="5400" b="1" i="1" dirty="0">
                <a:solidFill>
                  <a:srgbClr val="712494"/>
                </a:solidFill>
                <a:latin typeface="Monotype Corsiva" panose="03010101010201010101" pitchFamily="66" charset="0"/>
              </a:rPr>
              <a:t>: </a:t>
            </a:r>
            <a:r>
              <a:rPr lang="ru-RU" altLang="ru-RU" sz="5400" b="1" i="1" dirty="0">
                <a:solidFill>
                  <a:srgbClr val="FF3399"/>
                </a:solidFill>
                <a:latin typeface="Monotype Corsiva" panose="03010101010201010101" pitchFamily="66" charset="0"/>
              </a:rPr>
              <a:t>«</a:t>
            </a:r>
            <a:r>
              <a:rPr lang="ru-RU" altLang="ru-RU" sz="5400" b="1" i="1" dirty="0" smtClean="0">
                <a:solidFill>
                  <a:srgbClr val="FF3399"/>
                </a:solidFill>
                <a:latin typeface="Monotype Corsiva" panose="03010101010201010101" pitchFamily="66" charset="0"/>
              </a:rPr>
              <a:t>Теорема, обратная теореме </a:t>
            </a:r>
            <a:r>
              <a:rPr lang="ru-RU" altLang="ru-RU" sz="5400" b="1" i="1" dirty="0">
                <a:solidFill>
                  <a:srgbClr val="FF3399"/>
                </a:solidFill>
                <a:latin typeface="Monotype Corsiva" panose="03010101010201010101" pitchFamily="66" charset="0"/>
              </a:rPr>
              <a:t>Пифагора»</a:t>
            </a:r>
            <a:r>
              <a:rPr lang="ru-RU" altLang="ru-RU" sz="5400" b="1" i="1" dirty="0">
                <a:solidFill>
                  <a:srgbClr val="712494"/>
                </a:solidFill>
                <a:latin typeface="Monotype Corsiva" panose="03010101010201010101" pitchFamily="66" charset="0"/>
              </a:rPr>
              <a:t/>
            </a:r>
            <a:br>
              <a:rPr lang="ru-RU" altLang="ru-RU" sz="5400" b="1" i="1" dirty="0">
                <a:solidFill>
                  <a:srgbClr val="712494"/>
                </a:solidFill>
                <a:latin typeface="Monotype Corsiva" panose="03010101010201010101" pitchFamily="66" charset="0"/>
              </a:rPr>
            </a:br>
            <a:endParaRPr lang="ru-RU" altLang="ru-RU" sz="5400" b="1" i="1" dirty="0">
              <a:solidFill>
                <a:srgbClr val="712494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64516" name="нет артиста-03-Дорожка 03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63817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45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33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99C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4516"/>
                </p:tgtEl>
              </p:cMediaNode>
            </p:audio>
          </p:childTnLst>
        </p:cTn>
      </p:par>
    </p:tnLst>
    <p:bldLst>
      <p:bldP spid="6451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Математический диктант 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3156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Запишите формулу для вычисления площади параллелограмма и вычислите площадь параллелограмма на рис. 1  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араллелограмм 3"/>
          <p:cNvSpPr/>
          <p:nvPr/>
        </p:nvSpPr>
        <p:spPr bwMode="auto">
          <a:xfrm>
            <a:off x="2843808" y="3789040"/>
            <a:ext cx="2520280" cy="1476164"/>
          </a:xfrm>
          <a:prstGeom prst="parallelogram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1" u="none" strike="noStrike" cap="none" normalizeH="0" baseline="0" smtClean="0">
              <a:ln>
                <a:noFill/>
              </a:ln>
              <a:solidFill>
                <a:srgbClr val="8029A7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араллелограмм 4"/>
          <p:cNvSpPr/>
          <p:nvPr/>
        </p:nvSpPr>
        <p:spPr bwMode="auto">
          <a:xfrm>
            <a:off x="2375756" y="3681028"/>
            <a:ext cx="3960440" cy="1764196"/>
          </a:xfrm>
          <a:prstGeom prst="parallelogram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1" u="none" strike="noStrike" cap="none" normalizeH="0" baseline="0" smtClean="0">
              <a:ln>
                <a:noFill/>
              </a:ln>
              <a:solidFill>
                <a:srgbClr val="8029A7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95836" y="5567300"/>
            <a:ext cx="24122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15 </a:t>
            </a:r>
            <a:r>
              <a:rPr lang="ru-RU" dirty="0" smtClean="0">
                <a:solidFill>
                  <a:srgbClr val="C00000"/>
                </a:solidFill>
              </a:rPr>
              <a:t>(18)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 bwMode="auto">
          <a:xfrm>
            <a:off x="2843808" y="3681028"/>
            <a:ext cx="0" cy="176419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Прямоугольник 8"/>
          <p:cNvSpPr/>
          <p:nvPr/>
        </p:nvSpPr>
        <p:spPr bwMode="auto">
          <a:xfrm>
            <a:off x="2843808" y="5327497"/>
            <a:ext cx="144016" cy="1177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1" u="none" strike="noStrike" cap="none" normalizeH="0" baseline="0" smtClean="0">
              <a:ln>
                <a:noFill/>
              </a:ln>
              <a:solidFill>
                <a:srgbClr val="8029A7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79459" y="4130947"/>
            <a:ext cx="15225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 </a:t>
            </a:r>
            <a:r>
              <a:rPr lang="ru-RU" dirty="0" smtClean="0">
                <a:solidFill>
                  <a:srgbClr val="C00000"/>
                </a:solidFill>
              </a:rPr>
              <a:t>(5)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846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5556" y="80628"/>
            <a:ext cx="8229600" cy="677737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Запишите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формулу для вычисления площади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треугольника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вычислите площадь треугольника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 bwMode="auto">
          <a:xfrm>
            <a:off x="1907704" y="2672916"/>
            <a:ext cx="4896544" cy="3348372"/>
          </a:xfrm>
          <a:prstGeom prst="triangl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rgbClr val="8029A7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>
            <a:stCxn id="4" idx="0"/>
            <a:endCxn id="4" idx="3"/>
          </p:cNvCxnSpPr>
          <p:nvPr/>
        </p:nvCxnSpPr>
        <p:spPr bwMode="auto">
          <a:xfrm>
            <a:off x="4355976" y="2672916"/>
            <a:ext cx="0" cy="334837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Прямоугольник 6"/>
          <p:cNvSpPr/>
          <p:nvPr/>
        </p:nvSpPr>
        <p:spPr bwMode="auto">
          <a:xfrm>
            <a:off x="4175956" y="5841268"/>
            <a:ext cx="180020" cy="1800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1" u="none" strike="noStrike" cap="none" normalizeH="0" baseline="0" smtClean="0">
              <a:ln>
                <a:noFill/>
              </a:ln>
              <a:solidFill>
                <a:srgbClr val="8029A7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59832" y="4581128"/>
            <a:ext cx="1404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11860" y="5820361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 </a:t>
            </a:r>
            <a:r>
              <a:rPr lang="ru-RU" dirty="0" smtClean="0">
                <a:solidFill>
                  <a:srgbClr val="FF0000"/>
                </a:solidFill>
              </a:rPr>
              <a:t>(9)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933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6632"/>
            <a:ext cx="8229600" cy="64807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Запишите формулу для вычисления площади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прямоугольного треугольника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вычислите площадь треугольника на рис.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 bwMode="auto">
          <a:xfrm>
            <a:off x="2771800" y="2276872"/>
            <a:ext cx="4320480" cy="3060340"/>
          </a:xfrm>
          <a:prstGeom prst="rtTriangle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1" u="none" strike="noStrike" cap="none" normalizeH="0" baseline="0" smtClean="0">
              <a:ln>
                <a:noFill/>
              </a:ln>
              <a:solidFill>
                <a:srgbClr val="8029A7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3391543"/>
            <a:ext cx="1404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(8)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0206" y="5229200"/>
            <a:ext cx="2628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(15)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443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pPr algn="l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Запишите формулу для вычисления площади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трапеции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вычислите площадь трапеции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рапеция 3"/>
          <p:cNvSpPr/>
          <p:nvPr/>
        </p:nvSpPr>
        <p:spPr bwMode="auto">
          <a:xfrm>
            <a:off x="2069722" y="3007435"/>
            <a:ext cx="5004556" cy="2664296"/>
          </a:xfrm>
          <a:prstGeom prst="trapezoid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1" u="none" strike="noStrike" cap="none" normalizeH="0" baseline="0" smtClean="0">
              <a:ln>
                <a:noFill/>
              </a:ln>
              <a:solidFill>
                <a:srgbClr val="8029A7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>
            <a:off x="2735796" y="2991681"/>
            <a:ext cx="36004" cy="266429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Прямоугольник 6"/>
          <p:cNvSpPr/>
          <p:nvPr/>
        </p:nvSpPr>
        <p:spPr bwMode="auto">
          <a:xfrm>
            <a:off x="2771800" y="5522504"/>
            <a:ext cx="234026" cy="1387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1" u="none" strike="noStrike" cap="none" normalizeH="0" baseline="0" smtClean="0">
              <a:ln>
                <a:noFill/>
              </a:ln>
              <a:solidFill>
                <a:srgbClr val="8029A7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1860" y="2204864"/>
            <a:ext cx="2196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 </a:t>
            </a:r>
            <a:r>
              <a:rPr lang="ru-RU" dirty="0" smtClean="0">
                <a:solidFill>
                  <a:srgbClr val="FF0000"/>
                </a:solidFill>
              </a:rPr>
              <a:t>(9)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60186" y="5522504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 </a:t>
            </a:r>
            <a:r>
              <a:rPr lang="ru-RU" dirty="0" smtClean="0">
                <a:solidFill>
                  <a:srgbClr val="FF0000"/>
                </a:solidFill>
              </a:rPr>
              <a:t>(14)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02124" y="4009737"/>
            <a:ext cx="1782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 </a:t>
            </a:r>
            <a:r>
              <a:rPr lang="ru-RU" dirty="0" smtClean="0">
                <a:solidFill>
                  <a:srgbClr val="FFC000"/>
                </a:solidFill>
              </a:rPr>
              <a:t>(6)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373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Чему равна гипотенуза прямоугольного треугольника?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 bwMode="auto">
          <a:xfrm>
            <a:off x="2771800" y="2276872"/>
            <a:ext cx="4320480" cy="3060340"/>
          </a:xfrm>
          <a:prstGeom prst="rtTriangle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1" u="none" strike="noStrike" cap="none" normalizeH="0" baseline="0" smtClean="0">
              <a:ln>
                <a:noFill/>
              </a:ln>
              <a:solidFill>
                <a:srgbClr val="8029A7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3628" y="3212976"/>
            <a:ext cx="1476164" cy="828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 </a:t>
            </a:r>
            <a:r>
              <a:rPr lang="ru-RU" dirty="0" smtClean="0">
                <a:solidFill>
                  <a:srgbClr val="FF0000"/>
                </a:solidFill>
              </a:rPr>
              <a:t>(8)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3888" y="5229200"/>
            <a:ext cx="24122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24 </a:t>
            </a:r>
            <a:r>
              <a:rPr lang="ru-RU" dirty="0" smtClean="0">
                <a:solidFill>
                  <a:srgbClr val="FF0000"/>
                </a:solidFill>
              </a:rPr>
              <a:t>(15)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Чему равен катет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прямоугольного треугольника? </a:t>
            </a:r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 bwMode="auto">
          <a:xfrm>
            <a:off x="2771800" y="2276872"/>
            <a:ext cx="4320480" cy="3060340"/>
          </a:xfrm>
          <a:prstGeom prst="rtTriangle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1" u="none" strike="noStrike" cap="none" normalizeH="0" baseline="0" smtClean="0">
              <a:ln>
                <a:noFill/>
              </a:ln>
              <a:solidFill>
                <a:srgbClr val="8029A7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5936" y="2852936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(41)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3392996"/>
            <a:ext cx="16921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(?)</a:t>
            </a:r>
            <a:endParaRPr lang="ru-RU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83868" y="5193196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(40)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911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Теорема: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Если квадрат одной стороны треугольника равен сумме квадратов двух других сторон, то такой треугольник прямоугольный.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6016" y="1916832"/>
            <a:ext cx="3970784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Дано: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▲АВС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</a:t>
            </a: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=АС</a:t>
            </a: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ВС</a:t>
            </a: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buNone/>
            </a:pPr>
            <a:endParaRPr lang="ru-RU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Доказать:</a:t>
            </a: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▲АВС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прямоугольный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ый треугольник 4"/>
          <p:cNvSpPr/>
          <p:nvPr/>
        </p:nvSpPr>
        <p:spPr bwMode="auto">
          <a:xfrm>
            <a:off x="1151620" y="2456892"/>
            <a:ext cx="2844316" cy="3060340"/>
          </a:xfrm>
          <a:prstGeom prst="rtTriangle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1" u="none" strike="noStrike" cap="none" normalizeH="0" baseline="0" smtClean="0">
              <a:ln>
                <a:noFill/>
              </a:ln>
              <a:solidFill>
                <a:srgbClr val="8029A7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6378" y="1808820"/>
            <a:ext cx="1270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70971" y="5295166"/>
            <a:ext cx="1270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757" y="5101733"/>
            <a:ext cx="1270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183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378" y="-3975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Доказательство: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4" y="4149080"/>
            <a:ext cx="8229600" cy="2542187"/>
          </a:xfrm>
          <a:prstGeom prst="rect">
            <a:avLst/>
          </a:prstGeom>
        </p:spPr>
      </p:pic>
      <p:sp>
        <p:nvSpPr>
          <p:cNvPr id="5" name="Прямоугольный треугольник 4"/>
          <p:cNvSpPr/>
          <p:nvPr/>
        </p:nvSpPr>
        <p:spPr bwMode="auto">
          <a:xfrm>
            <a:off x="827584" y="1196752"/>
            <a:ext cx="2520280" cy="2518751"/>
          </a:xfrm>
          <a:prstGeom prst="rtTriangle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1" u="none" strike="noStrike" cap="none" normalizeH="0" baseline="0" smtClean="0">
              <a:ln>
                <a:noFill/>
              </a:ln>
              <a:solidFill>
                <a:srgbClr val="8029A7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ый треугольник 6"/>
          <p:cNvSpPr/>
          <p:nvPr/>
        </p:nvSpPr>
        <p:spPr bwMode="auto">
          <a:xfrm>
            <a:off x="5904148" y="1196752"/>
            <a:ext cx="2520280" cy="2518751"/>
          </a:xfrm>
          <a:prstGeom prst="rtTriangle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1" u="none" strike="noStrike" cap="none" normalizeH="0" baseline="0" smtClean="0">
              <a:ln>
                <a:noFill/>
              </a:ln>
              <a:solidFill>
                <a:srgbClr val="8029A7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9488" y="857614"/>
            <a:ext cx="6352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68906" y="3248980"/>
            <a:ext cx="6352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32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68906" y="953631"/>
            <a:ext cx="6352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32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80412" y="3382593"/>
            <a:ext cx="6352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32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3498" y="3364486"/>
            <a:ext cx="6352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03848" y="3347516"/>
            <a:ext cx="6352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56215" y="4149080"/>
            <a:ext cx="295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135667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4800" b="1" i="1" u="none" strike="noStrike" cap="none" normalizeH="0" baseline="0" smtClean="0">
            <a:ln>
              <a:noFill/>
            </a:ln>
            <a:solidFill>
              <a:srgbClr val="8029A7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4800" b="1" i="1" u="none" strike="noStrike" cap="none" normalizeH="0" baseline="0" smtClean="0">
            <a:ln>
              <a:noFill/>
            </a:ln>
            <a:solidFill>
              <a:srgbClr val="8029A7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</TotalTime>
  <Words>180</Words>
  <Application>Microsoft Office PowerPoint</Application>
  <PresentationFormat>Экран (4:3)</PresentationFormat>
  <Paragraphs>41</Paragraphs>
  <Slides>9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Monotype Corsiva</vt:lpstr>
      <vt:lpstr>Times New Roman</vt:lpstr>
      <vt:lpstr>Оформление по умолчанию</vt:lpstr>
      <vt:lpstr> Тема: «Теорема, обратная теореме Пифагора» </vt:lpstr>
      <vt:lpstr>Математический диктант </vt:lpstr>
      <vt:lpstr>Презентация PowerPoint</vt:lpstr>
      <vt:lpstr>Презентация PowerPoint</vt:lpstr>
      <vt:lpstr>4. Запишите формулу для вычисления площади трапеции и вычислите площадь трапеции на рис. 4 </vt:lpstr>
      <vt:lpstr>5. Чему равна гипотенуза прямоугольного треугольника?  </vt:lpstr>
      <vt:lpstr>6. Чему равен катет прямоугольного треугольника? </vt:lpstr>
      <vt:lpstr>Теорема: Если квадрат одной стороны треугольника равен сумме квадратов двух других сторон, то такой треугольник прямоугольный. </vt:lpstr>
      <vt:lpstr>Доказательство: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geka</cp:lastModifiedBy>
  <cp:revision>59</cp:revision>
  <dcterms:created xsi:type="dcterms:W3CDTF">2006-11-03T13:45:40Z</dcterms:created>
  <dcterms:modified xsi:type="dcterms:W3CDTF">2014-12-11T01:22:48Z</dcterms:modified>
</cp:coreProperties>
</file>