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C373AC-49B1-4923-83F6-C3B6CC4775D2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BF9298-E116-40FE-A507-4BA05CBEC3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Материал на повторение по геометрии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ля 11 класса</a:t>
            </a:r>
          </a:p>
          <a:p>
            <a:r>
              <a:rPr lang="ru-RU" dirty="0" smtClean="0"/>
              <a:t>Учитель :</a:t>
            </a:r>
            <a:r>
              <a:rPr lang="ru-RU" dirty="0" err="1" smtClean="0"/>
              <a:t>Гагиева</a:t>
            </a:r>
            <a:r>
              <a:rPr lang="ru-RU" dirty="0" smtClean="0"/>
              <a:t> А.О.</a:t>
            </a:r>
          </a:p>
          <a:p>
            <a:r>
              <a:rPr lang="ru-RU" dirty="0" smtClean="0"/>
              <a:t>МКОУ СОШ с. </a:t>
            </a:r>
            <a:r>
              <a:rPr lang="ru-RU" dirty="0" err="1" smtClean="0"/>
              <a:t>Н.Батако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Площади различных геометрических фигур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Площадь треугольника.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401080" cy="6215106"/>
          </a:xfrm>
        </p:spPr>
        <p:txBody>
          <a:bodyPr>
            <a:noAutofit/>
          </a:bodyPr>
          <a:lstStyle/>
          <a:p>
            <a:endParaRPr lang="en-US" sz="2400" b="1" dirty="0" smtClean="0"/>
          </a:p>
          <a:p>
            <a:r>
              <a:rPr lang="ru-RU" sz="2400" b="1" dirty="0" smtClean="0"/>
              <a:t>1</a:t>
            </a:r>
            <a:r>
              <a:rPr lang="ru-RU" sz="2400" b="1" dirty="0"/>
              <a:t>) Площадь треугольника равна половине произведения его стороны на высоту, проведенную к этой стороне</a:t>
            </a:r>
            <a:r>
              <a:rPr lang="ru-RU" sz="2400" b="1" dirty="0" smtClean="0"/>
              <a:t>:</a:t>
            </a:r>
          </a:p>
          <a:p>
            <a:pPr>
              <a:buNone/>
            </a:pPr>
            <a:r>
              <a:rPr lang="ru-RU" sz="2400" b="1" dirty="0" smtClean="0"/>
              <a:t>                                                                </a:t>
            </a:r>
          </a:p>
          <a:p>
            <a:r>
              <a:rPr lang="ru-RU" sz="2400" b="1" dirty="0" smtClean="0"/>
              <a:t>2</a:t>
            </a:r>
            <a:r>
              <a:rPr lang="ru-RU" sz="2400" b="1" dirty="0"/>
              <a:t>) Площадь треугольника равна половине произведения двух любых его сторон на синус угла между ними:</a:t>
            </a:r>
          </a:p>
          <a:p>
            <a:r>
              <a:rPr lang="ru-RU" sz="2400" b="1" dirty="0"/>
              <a:t>                                                                      </a:t>
            </a:r>
          </a:p>
          <a:p>
            <a:r>
              <a:rPr lang="ru-RU" sz="2400" b="1" dirty="0"/>
              <a:t>3) Площадь прямоугольного треугольника равна половине произведения катетов:</a:t>
            </a:r>
          </a:p>
          <a:p>
            <a:pPr>
              <a:buNone/>
            </a:pPr>
            <a:r>
              <a:rPr lang="ru-RU" sz="2400" b="1" dirty="0" smtClean="0"/>
              <a:t>             </a:t>
            </a:r>
            <a:r>
              <a:rPr lang="ru-RU" sz="2400" b="1" dirty="0"/>
              <a:t>                                                                   </a:t>
            </a:r>
          </a:p>
          <a:p>
            <a:r>
              <a:rPr lang="ru-RU" sz="2400" b="1" dirty="0"/>
              <a:t> 4) Площадь треугольника равна произведению полупериметра на радиус вписанной </a:t>
            </a:r>
            <a:r>
              <a:rPr lang="ru-RU" sz="2400" b="1" dirty="0" smtClean="0"/>
              <a:t>окружности:</a:t>
            </a: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S=pr</a:t>
            </a:r>
            <a:endParaRPr lang="ru-RU" sz="2400" b="1" dirty="0"/>
          </a:p>
          <a:p>
            <a:pPr>
              <a:buNone/>
            </a:pPr>
            <a:r>
              <a:rPr lang="ru-RU" sz="2400" b="1" dirty="0"/>
              <a:t>    </a:t>
            </a:r>
            <a:r>
              <a:rPr lang="ru-RU" sz="2400" b="1" dirty="0" smtClean="0"/>
              <a:t>где</a:t>
            </a:r>
            <a:r>
              <a:rPr lang="ru-RU" sz="2400" b="1" dirty="0"/>
              <a:t> </a:t>
            </a:r>
            <a:r>
              <a:rPr lang="ru-RU" sz="2400" b="1" dirty="0" err="1"/>
              <a:t>r</a:t>
            </a:r>
            <a:r>
              <a:rPr lang="ru-RU" sz="2400" b="1" dirty="0"/>
              <a:t> – это радиус вписанной окружности, </a:t>
            </a:r>
            <a:r>
              <a:rPr lang="ru-RU" sz="2400" b="1" dirty="0" smtClean="0"/>
              <a:t>а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429520" y="1643050"/>
          <a:ext cx="928694" cy="778095"/>
        </p:xfrm>
        <a:graphic>
          <a:graphicData uri="http://schemas.openxmlformats.org/presentationml/2006/ole">
            <p:oleObj spid="_x0000_s1026" name="Формула" r:id="rId3" imgW="46980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000892" y="2714620"/>
          <a:ext cx="1928826" cy="664373"/>
        </p:xfrm>
        <a:graphic>
          <a:graphicData uri="http://schemas.openxmlformats.org/presentationml/2006/ole">
            <p:oleObj spid="_x0000_s1027" name="Формула" r:id="rId4" imgW="888840" imgH="3934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215206" y="3714752"/>
          <a:ext cx="1025690" cy="859361"/>
        </p:xfrm>
        <a:graphic>
          <a:graphicData uri="http://schemas.openxmlformats.org/presentationml/2006/ole">
            <p:oleObj spid="_x0000_s1028" name="Формула" r:id="rId5" imgW="46980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858016" y="5572140"/>
          <a:ext cx="1643074" cy="851844"/>
        </p:xfrm>
        <a:graphic>
          <a:graphicData uri="http://schemas.openxmlformats.org/presentationml/2006/ole">
            <p:oleObj spid="_x0000_s1029" name="Формула" r:id="rId6" imgW="838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Площади четырехугольников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2900" b="1" dirty="0">
                <a:solidFill>
                  <a:srgbClr val="C00000"/>
                </a:solidFill>
              </a:rPr>
              <a:t>Площадь прямоугольника</a:t>
            </a:r>
            <a:r>
              <a:rPr lang="ru-RU" sz="2900" b="1" dirty="0"/>
              <a:t>.</a:t>
            </a:r>
            <a:endParaRPr lang="ru-RU" sz="2900" dirty="0"/>
          </a:p>
          <a:p>
            <a:pPr>
              <a:buNone/>
            </a:pPr>
            <a:r>
              <a:rPr lang="ru-RU" sz="2900" dirty="0"/>
              <a:t>Площадь прямоугольника равна произведению длины и ширины:</a:t>
            </a:r>
          </a:p>
          <a:p>
            <a:pPr>
              <a:buNone/>
            </a:pPr>
            <a:r>
              <a:rPr lang="ru-RU" sz="2900" dirty="0"/>
              <a:t>                                                               </a:t>
            </a:r>
            <a:r>
              <a:rPr lang="ru-RU" sz="2900" dirty="0" smtClean="0"/>
              <a:t>     </a:t>
            </a:r>
            <a:r>
              <a:rPr lang="ru-RU" sz="2900" dirty="0"/>
              <a:t> </a:t>
            </a:r>
            <a:r>
              <a:rPr lang="ru-RU" sz="2900" b="1" dirty="0"/>
              <a:t>S = </a:t>
            </a:r>
            <a:r>
              <a:rPr lang="ru-RU" sz="2900" b="1" dirty="0" err="1"/>
              <a:t>ab</a:t>
            </a:r>
            <a:endParaRPr lang="ru-RU" sz="2900" dirty="0"/>
          </a:p>
          <a:p>
            <a:pPr>
              <a:buNone/>
            </a:pPr>
            <a:r>
              <a:rPr lang="ru-RU" sz="2900" b="1" dirty="0"/>
              <a:t> </a:t>
            </a:r>
            <a:endParaRPr lang="ru-RU" sz="2900" dirty="0"/>
          </a:p>
          <a:p>
            <a:pPr algn="ctr"/>
            <a:r>
              <a:rPr lang="ru-RU" sz="2900" b="1" dirty="0">
                <a:solidFill>
                  <a:srgbClr val="C00000"/>
                </a:solidFill>
              </a:rPr>
              <a:t>Площадь квадрата.</a:t>
            </a:r>
            <a:endParaRPr lang="ru-RU" sz="29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900" dirty="0"/>
              <a:t>Площадь квадрата равна квадрату его стороны:</a:t>
            </a:r>
          </a:p>
          <a:p>
            <a:pPr>
              <a:buNone/>
            </a:pPr>
            <a:r>
              <a:rPr lang="ru-RU" sz="2900" dirty="0"/>
              <a:t>                                                                    </a:t>
            </a:r>
            <a:r>
              <a:rPr lang="ru-RU" sz="2900" b="1" dirty="0"/>
              <a:t>S = a</a:t>
            </a:r>
            <a:r>
              <a:rPr lang="ru-RU" sz="2900" b="1" baseline="30000" dirty="0"/>
              <a:t>2</a:t>
            </a:r>
            <a:endParaRPr lang="ru-RU" sz="2900" dirty="0"/>
          </a:p>
          <a:p>
            <a:pPr>
              <a:buNone/>
            </a:pPr>
            <a:r>
              <a:rPr lang="ru-RU" sz="2900" dirty="0"/>
              <a:t> </a:t>
            </a:r>
          </a:p>
          <a:p>
            <a:pPr algn="ctr"/>
            <a:r>
              <a:rPr lang="ru-RU" sz="2900" b="1" dirty="0">
                <a:solidFill>
                  <a:srgbClr val="C00000"/>
                </a:solidFill>
              </a:rPr>
              <a:t>Площадь параллелограмма.</a:t>
            </a:r>
            <a:endParaRPr lang="ru-RU" sz="29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900" dirty="0"/>
              <a:t>Площадь параллелограмма равна произведению его стороны на высоту, проведенную к этой стороне:</a:t>
            </a:r>
          </a:p>
          <a:p>
            <a:pPr>
              <a:buNone/>
            </a:pPr>
            <a:r>
              <a:rPr lang="ru-RU" sz="2900" dirty="0"/>
              <a:t>                                                                    </a:t>
            </a:r>
            <a:r>
              <a:rPr lang="ru-RU" sz="2900" b="1" dirty="0"/>
              <a:t>S = </a:t>
            </a:r>
            <a:r>
              <a:rPr lang="ru-RU" sz="2900" b="1" dirty="0" err="1" smtClean="0"/>
              <a:t>ah</a:t>
            </a:r>
            <a:endParaRPr lang="ru-RU" sz="2900" b="1" dirty="0" smtClean="0"/>
          </a:p>
          <a:p>
            <a:pPr algn="ctr"/>
            <a:r>
              <a:rPr lang="ru-RU" sz="2900" b="1" dirty="0">
                <a:solidFill>
                  <a:srgbClr val="C00000"/>
                </a:solidFill>
              </a:rPr>
              <a:t>Площадь трапеции.</a:t>
            </a:r>
            <a:endParaRPr lang="ru-RU" sz="29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900" dirty="0"/>
              <a:t>Площадь трапеции равна произведению </a:t>
            </a:r>
            <a:r>
              <a:rPr lang="ru-RU" sz="2900" dirty="0" err="1"/>
              <a:t>полусуммы</a:t>
            </a:r>
            <a:r>
              <a:rPr lang="ru-RU" sz="2900" dirty="0"/>
              <a:t> ее оснований на высоту:</a:t>
            </a:r>
          </a:p>
          <a:p>
            <a:pPr>
              <a:buNone/>
            </a:pPr>
            <a:r>
              <a:rPr lang="ru-RU" sz="2900" dirty="0"/>
              <a:t>                                                                      </a:t>
            </a:r>
            <a:r>
              <a:rPr lang="ru-RU" sz="2900" dirty="0" smtClean="0"/>
              <a:t>         </a:t>
            </a:r>
            <a:r>
              <a:rPr lang="ru-RU" sz="2900" dirty="0"/>
              <a:t>  </a:t>
            </a:r>
            <a:r>
              <a:rPr lang="ru-RU" sz="2900" b="1" dirty="0" err="1"/>
              <a:t>a</a:t>
            </a:r>
            <a:r>
              <a:rPr lang="ru-RU" sz="2900" b="1" dirty="0"/>
              <a:t> + </a:t>
            </a:r>
            <a:r>
              <a:rPr lang="ru-RU" sz="2900" b="1" dirty="0" err="1"/>
              <a:t>b</a:t>
            </a:r>
            <a:r>
              <a:rPr lang="ru-RU" sz="2900" b="1" dirty="0"/>
              <a:t/>
            </a:r>
            <a:br>
              <a:rPr lang="ru-RU" sz="2900" b="1" dirty="0"/>
            </a:br>
            <a:r>
              <a:rPr lang="ru-RU" sz="2900" b="1" dirty="0"/>
              <a:t>                                                                S = ——— · </a:t>
            </a:r>
            <a:r>
              <a:rPr lang="ru-RU" sz="2900" b="1" dirty="0" err="1"/>
              <a:t>h</a:t>
            </a:r>
            <a:r>
              <a:rPr lang="ru-RU" sz="2900" b="1" dirty="0"/>
              <a:t/>
            </a:r>
            <a:br>
              <a:rPr lang="ru-RU" sz="2900" b="1" dirty="0"/>
            </a:br>
            <a:r>
              <a:rPr lang="ru-RU" sz="2900" b="1" dirty="0"/>
              <a:t>                                                                            2</a:t>
            </a:r>
            <a:endParaRPr lang="ru-RU" sz="2900" dirty="0"/>
          </a:p>
          <a:p>
            <a:pPr>
              <a:buNone/>
            </a:pPr>
            <a:r>
              <a:rPr lang="ru-RU" sz="2900" b="1" dirty="0"/>
              <a:t> </a:t>
            </a:r>
            <a:r>
              <a:rPr lang="ru-RU" sz="2900" dirty="0"/>
              <a:t>где </a:t>
            </a:r>
            <a:r>
              <a:rPr lang="ru-RU" sz="2900" b="1" dirty="0" err="1"/>
              <a:t>a</a:t>
            </a:r>
            <a:r>
              <a:rPr lang="ru-RU" sz="2900" b="1" dirty="0"/>
              <a:t> </a:t>
            </a:r>
            <a:r>
              <a:rPr lang="ru-RU" sz="2900" dirty="0"/>
              <a:t>и</a:t>
            </a:r>
            <a:r>
              <a:rPr lang="ru-RU" sz="2900" b="1" dirty="0"/>
              <a:t> </a:t>
            </a:r>
            <a:r>
              <a:rPr lang="ru-RU" sz="2900" b="1" dirty="0" err="1"/>
              <a:t>b</a:t>
            </a:r>
            <a:r>
              <a:rPr lang="ru-RU" sz="2900" dirty="0"/>
              <a:t> – основания трапеции.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Площадь ромба.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8229600" cy="6072206"/>
          </a:xfrm>
        </p:spPr>
        <p:txBody>
          <a:bodyPr>
            <a:normAutofit fontScale="40000" lnSpcReduction="20000"/>
          </a:bodyPr>
          <a:lstStyle/>
          <a:p>
            <a:r>
              <a:rPr lang="ru-RU" sz="3500" dirty="0" smtClean="0"/>
              <a:t>1</a:t>
            </a:r>
            <a:r>
              <a:rPr lang="ru-RU" sz="3500" dirty="0"/>
              <a:t>) Площадь ромба равна половине произведений его диагоналей</a:t>
            </a:r>
            <a:r>
              <a:rPr lang="ru-RU" sz="3500" dirty="0" smtClean="0"/>
              <a:t>:</a:t>
            </a:r>
          </a:p>
          <a:p>
            <a:pPr>
              <a:buNone/>
            </a:pPr>
            <a:r>
              <a:rPr lang="ru-RU" sz="3500" b="1" dirty="0" smtClean="0"/>
              <a:t>                                                                                            d</a:t>
            </a:r>
            <a:r>
              <a:rPr lang="ru-RU" sz="3500" b="1" baseline="-25000" dirty="0" smtClean="0"/>
              <a:t>1</a:t>
            </a:r>
            <a:r>
              <a:rPr lang="ru-RU" sz="3500" b="1" dirty="0" smtClean="0"/>
              <a:t> · d</a:t>
            </a:r>
            <a:r>
              <a:rPr lang="ru-RU" sz="3500" b="1" baseline="-25000" dirty="0" smtClean="0"/>
              <a:t>2</a:t>
            </a:r>
            <a:r>
              <a:rPr lang="ru-RU" sz="3500" b="1" dirty="0" smtClean="0"/>
              <a:t/>
            </a:r>
            <a:br>
              <a:rPr lang="ru-RU" sz="3500" b="1" dirty="0" smtClean="0"/>
            </a:br>
            <a:r>
              <a:rPr lang="ru-RU" sz="3500" b="1" dirty="0" smtClean="0"/>
              <a:t>                                                                         S = ———— </a:t>
            </a:r>
            <a:br>
              <a:rPr lang="ru-RU" sz="3500" b="1" dirty="0" smtClean="0"/>
            </a:br>
            <a:r>
              <a:rPr lang="ru-RU" sz="3500" b="1" dirty="0" smtClean="0"/>
              <a:t>                                                                                    2</a:t>
            </a:r>
            <a:endParaRPr lang="ru-RU" sz="3500" dirty="0" smtClean="0"/>
          </a:p>
          <a:p>
            <a:r>
              <a:rPr lang="ru-RU" sz="3500" dirty="0" smtClean="0"/>
              <a:t>2</a:t>
            </a:r>
            <a:r>
              <a:rPr lang="ru-RU" sz="3500" dirty="0"/>
              <a:t>) Так как ромб является также параллелограммом, то его площадь равна произведению стороны на высоту:</a:t>
            </a:r>
          </a:p>
          <a:p>
            <a:pPr>
              <a:buNone/>
            </a:pPr>
            <a:r>
              <a:rPr lang="ru-RU" sz="3500" b="1" dirty="0"/>
              <a:t>                                                                    </a:t>
            </a:r>
            <a:r>
              <a:rPr lang="ru-RU" sz="3500" b="1" dirty="0" smtClean="0"/>
              <a:t>             </a:t>
            </a:r>
            <a:r>
              <a:rPr lang="ru-RU" sz="3500" b="1" dirty="0"/>
              <a:t>    </a:t>
            </a:r>
            <a:r>
              <a:rPr lang="ru-RU" sz="3500" b="1" dirty="0" smtClean="0"/>
              <a:t>       S = </a:t>
            </a:r>
            <a:r>
              <a:rPr lang="ru-RU" sz="3500" b="1" dirty="0" err="1" smtClean="0"/>
              <a:t>ah</a:t>
            </a:r>
            <a:r>
              <a:rPr lang="ru-RU" sz="3500" b="1" dirty="0"/>
              <a:t> </a:t>
            </a:r>
            <a:endParaRPr lang="ru-RU" sz="3500" dirty="0"/>
          </a:p>
          <a:p>
            <a:r>
              <a:rPr lang="ru-RU" sz="3500" dirty="0"/>
              <a:t>3) Площадь ромба равна </a:t>
            </a:r>
            <a:r>
              <a:rPr lang="ru-RU" sz="3500" dirty="0" smtClean="0"/>
              <a:t>произведению </a:t>
            </a:r>
            <a:r>
              <a:rPr lang="ru-RU" sz="3500" dirty="0"/>
              <a:t>квадрата стороны на синус угла между двумя смежными сторонами:</a:t>
            </a:r>
          </a:p>
          <a:p>
            <a:pPr>
              <a:buNone/>
            </a:pPr>
            <a:r>
              <a:rPr lang="ru-RU" sz="3500" b="1" dirty="0"/>
              <a:t>                                                               </a:t>
            </a:r>
            <a:r>
              <a:rPr lang="ru-RU" sz="3500" b="1" dirty="0" smtClean="0"/>
              <a:t>         S </a:t>
            </a:r>
            <a:r>
              <a:rPr lang="ru-RU" sz="3500" b="1" dirty="0"/>
              <a:t>= a</a:t>
            </a:r>
            <a:r>
              <a:rPr lang="ru-RU" sz="3500" b="1" baseline="30000" dirty="0"/>
              <a:t>2</a:t>
            </a:r>
            <a:r>
              <a:rPr lang="ru-RU" sz="3500" b="1" dirty="0"/>
              <a:t> · </a:t>
            </a:r>
            <a:r>
              <a:rPr lang="ru-RU" sz="3500" b="1" dirty="0" err="1"/>
              <a:t>sin</a:t>
            </a:r>
            <a:r>
              <a:rPr lang="ru-RU" sz="3500" b="1" dirty="0"/>
              <a:t> </a:t>
            </a:r>
            <a:r>
              <a:rPr lang="ru-RU" sz="3500" b="1" dirty="0" err="1" smtClean="0"/>
              <a:t>α      </a:t>
            </a:r>
            <a:r>
              <a:rPr lang="ru-RU" sz="3500" b="1" dirty="0" smtClean="0"/>
              <a:t>или     </a:t>
            </a:r>
            <a:r>
              <a:rPr lang="ru-RU" sz="3500" b="1" dirty="0" smtClean="0"/>
              <a:t>  S = a</a:t>
            </a:r>
            <a:r>
              <a:rPr lang="ru-RU" sz="3500" b="1" baseline="30000" dirty="0" smtClean="0"/>
              <a:t>2</a:t>
            </a:r>
            <a:r>
              <a:rPr lang="ru-RU" sz="3500" b="1" dirty="0" smtClean="0"/>
              <a:t> · </a:t>
            </a:r>
            <a:r>
              <a:rPr lang="ru-RU" sz="3500" b="1" dirty="0" err="1" smtClean="0"/>
              <a:t>sin</a:t>
            </a:r>
            <a:r>
              <a:rPr lang="ru-RU" sz="3500" b="1" dirty="0" smtClean="0"/>
              <a:t> </a:t>
            </a:r>
            <a:r>
              <a:rPr lang="ru-RU" sz="3500" b="1" dirty="0" err="1" smtClean="0"/>
              <a:t>β</a:t>
            </a:r>
            <a:endParaRPr lang="ru-RU" sz="3500" dirty="0"/>
          </a:p>
          <a:p>
            <a:pPr>
              <a:buNone/>
            </a:pPr>
            <a:r>
              <a:rPr lang="ru-RU" sz="3500" b="1" dirty="0"/>
              <a:t>                                                                  </a:t>
            </a:r>
            <a:r>
              <a:rPr lang="ru-RU" sz="3500" b="1" dirty="0" smtClean="0"/>
              <a:t>         </a:t>
            </a:r>
            <a:r>
              <a:rPr lang="ru-RU" sz="3500" b="1" dirty="0"/>
              <a:t>    </a:t>
            </a:r>
            <a:r>
              <a:rPr lang="ru-RU" sz="3500" b="1" dirty="0" smtClean="0"/>
              <a:t>  </a:t>
            </a:r>
            <a:endParaRPr lang="ru-RU" sz="3500" dirty="0"/>
          </a:p>
          <a:p>
            <a:r>
              <a:rPr lang="ru-RU" sz="3500" dirty="0"/>
              <a:t>4) Площадь ромба можно вычислить, соотнеся диагонали (D или </a:t>
            </a:r>
            <a:r>
              <a:rPr lang="ru-RU" sz="3500" dirty="0" err="1"/>
              <a:t>d</a:t>
            </a:r>
            <a:r>
              <a:rPr lang="ru-RU" sz="3500" dirty="0"/>
              <a:t>) и тангенс углов:</a:t>
            </a:r>
          </a:p>
          <a:p>
            <a:pPr>
              <a:buNone/>
            </a:pPr>
            <a:r>
              <a:rPr lang="ru-RU" sz="3500" dirty="0"/>
              <a:t>                                                                               </a:t>
            </a:r>
            <a:r>
              <a:rPr lang="ru-RU" sz="3500" dirty="0" smtClean="0"/>
              <a:t>                               </a:t>
            </a:r>
            <a:r>
              <a:rPr lang="ru-RU" sz="3500" dirty="0"/>
              <a:t>    </a:t>
            </a:r>
            <a:r>
              <a:rPr lang="ru-RU" sz="3500" b="1" dirty="0"/>
              <a:t>1</a:t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                                         S = — D</a:t>
            </a:r>
            <a:r>
              <a:rPr lang="ru-RU" sz="3500" b="1" baseline="30000" dirty="0"/>
              <a:t>2</a:t>
            </a:r>
            <a:r>
              <a:rPr lang="ru-RU" sz="3500" b="1" dirty="0"/>
              <a:t> </a:t>
            </a:r>
            <a:r>
              <a:rPr lang="ru-RU" sz="3500" b="1" dirty="0" err="1"/>
              <a:t>tg</a:t>
            </a:r>
            <a:r>
              <a:rPr lang="ru-RU" sz="3500" b="1" dirty="0"/>
              <a:t>(</a:t>
            </a:r>
            <a:r>
              <a:rPr lang="ru-RU" sz="3500" b="1" dirty="0" err="1"/>
              <a:t>α</a:t>
            </a:r>
            <a:r>
              <a:rPr lang="ru-RU" sz="3500" b="1" dirty="0"/>
              <a:t>/2)</a:t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                                                 2</a:t>
            </a:r>
            <a:endParaRPr lang="ru-RU" sz="3500" dirty="0"/>
          </a:p>
          <a:p>
            <a:pPr>
              <a:buNone/>
            </a:pPr>
            <a:r>
              <a:rPr lang="ru-RU" sz="3500" dirty="0"/>
              <a:t> </a:t>
            </a:r>
          </a:p>
          <a:p>
            <a:pPr>
              <a:buNone/>
            </a:pPr>
            <a:r>
              <a:rPr lang="ru-RU" sz="3500" dirty="0"/>
              <a:t>                                                                            </a:t>
            </a:r>
            <a:r>
              <a:rPr lang="ru-RU" sz="3500" dirty="0" smtClean="0"/>
              <a:t> </a:t>
            </a:r>
            <a:r>
              <a:rPr lang="ru-RU" sz="3500" dirty="0"/>
              <a:t>   </a:t>
            </a:r>
            <a:r>
              <a:rPr lang="ru-RU" sz="3500" dirty="0" smtClean="0"/>
              <a:t>                      </a:t>
            </a:r>
            <a:r>
              <a:rPr lang="ru-RU" sz="3500" b="1" dirty="0" smtClean="0"/>
              <a:t>1</a:t>
            </a:r>
            <a:r>
              <a:rPr lang="ru-RU" sz="3500" b="1" dirty="0"/>
              <a:t/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                                         S = — d</a:t>
            </a:r>
            <a:r>
              <a:rPr lang="ru-RU" sz="3500" b="1" baseline="30000" dirty="0"/>
              <a:t>2</a:t>
            </a:r>
            <a:r>
              <a:rPr lang="ru-RU" sz="3500" b="1" dirty="0"/>
              <a:t> </a:t>
            </a:r>
            <a:r>
              <a:rPr lang="ru-RU" sz="3500" b="1" dirty="0" err="1"/>
              <a:t>tg</a:t>
            </a:r>
            <a:r>
              <a:rPr lang="ru-RU" sz="3500" b="1" dirty="0"/>
              <a:t>(</a:t>
            </a:r>
            <a:r>
              <a:rPr lang="ru-RU" sz="3500" b="1" dirty="0" err="1"/>
              <a:t>β</a:t>
            </a:r>
            <a:r>
              <a:rPr lang="ru-RU" sz="3500" b="1" dirty="0"/>
              <a:t>/2)</a:t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                                                 2</a:t>
            </a:r>
            <a:endParaRPr lang="ru-RU" sz="3500" dirty="0"/>
          </a:p>
          <a:p>
            <a:pPr>
              <a:buNone/>
            </a:pPr>
            <a:r>
              <a:rPr lang="ru-RU" sz="3500" dirty="0"/>
              <a:t>где </a:t>
            </a:r>
            <a:r>
              <a:rPr lang="ru-RU" sz="3500" b="1" dirty="0"/>
              <a:t>D</a:t>
            </a:r>
            <a:r>
              <a:rPr lang="ru-RU" sz="3500" dirty="0"/>
              <a:t> – большая диагональ, </a:t>
            </a:r>
            <a:r>
              <a:rPr lang="ru-RU" sz="3500" b="1" dirty="0" err="1"/>
              <a:t>d</a:t>
            </a:r>
            <a:r>
              <a:rPr lang="ru-RU" sz="3500" dirty="0"/>
              <a:t> – меньшая диагональ, </a:t>
            </a:r>
            <a:r>
              <a:rPr lang="ru-RU" sz="3500" b="1" dirty="0" err="1"/>
              <a:t>α</a:t>
            </a:r>
            <a:r>
              <a:rPr lang="ru-RU" sz="3500" dirty="0" err="1"/>
              <a:t> </a:t>
            </a:r>
            <a:r>
              <a:rPr lang="ru-RU" sz="3500" dirty="0"/>
              <a:t>– острый угол, </a:t>
            </a:r>
            <a:r>
              <a:rPr lang="ru-RU" sz="3500" b="1" dirty="0" err="1"/>
              <a:t>β</a:t>
            </a:r>
            <a:r>
              <a:rPr lang="ru-RU" sz="3500" dirty="0" err="1"/>
              <a:t> </a:t>
            </a:r>
            <a:r>
              <a:rPr lang="ru-RU" sz="3500" dirty="0"/>
              <a:t>– тупой угол.</a:t>
            </a:r>
          </a:p>
          <a:p>
            <a:pPr>
              <a:buNone/>
            </a:pPr>
            <a:r>
              <a:rPr lang="ru-RU" sz="3500" dirty="0"/>
              <a:t> </a:t>
            </a:r>
          </a:p>
          <a:p>
            <a:r>
              <a:rPr lang="ru-RU" sz="3500" dirty="0"/>
              <a:t>4) Площадь ромба можно также вычислить по радиусу вписанной окружности и углу α:</a:t>
            </a:r>
          </a:p>
          <a:p>
            <a:pPr>
              <a:buNone/>
            </a:pPr>
            <a:r>
              <a:rPr lang="ru-RU" sz="3500" dirty="0" smtClean="0"/>
              <a:t>        </a:t>
            </a:r>
            <a:r>
              <a:rPr lang="ru-RU" sz="3500" dirty="0"/>
              <a:t>                                                                                  </a:t>
            </a:r>
            <a:r>
              <a:rPr lang="ru-RU" sz="3500" dirty="0" smtClean="0"/>
              <a:t> </a:t>
            </a:r>
            <a:r>
              <a:rPr lang="ru-RU" sz="3500" b="1" dirty="0" smtClean="0"/>
              <a:t>4r</a:t>
            </a:r>
            <a:r>
              <a:rPr lang="ru-RU" sz="3500" b="1" baseline="30000" dirty="0" smtClean="0"/>
              <a:t>2</a:t>
            </a:r>
            <a:r>
              <a:rPr lang="ru-RU" sz="3500" b="1" dirty="0"/>
              <a:t/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                                       S = ——— </a:t>
            </a:r>
            <a:br>
              <a:rPr lang="ru-RU" sz="3500" b="1" dirty="0"/>
            </a:br>
            <a:r>
              <a:rPr lang="ru-RU" sz="3500" b="1" dirty="0"/>
              <a:t>                                                                                   </a:t>
            </a:r>
            <a:r>
              <a:rPr lang="ru-RU" sz="3500" b="1" dirty="0" err="1"/>
              <a:t>sin</a:t>
            </a:r>
            <a:r>
              <a:rPr lang="ru-RU" sz="3500" b="1" dirty="0"/>
              <a:t> </a:t>
            </a:r>
            <a:r>
              <a:rPr lang="ru-RU" sz="3500" b="1" dirty="0" err="1"/>
              <a:t>α</a:t>
            </a:r>
            <a:endParaRPr lang="ru-RU" sz="3500" dirty="0"/>
          </a:p>
          <a:p>
            <a:pPr>
              <a:buNone/>
            </a:pPr>
            <a:r>
              <a:rPr lang="ru-RU" sz="3500" b="1" dirty="0"/>
              <a:t> </a:t>
            </a:r>
            <a:endParaRPr lang="ru-RU" sz="3500" dirty="0"/>
          </a:p>
          <a:p>
            <a:pPr>
              <a:buNone/>
            </a:pPr>
            <a:r>
              <a:rPr lang="ru-RU" sz="3500" b="1" dirty="0"/>
              <a:t>                                                                      </a:t>
            </a:r>
            <a:r>
              <a:rPr lang="ru-RU" sz="3500" b="1" dirty="0" smtClean="0"/>
              <a:t>            </a:t>
            </a:r>
            <a:r>
              <a:rPr lang="ru-RU" sz="3500" b="1" dirty="0"/>
              <a:t>    S = 2a · </a:t>
            </a:r>
            <a:r>
              <a:rPr lang="ru-RU" sz="3500" b="1" dirty="0" err="1"/>
              <a:t>r</a:t>
            </a:r>
            <a:endParaRPr lang="ru-RU" sz="35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Площадь круга.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Площадь круга равна произведению числа </a:t>
            </a:r>
            <a:r>
              <a:rPr lang="ru-RU" dirty="0" err="1"/>
              <a:t>π </a:t>
            </a:r>
            <a:r>
              <a:rPr lang="ru-RU" dirty="0"/>
              <a:t>на квадрат радиуса (</a:t>
            </a:r>
            <a:r>
              <a:rPr lang="ru-RU" dirty="0" err="1"/>
              <a:t>π </a:t>
            </a:r>
            <a:r>
              <a:rPr lang="ru-RU" dirty="0"/>
              <a:t>≈ 3,1416):</a:t>
            </a:r>
          </a:p>
          <a:p>
            <a:pPr>
              <a:buNone/>
            </a:pPr>
            <a:r>
              <a:rPr lang="ru-RU" b="1" dirty="0"/>
              <a:t>                                                                S = </a:t>
            </a:r>
            <a:r>
              <a:rPr lang="ru-RU" b="1" dirty="0" err="1"/>
              <a:t>π</a:t>
            </a:r>
            <a:r>
              <a:rPr lang="ru-RU" b="1" dirty="0"/>
              <a:t> · r</a:t>
            </a:r>
            <a:r>
              <a:rPr lang="ru-RU" b="1" baseline="30000" dirty="0"/>
              <a:t>2</a:t>
            </a:r>
            <a:endParaRPr lang="ru-RU" dirty="0"/>
          </a:p>
          <a:p>
            <a:r>
              <a:rPr lang="ru-RU" dirty="0"/>
              <a:t>2) Площадь круга равна половине произведения длины его окружности на радиус: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/>
              <a:t>                                                                      </a:t>
            </a:r>
            <a:r>
              <a:rPr lang="ru-RU" b="1" dirty="0"/>
              <a:t>C · </a:t>
            </a:r>
            <a:r>
              <a:rPr lang="ru-RU" b="1" dirty="0" err="1"/>
              <a:t>r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                                                              S = ———</a:t>
            </a:r>
            <a:br>
              <a:rPr lang="ru-RU" b="1" dirty="0"/>
            </a:br>
            <a:r>
              <a:rPr lang="ru-RU" b="1" dirty="0"/>
              <a:t>                                                                           2</a:t>
            </a:r>
            <a:endParaRPr lang="ru-RU" dirty="0"/>
          </a:p>
          <a:p>
            <a:r>
              <a:rPr lang="ru-RU" dirty="0"/>
              <a:t>3) Площадь круга равна четверти произведения числа </a:t>
            </a:r>
            <a:r>
              <a:rPr lang="ru-RU" b="1" dirty="0" err="1"/>
              <a:t>π</a:t>
            </a:r>
            <a:r>
              <a:rPr lang="ru-RU" dirty="0"/>
              <a:t> на квадрат диаметра: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/>
              <a:t>                                                           </a:t>
            </a:r>
            <a:r>
              <a:rPr lang="ru-RU" b="1" dirty="0"/>
              <a:t>            </a:t>
            </a:r>
            <a:r>
              <a:rPr lang="ru-RU" b="1" dirty="0" err="1"/>
              <a:t>π </a:t>
            </a:r>
            <a:r>
              <a:rPr lang="ru-RU" b="1" dirty="0"/>
              <a:t>· D</a:t>
            </a:r>
            <a:r>
              <a:rPr lang="ru-RU" b="1" baseline="30000" dirty="0"/>
              <a:t>2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                                                              S = ———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                                                                         4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77724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Площадь </a:t>
            </a:r>
            <a:r>
              <a:rPr lang="ru-RU" sz="3600" b="1" dirty="0" smtClean="0"/>
              <a:t>кругового сектора и кругового сегмента.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401080" cy="585791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Круговой </a:t>
            </a:r>
            <a:r>
              <a:rPr lang="ru-RU" b="1" dirty="0"/>
              <a:t>сектор</a:t>
            </a:r>
            <a:r>
              <a:rPr lang="ru-RU" dirty="0"/>
              <a:t> – это часть круга, лежащая внутри соответствующего центрального угла.</a:t>
            </a:r>
            <a:br>
              <a:rPr lang="ru-RU" dirty="0"/>
            </a:br>
            <a:r>
              <a:rPr lang="ru-RU" dirty="0"/>
              <a:t>Формула площади кругового сектора: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/>
              <a:t>                                                                        </a:t>
            </a:r>
            <a:r>
              <a:rPr lang="ru-RU" b="1" dirty="0"/>
              <a:t>πR</a:t>
            </a:r>
            <a:r>
              <a:rPr lang="ru-RU" b="1" baseline="30000" dirty="0"/>
              <a:t>2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                                                             S = ——— </a:t>
            </a:r>
            <a:r>
              <a:rPr lang="ru-RU" b="1" dirty="0" err="1"/>
              <a:t>α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                                                                       360</a:t>
            </a:r>
            <a:endParaRPr lang="ru-RU" dirty="0"/>
          </a:p>
          <a:p>
            <a:pPr>
              <a:buNone/>
            </a:pPr>
            <a:r>
              <a:rPr lang="ru-RU" dirty="0" smtClean="0"/>
              <a:t>      где</a:t>
            </a:r>
            <a:r>
              <a:rPr lang="ru-RU" dirty="0"/>
              <a:t> </a:t>
            </a:r>
            <a:r>
              <a:rPr lang="ru-RU" b="1" dirty="0" err="1"/>
              <a:t>π</a:t>
            </a:r>
            <a:r>
              <a:rPr lang="ru-RU" dirty="0"/>
              <a:t> – постоянная величина, равная 3,1416; </a:t>
            </a:r>
            <a:r>
              <a:rPr lang="ru-RU" b="1" dirty="0"/>
              <a:t>R</a:t>
            </a:r>
            <a:r>
              <a:rPr lang="ru-RU" dirty="0"/>
              <a:t> – радиус круга; </a:t>
            </a:r>
            <a:r>
              <a:rPr lang="ru-RU" b="1" dirty="0" err="1"/>
              <a:t>α</a:t>
            </a:r>
            <a:r>
              <a:rPr lang="ru-RU" dirty="0" err="1"/>
              <a:t> </a:t>
            </a:r>
            <a:r>
              <a:rPr lang="ru-RU" dirty="0"/>
              <a:t>– градусная мера соответствующего центрального угла.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b="1" dirty="0"/>
              <a:t>Круговой сегмент</a:t>
            </a:r>
            <a:r>
              <a:rPr lang="ru-RU" dirty="0"/>
              <a:t> – это общая часть круга и полуплоскости.</a:t>
            </a:r>
            <a:br>
              <a:rPr lang="ru-RU" dirty="0"/>
            </a:br>
            <a:r>
              <a:rPr lang="ru-RU" dirty="0"/>
              <a:t>Формула площади кругового сегмента: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/>
              <a:t>                                                                        </a:t>
            </a:r>
            <a:r>
              <a:rPr lang="ru-RU" b="1" dirty="0"/>
              <a:t>πR</a:t>
            </a:r>
            <a:r>
              <a:rPr lang="ru-RU" b="1" baseline="30000" dirty="0"/>
              <a:t>2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                                                             S = ——— </a:t>
            </a:r>
            <a:r>
              <a:rPr lang="ru-RU" b="1" dirty="0" err="1"/>
              <a:t>α </a:t>
            </a:r>
            <a:r>
              <a:rPr lang="ru-RU" b="1" dirty="0"/>
              <a:t> ±  S</a:t>
            </a:r>
            <a:r>
              <a:rPr lang="ru-RU" baseline="-25000" dirty="0"/>
              <a:t>Δ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                                                                       360</a:t>
            </a:r>
            <a:endParaRPr lang="ru-RU" dirty="0"/>
          </a:p>
          <a:p>
            <a:pPr>
              <a:buNone/>
            </a:pPr>
            <a:r>
              <a:rPr lang="ru-RU" dirty="0" smtClean="0"/>
              <a:t>             где</a:t>
            </a:r>
            <a:r>
              <a:rPr lang="ru-RU" dirty="0"/>
              <a:t> </a:t>
            </a:r>
            <a:r>
              <a:rPr lang="ru-RU" b="1" dirty="0" err="1"/>
              <a:t>α</a:t>
            </a:r>
            <a:r>
              <a:rPr lang="ru-RU" dirty="0"/>
              <a:t> – градусная мера центрального угла, который содержит дугу этого кругового сегмента; </a:t>
            </a:r>
            <a:r>
              <a:rPr lang="ru-RU" b="1" dirty="0"/>
              <a:t>S</a:t>
            </a:r>
            <a:r>
              <a:rPr lang="ru-RU" baseline="-25000" dirty="0"/>
              <a:t>Δ</a:t>
            </a:r>
            <a:r>
              <a:rPr lang="ru-RU" b="1" baseline="-25000" dirty="0"/>
              <a:t> </a:t>
            </a:r>
            <a:r>
              <a:rPr lang="ru-RU" dirty="0"/>
              <a:t> - площадь треугольника с вершинами в центре круга и в концах радиусов, ограничивающих соответствующий сектор.</a:t>
            </a:r>
          </a:p>
          <a:p>
            <a:pPr>
              <a:buNone/>
            </a:pPr>
            <a:r>
              <a:rPr lang="ru-RU" dirty="0" smtClean="0"/>
              <a:t>      Знак </a:t>
            </a:r>
            <a:r>
              <a:rPr lang="ru-RU" dirty="0"/>
              <a:t>«минус» надо брать, когда </a:t>
            </a:r>
            <a:r>
              <a:rPr lang="ru-RU" dirty="0" err="1"/>
              <a:t>α </a:t>
            </a:r>
            <a:r>
              <a:rPr lang="ru-RU" dirty="0"/>
              <a:t>&lt; 180˚, а знак «плюс» надо брать, когда </a:t>
            </a:r>
            <a:r>
              <a:rPr lang="ru-RU" dirty="0" err="1"/>
              <a:t>α </a:t>
            </a:r>
            <a:r>
              <a:rPr lang="ru-RU" dirty="0"/>
              <a:t>&gt; 180˚.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42918"/>
            <a:ext cx="7772400" cy="128588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Площадь полной поверхности прямоугольного параллелепипеда.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dirty="0" smtClean="0"/>
              <a:t>Площадь </a:t>
            </a:r>
            <a:r>
              <a:rPr lang="ru-RU" dirty="0"/>
              <a:t>поверхности прямоугольного параллелепипеда равна удвоенной сумме площадей трех его граней:</a:t>
            </a:r>
          </a:p>
          <a:p>
            <a:pPr>
              <a:buNone/>
            </a:pPr>
            <a:r>
              <a:rPr lang="ru-RU" dirty="0"/>
              <a:t>                               </a:t>
            </a:r>
            <a:r>
              <a:rPr lang="ru-RU" b="1" dirty="0" smtClean="0"/>
              <a:t>S </a:t>
            </a:r>
            <a:r>
              <a:rPr lang="ru-RU" b="1" dirty="0"/>
              <a:t>= 2(</a:t>
            </a:r>
            <a:r>
              <a:rPr lang="ru-RU" b="1" dirty="0" err="1"/>
              <a:t>ab</a:t>
            </a:r>
            <a:r>
              <a:rPr lang="ru-RU" b="1" dirty="0"/>
              <a:t> + </a:t>
            </a:r>
            <a:r>
              <a:rPr lang="ru-RU" b="1" dirty="0" err="1"/>
              <a:t>bc</a:t>
            </a:r>
            <a:r>
              <a:rPr lang="ru-RU" b="1" dirty="0"/>
              <a:t> + </a:t>
            </a:r>
            <a:r>
              <a:rPr lang="ru-RU" b="1" dirty="0" err="1"/>
              <a:t>ac</a:t>
            </a:r>
            <a:r>
              <a:rPr lang="ru-RU" b="1" dirty="0"/>
              <a:t>)</a:t>
            </a:r>
            <a:endParaRPr lang="ru-RU" dirty="0"/>
          </a:p>
          <a:p>
            <a:pPr algn="ctr">
              <a:buNone/>
            </a:pPr>
            <a:r>
              <a:rPr lang="ru-RU" dirty="0"/>
              <a:t>где </a:t>
            </a:r>
            <a:r>
              <a:rPr lang="ru-RU" b="1" dirty="0" err="1"/>
              <a:t>a</a:t>
            </a:r>
            <a:r>
              <a:rPr lang="ru-RU" b="1" dirty="0"/>
              <a:t>, </a:t>
            </a:r>
            <a:r>
              <a:rPr lang="ru-RU" b="1" dirty="0" err="1"/>
              <a:t>b</a:t>
            </a:r>
            <a:r>
              <a:rPr lang="ru-RU" b="1" dirty="0"/>
              <a:t> </a:t>
            </a:r>
            <a:r>
              <a:rPr lang="ru-RU" b="1" dirty="0" err="1"/>
              <a:t>c</a:t>
            </a:r>
            <a:r>
              <a:rPr lang="ru-RU" dirty="0"/>
              <a:t> – грани параллелепипеда.</a:t>
            </a:r>
          </a:p>
          <a:p>
            <a:r>
              <a:rPr lang="ru-RU" dirty="0"/>
              <a:t> </a:t>
            </a:r>
            <a:r>
              <a:rPr lang="ru-RU" b="1" dirty="0" smtClean="0"/>
              <a:t>Площадь полной поверхности куба.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                                           </a:t>
            </a:r>
            <a:r>
              <a:rPr lang="ru-RU" b="1" dirty="0" smtClean="0"/>
              <a:t>S = 6a</a:t>
            </a:r>
            <a:r>
              <a:rPr lang="ru-RU" b="1" baseline="30000" dirty="0" smtClean="0"/>
              <a:t>2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где </a:t>
            </a:r>
            <a:r>
              <a:rPr lang="ru-RU" b="1" dirty="0" err="1" smtClean="0"/>
              <a:t>a</a:t>
            </a:r>
            <a:r>
              <a:rPr lang="ru-RU" dirty="0" smtClean="0"/>
              <a:t> – сторона куба.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Площадь поверхности конуса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b="1" dirty="0"/>
              <a:t>Площадь боковой поверхности конуса.</a:t>
            </a:r>
            <a:endParaRPr lang="ru-RU" dirty="0"/>
          </a:p>
          <a:p>
            <a:pPr>
              <a:buNone/>
            </a:pPr>
            <a:r>
              <a:rPr lang="ru-RU" dirty="0" smtClean="0"/>
              <a:t>     Площадь </a:t>
            </a:r>
            <a:r>
              <a:rPr lang="ru-RU" dirty="0"/>
              <a:t>боковой поверхности конуса равна произведению </a:t>
            </a:r>
            <a:r>
              <a:rPr lang="ru-RU" dirty="0" err="1"/>
              <a:t>π</a:t>
            </a:r>
            <a:r>
              <a:rPr lang="ru-RU" dirty="0"/>
              <a:t>, радиуса основания и образующей:</a:t>
            </a:r>
          </a:p>
          <a:p>
            <a:pPr algn="ctr">
              <a:buNone/>
            </a:pPr>
            <a:r>
              <a:rPr lang="ru-RU" b="1" dirty="0"/>
              <a:t>S = </a:t>
            </a:r>
            <a:r>
              <a:rPr lang="ru-RU" b="1" dirty="0" err="1"/>
              <a:t>πr</a:t>
            </a:r>
            <a:r>
              <a:rPr lang="ru-RU" b="1" i="1" dirty="0" err="1"/>
              <a:t>l</a:t>
            </a:r>
            <a:endParaRPr lang="ru-RU" dirty="0"/>
          </a:p>
          <a:p>
            <a:pPr>
              <a:buNone/>
            </a:pPr>
            <a:r>
              <a:rPr lang="ru-RU" dirty="0"/>
              <a:t>где </a:t>
            </a:r>
            <a:r>
              <a:rPr lang="ru-RU" b="1" dirty="0" err="1"/>
              <a:t>r</a:t>
            </a:r>
            <a:r>
              <a:rPr lang="ru-RU" dirty="0"/>
              <a:t> – радиус основания конуса, </a:t>
            </a:r>
            <a:r>
              <a:rPr lang="ru-RU" b="1" i="1" dirty="0" err="1"/>
              <a:t>l</a:t>
            </a:r>
            <a:r>
              <a:rPr lang="ru-RU" dirty="0"/>
              <a:t> – образующая,  </a:t>
            </a:r>
            <a:r>
              <a:rPr lang="ru-RU" b="1" dirty="0" err="1"/>
              <a:t>π</a:t>
            </a:r>
            <a:r>
              <a:rPr lang="ru-RU" dirty="0" err="1"/>
              <a:t> </a:t>
            </a:r>
            <a:r>
              <a:rPr lang="ru-RU" dirty="0"/>
              <a:t>= 3,14.</a:t>
            </a:r>
          </a:p>
          <a:p>
            <a:pPr>
              <a:buNone/>
            </a:pPr>
            <a:r>
              <a:rPr lang="ru-RU" dirty="0" smtClean="0"/>
              <a:t>     Образующая </a:t>
            </a:r>
            <a:r>
              <a:rPr lang="ru-RU" dirty="0"/>
              <a:t>конуса – это отрезок, соединяющий вершину конуса и границу его основания.</a:t>
            </a:r>
            <a:br>
              <a:rPr lang="ru-RU" dirty="0"/>
            </a:br>
            <a:r>
              <a:rPr lang="ru-RU" dirty="0"/>
              <a:t>Объединение образующих называется боковой поверхностью конуса.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algn="ctr"/>
            <a:r>
              <a:rPr lang="ru-RU" b="1" dirty="0"/>
              <a:t>Площадь основания конуса.</a:t>
            </a:r>
            <a:endParaRPr lang="ru-RU" dirty="0"/>
          </a:p>
          <a:p>
            <a:pPr>
              <a:buNone/>
            </a:pPr>
            <a:r>
              <a:rPr lang="ru-RU" dirty="0"/>
              <a:t>Площадь основания конуса равна площади круга:</a:t>
            </a:r>
          </a:p>
          <a:p>
            <a:pPr algn="ctr">
              <a:buNone/>
            </a:pPr>
            <a:r>
              <a:rPr lang="ru-RU" b="1" dirty="0"/>
              <a:t>S = πr</a:t>
            </a:r>
            <a:r>
              <a:rPr lang="ru-RU" b="1" baseline="30000" dirty="0"/>
              <a:t>2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116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Справедливость</vt:lpstr>
      <vt:lpstr>Microsoft Equation 3.0</vt:lpstr>
      <vt:lpstr>Площади различных геометрических фигур </vt:lpstr>
      <vt:lpstr>Площадь треугольника. </vt:lpstr>
      <vt:lpstr>Площади четырехугольников</vt:lpstr>
      <vt:lpstr>Площадь ромба. </vt:lpstr>
      <vt:lpstr>Площадь круга. </vt:lpstr>
      <vt:lpstr>            Площадь кругового сектора и кругового сегмента.</vt:lpstr>
      <vt:lpstr>    Площадь полной поверхности прямоугольного параллелепипеда. </vt:lpstr>
      <vt:lpstr>Площадь поверхности конуса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Площади различных геометрических фигур</dc:title>
  <dc:creator>Школа</dc:creator>
  <cp:lastModifiedBy>Школа</cp:lastModifiedBy>
  <cp:revision>4</cp:revision>
  <dcterms:created xsi:type="dcterms:W3CDTF">2015-01-19T19:45:37Z</dcterms:created>
  <dcterms:modified xsi:type="dcterms:W3CDTF">2015-01-19T20:18:19Z</dcterms:modified>
</cp:coreProperties>
</file>