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CC99"/>
    <a:srgbClr val="009999"/>
    <a:srgbClr val="2A95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F1003CA-7D10-4F5E-8661-47B4DE3274D4}" type="datetimeFigureOut">
              <a:rPr lang="ru-RU" smtClean="0"/>
              <a:pPr/>
              <a:t>22.01.2015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1ACB10B-D972-423B-AB1E-B8BA15E6E7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rgbClr val="92D050"/>
                </a:solidFill>
                <a:latin typeface="Bookman Old Style" pitchFamily="18" charset="0"/>
              </a:rPr>
              <a:t>Тела вращения в природе</a:t>
            </a:r>
            <a:endParaRPr lang="ru-RU" sz="5400" dirty="0">
              <a:solidFill>
                <a:srgbClr val="92D05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У</a:t>
            </a:r>
            <a:r>
              <a:rPr lang="ru-RU" dirty="0" smtClean="0"/>
              <a:t>читель </a:t>
            </a:r>
            <a:r>
              <a:rPr lang="ru-RU" dirty="0" smtClean="0"/>
              <a:t>математики и физики МБОУ-ООШ с. Яблоновка Саратовской области Ровенского района Саратовской области </a:t>
            </a:r>
          </a:p>
          <a:p>
            <a:r>
              <a:rPr lang="ru-RU" dirty="0" smtClean="0"/>
              <a:t>Ефремова Ольга Анатольевна.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66FF33"/>
                </a:solidFill>
                <a:latin typeface="Impact" pitchFamily="34" charset="0"/>
              </a:rPr>
              <a:t>В природе</a:t>
            </a:r>
            <a:endParaRPr lang="ru-RU" sz="6600" dirty="0">
              <a:solidFill>
                <a:srgbClr val="66FF33"/>
              </a:solidFill>
              <a:latin typeface="Impact" pitchFamily="34" charset="0"/>
            </a:endParaRPr>
          </a:p>
        </p:txBody>
      </p:sp>
      <p:pic>
        <p:nvPicPr>
          <p:cNvPr id="8" name="Содержимое 3" descr="0_799f_36789503_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1500174"/>
            <a:ext cx="5572164" cy="4846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rgbClr val="66FF33"/>
                </a:solidFill>
                <a:latin typeface="Impact" pitchFamily="34" charset="0"/>
              </a:rPr>
              <a:t>В природе</a:t>
            </a:r>
            <a:endParaRPr lang="ru-RU" sz="6000" dirty="0"/>
          </a:p>
        </p:txBody>
      </p:sp>
      <p:pic>
        <p:nvPicPr>
          <p:cNvPr id="5" name="Рисунок 4" descr="iCAKMHFC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1500173"/>
            <a:ext cx="4000528" cy="2868303"/>
          </a:xfrm>
          <a:prstGeom prst="rect">
            <a:avLst/>
          </a:prstGeom>
        </p:spPr>
      </p:pic>
      <p:pic>
        <p:nvPicPr>
          <p:cNvPr id="6" name="Содержимое 3" descr="1906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00276">
            <a:off x="955282" y="1659289"/>
            <a:ext cx="2476500" cy="1928826"/>
          </a:xfrm>
          <a:prstGeom prst="rect">
            <a:avLst/>
          </a:prstGeom>
        </p:spPr>
      </p:pic>
      <p:pic>
        <p:nvPicPr>
          <p:cNvPr id="8" name="Содержимое 7" descr="untitled.bmp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295298" y="4247498"/>
            <a:ext cx="2678851" cy="21988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000" dirty="0" smtClean="0">
                <a:solidFill>
                  <a:schemeClr val="accent1">
                    <a:lumMod val="75000"/>
                  </a:schemeClr>
                </a:solidFill>
              </a:rPr>
              <a:t>Конус </a:t>
            </a: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52680_prev_4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1735" b="13069"/>
          <a:stretch>
            <a:fillRect/>
          </a:stretch>
        </p:blipFill>
        <p:spPr>
          <a:xfrm>
            <a:off x="1000100" y="1410309"/>
            <a:ext cx="3224062" cy="2375881"/>
          </a:xfrm>
        </p:spPr>
      </p:pic>
      <p:sp>
        <p:nvSpPr>
          <p:cNvPr id="5" name="TextBox 4"/>
          <p:cNvSpPr txBox="1"/>
          <p:nvPr/>
        </p:nvSpPr>
        <p:spPr>
          <a:xfrm>
            <a:off x="714348" y="392906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43042" y="4429132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929066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Ко́нус</a:t>
            </a:r>
            <a:r>
              <a:rPr lang="ru-RU" sz="2400" dirty="0" smtClean="0"/>
              <a:t> (от </a:t>
            </a:r>
            <a:r>
              <a:rPr lang="ru-RU" sz="2400" dirty="0" err="1" smtClean="0"/>
              <a:t>др.-греч</a:t>
            </a:r>
            <a:r>
              <a:rPr lang="ru-RU" sz="2400" dirty="0" smtClean="0"/>
              <a:t>, </a:t>
            </a:r>
            <a:r>
              <a:rPr lang="ru-RU" sz="2400" dirty="0" err="1" smtClean="0"/>
              <a:t>κώνος </a:t>
            </a:r>
            <a:r>
              <a:rPr lang="ru-RU" sz="2400" dirty="0" smtClean="0"/>
              <a:t>«шишка») — тело, полученное объединением всех лучей, исходящих из одной точки (</a:t>
            </a:r>
            <a:r>
              <a:rPr lang="ru-RU" sz="2400" i="1" dirty="0" smtClean="0"/>
              <a:t>вершины</a:t>
            </a:r>
            <a:r>
              <a:rPr lang="ru-RU" sz="2400" dirty="0" smtClean="0"/>
              <a:t> конуса) и проходящих через плоскую поверхность. Также можно сказать, что это тело, полученное при вращении прямоугольного треугольника вокруг одного из его катетов.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8900" dirty="0" smtClean="0">
                <a:solidFill>
                  <a:srgbClr val="FF0000"/>
                </a:solidFill>
                <a:latin typeface="Bookman Old Style" pitchFamily="18" charset="0"/>
              </a:rPr>
              <a:t>Конус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4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9" y="1357298"/>
            <a:ext cx="3143271" cy="4572032"/>
          </a:xfrm>
        </p:spPr>
      </p:pic>
      <p:sp>
        <p:nvSpPr>
          <p:cNvPr id="5" name="TextBox 4"/>
          <p:cNvSpPr txBox="1"/>
          <p:nvPr/>
        </p:nvSpPr>
        <p:spPr>
          <a:xfrm>
            <a:off x="3071802" y="1785926"/>
            <a:ext cx="48577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S</a:t>
            </a:r>
            <a:r>
              <a:rPr lang="en-US" sz="5400" baseline="-25000" dirty="0" smtClean="0"/>
              <a:t> </a:t>
            </a:r>
            <a:r>
              <a:rPr lang="ru-RU" sz="5400" baseline="-25000" dirty="0" smtClean="0"/>
              <a:t>пол</a:t>
            </a:r>
            <a:r>
              <a:rPr lang="en-US" sz="5400" dirty="0" smtClean="0"/>
              <a:t>=S</a:t>
            </a:r>
            <a:r>
              <a:rPr lang="en-US" sz="5400" baseline="-25000" dirty="0" smtClean="0"/>
              <a:t> </a:t>
            </a:r>
            <a:r>
              <a:rPr lang="ru-RU" sz="5400" baseline="-25000" dirty="0" smtClean="0"/>
              <a:t>бок</a:t>
            </a:r>
            <a:r>
              <a:rPr lang="ru-RU" sz="5400" dirty="0" smtClean="0"/>
              <a:t> +</a:t>
            </a:r>
            <a:r>
              <a:rPr lang="en-US" sz="5400" dirty="0" smtClean="0"/>
              <a:t>S</a:t>
            </a:r>
            <a:r>
              <a:rPr lang="en-US" sz="5400" baseline="-25000" dirty="0" smtClean="0"/>
              <a:t> </a:t>
            </a:r>
            <a:r>
              <a:rPr lang="ru-RU" sz="5400" baseline="-25000" dirty="0" err="1" smtClean="0"/>
              <a:t>осн</a:t>
            </a:r>
            <a:endParaRPr lang="ru-RU" sz="5400" baseline="-25000" dirty="0" smtClean="0"/>
          </a:p>
          <a:p>
            <a:r>
              <a:rPr lang="en-US" sz="5400" dirty="0" smtClean="0"/>
              <a:t>S</a:t>
            </a:r>
            <a:r>
              <a:rPr lang="en-US" sz="5400" baseline="-25000" dirty="0" smtClean="0"/>
              <a:t> </a:t>
            </a:r>
            <a:r>
              <a:rPr lang="ru-RU" sz="5400" baseline="-25000" dirty="0" err="1" smtClean="0"/>
              <a:t>бок=</a:t>
            </a:r>
            <a:r>
              <a:rPr lang="ru-RU" sz="5400" baseline="-25000" dirty="0" smtClean="0"/>
              <a:t> </a:t>
            </a:r>
            <a:r>
              <a:rPr lang="el-GR" sz="5400" dirty="0" smtClean="0"/>
              <a:t>π</a:t>
            </a:r>
            <a:r>
              <a:rPr lang="en-US" sz="5400" dirty="0" err="1" smtClean="0"/>
              <a:t>rl</a:t>
            </a:r>
            <a:endParaRPr lang="en-US" sz="5400" dirty="0" smtClean="0"/>
          </a:p>
          <a:p>
            <a:r>
              <a:rPr lang="en-US" sz="5400" dirty="0" smtClean="0"/>
              <a:t>S</a:t>
            </a:r>
            <a:r>
              <a:rPr lang="en-US" sz="5400" baseline="-25000" dirty="0" smtClean="0"/>
              <a:t> </a:t>
            </a:r>
            <a:r>
              <a:rPr lang="ru-RU" sz="5400" baseline="-25000" dirty="0" err="1" smtClean="0"/>
              <a:t>осн</a:t>
            </a:r>
            <a:r>
              <a:rPr lang="en-US" sz="5400" baseline="-25000" dirty="0" smtClean="0"/>
              <a:t>=</a:t>
            </a:r>
            <a:r>
              <a:rPr lang="ru-RU" sz="5400" dirty="0" smtClean="0"/>
              <a:t> </a:t>
            </a:r>
            <a:r>
              <a:rPr lang="el-GR" sz="5400" dirty="0" smtClean="0"/>
              <a:t>π</a:t>
            </a:r>
            <a:r>
              <a:rPr lang="en-US" sz="5400" dirty="0" smtClean="0"/>
              <a:t>r</a:t>
            </a:r>
            <a:r>
              <a:rPr lang="en-US" sz="4000" baseline="30000" dirty="0" smtClean="0"/>
              <a:t>2</a:t>
            </a:r>
            <a:r>
              <a:rPr lang="ru-RU" sz="5400" dirty="0" smtClean="0"/>
              <a:t> </a:t>
            </a:r>
          </a:p>
          <a:p>
            <a:r>
              <a:rPr lang="en-US" sz="5400" dirty="0" smtClean="0"/>
              <a:t>V=</a:t>
            </a:r>
            <a:r>
              <a:rPr lang="en-US" sz="4000" dirty="0" smtClean="0"/>
              <a:t>1/3</a:t>
            </a:r>
            <a:r>
              <a:rPr lang="en-US" sz="5400" dirty="0" smtClean="0"/>
              <a:t>S</a:t>
            </a:r>
            <a:r>
              <a:rPr lang="en-US" sz="5400" baseline="-25000" dirty="0" smtClean="0"/>
              <a:t> </a:t>
            </a:r>
            <a:r>
              <a:rPr lang="ru-RU" sz="5400" baseline="-25000" dirty="0" err="1" smtClean="0"/>
              <a:t>осн</a:t>
            </a:r>
            <a:r>
              <a:rPr lang="ru-RU" sz="5400" dirty="0" smtClean="0"/>
              <a:t> </a:t>
            </a:r>
            <a:r>
              <a:rPr lang="en-US" sz="5400" dirty="0" smtClean="0"/>
              <a:t>h</a:t>
            </a: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2A951B"/>
                </a:solidFill>
              </a:rPr>
              <a:t>Конус в природе</a:t>
            </a:r>
            <a:endParaRPr lang="ru-RU" sz="5400" dirty="0">
              <a:solidFill>
                <a:srgbClr val="2A951B"/>
              </a:solidFill>
            </a:endParaRPr>
          </a:p>
        </p:txBody>
      </p:sp>
      <p:pic>
        <p:nvPicPr>
          <p:cNvPr id="4" name="Содержимое 3" descr="iCAGMYUL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898124"/>
            <a:ext cx="2999973" cy="2316694"/>
          </a:xfrm>
        </p:spPr>
      </p:pic>
      <p:pic>
        <p:nvPicPr>
          <p:cNvPr id="5" name="Рисунок 4" descr="iCA7PCV9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4714884"/>
            <a:ext cx="2428892" cy="1552582"/>
          </a:xfrm>
          <a:prstGeom prst="rect">
            <a:avLst/>
          </a:prstGeom>
        </p:spPr>
      </p:pic>
      <p:pic>
        <p:nvPicPr>
          <p:cNvPr id="6" name="Рисунок 5" descr="00011-listvennica-sibirskay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1944585"/>
            <a:ext cx="3247580" cy="2714643"/>
          </a:xfrm>
          <a:prstGeom prst="rect">
            <a:avLst/>
          </a:prstGeom>
        </p:spPr>
      </p:pic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728" y="4714884"/>
            <a:ext cx="1928826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Цилиндр</a:t>
            </a:r>
            <a:endParaRPr lang="ru-RU" sz="7200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Содержимое 3" descr="0526e8c7302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9" y="1928802"/>
            <a:ext cx="2500329" cy="1643074"/>
          </a:xfrm>
        </p:spPr>
      </p:pic>
      <p:sp>
        <p:nvSpPr>
          <p:cNvPr id="5" name="Прямоугольник 4"/>
          <p:cNvSpPr/>
          <p:nvPr/>
        </p:nvSpPr>
        <p:spPr>
          <a:xfrm>
            <a:off x="3071802" y="2000241"/>
            <a:ext cx="50006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b="1" dirty="0" err="1" smtClean="0"/>
              <a:t>Цили́ндр</a:t>
            </a:r>
            <a:r>
              <a:rPr lang="ru-RU" dirty="0" smtClean="0"/>
              <a:t> (</a:t>
            </a:r>
            <a:r>
              <a:rPr lang="ru-RU" dirty="0" err="1" smtClean="0"/>
              <a:t>др.-греч</a:t>
            </a:r>
            <a:r>
              <a:rPr lang="ru-RU" dirty="0" smtClean="0"/>
              <a:t>, </a:t>
            </a:r>
            <a:r>
              <a:rPr lang="ru-RU" dirty="0" err="1" smtClean="0"/>
              <a:t>κύλινδρος </a:t>
            </a:r>
            <a:r>
              <a:rPr lang="ru-RU" dirty="0" smtClean="0"/>
              <a:t>— валик, каток) —геометрическое тело, ограниченное цилиндрической поверхностью и двумя параллельными плоскостями, пересекающими её. Цилиндрическая поверхность — </a:t>
            </a:r>
            <a:r>
              <a:rPr lang="ru-RU" dirty="0" err="1" smtClean="0"/>
              <a:t>поверхность</a:t>
            </a:r>
            <a:r>
              <a:rPr lang="ru-RU" dirty="0" smtClean="0"/>
              <a:t>, получаемая таким поступательным движением прямой (образующей) в пространстве, что выделенная точка образующей движется вдоль плоской кривой (направляющей). Часть поверхности цилиндра, ограниченная цилиндрической поверхностью называется боковой поверхностью цилиндра. Другая часть, ограниченная параллельными плоскостями, это основания цилиндра. </a:t>
            </a:r>
          </a:p>
          <a:p>
            <a:r>
              <a:rPr lang="ru-RU" dirty="0" smtClean="0"/>
              <a:t>У  цилиндра имеется ось симметрии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rgbClr val="FF0000"/>
                </a:solidFill>
                <a:latin typeface="Bookman Old Style" pitchFamily="18" charset="0"/>
              </a:rPr>
              <a:t>Цилиндр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imagesCAIQ5J9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6977"/>
          <a:stretch>
            <a:fillRect/>
          </a:stretch>
        </p:blipFill>
        <p:spPr>
          <a:xfrm>
            <a:off x="500035" y="2000240"/>
            <a:ext cx="1857388" cy="2857520"/>
          </a:xfrm>
        </p:spPr>
      </p:pic>
      <p:sp>
        <p:nvSpPr>
          <p:cNvPr id="6" name="TextBox 5"/>
          <p:cNvSpPr txBox="1"/>
          <p:nvPr/>
        </p:nvSpPr>
        <p:spPr>
          <a:xfrm>
            <a:off x="3143240" y="2428868"/>
            <a:ext cx="4357718" cy="3529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</a:t>
            </a:r>
            <a:r>
              <a:rPr lang="en-US" sz="4400" baseline="-25000" dirty="0" smtClean="0"/>
              <a:t> </a:t>
            </a:r>
            <a:r>
              <a:rPr lang="ru-RU" sz="4400" baseline="-25000" dirty="0" smtClean="0"/>
              <a:t>пол</a:t>
            </a:r>
            <a:r>
              <a:rPr lang="en-US" sz="4400" dirty="0" smtClean="0"/>
              <a:t>=</a:t>
            </a:r>
            <a:r>
              <a:rPr lang="ru-RU" sz="4400" dirty="0" smtClean="0"/>
              <a:t> 2</a:t>
            </a:r>
            <a:r>
              <a:rPr lang="el-GR" sz="4400" dirty="0" smtClean="0"/>
              <a:t>π</a:t>
            </a:r>
            <a:r>
              <a:rPr lang="en-US" sz="4400" dirty="0" smtClean="0"/>
              <a:t>r(</a:t>
            </a:r>
            <a:r>
              <a:rPr lang="en-US" sz="4400" dirty="0" err="1" smtClean="0"/>
              <a:t>r+h</a:t>
            </a:r>
            <a:r>
              <a:rPr lang="en-US" sz="4400" dirty="0" smtClean="0"/>
              <a:t>)</a:t>
            </a:r>
            <a:endParaRPr lang="ru-RU" sz="4400" baseline="-25000" dirty="0" smtClean="0"/>
          </a:p>
          <a:p>
            <a:r>
              <a:rPr lang="en-US" sz="4400" dirty="0" smtClean="0"/>
              <a:t>S</a:t>
            </a:r>
            <a:r>
              <a:rPr lang="en-US" sz="4400" baseline="-25000" dirty="0" smtClean="0"/>
              <a:t> </a:t>
            </a:r>
            <a:r>
              <a:rPr lang="ru-RU" sz="4400" baseline="-25000" dirty="0" err="1" smtClean="0"/>
              <a:t>бок=</a:t>
            </a:r>
            <a:r>
              <a:rPr lang="ru-RU" sz="4400" baseline="-25000" dirty="0" smtClean="0"/>
              <a:t> </a:t>
            </a:r>
            <a:r>
              <a:rPr lang="ru-RU" sz="4400" dirty="0" smtClean="0"/>
              <a:t>2</a:t>
            </a:r>
            <a:r>
              <a:rPr lang="el-GR" sz="4400" dirty="0" smtClean="0"/>
              <a:t>π</a:t>
            </a:r>
            <a:r>
              <a:rPr lang="en-US" sz="4400" dirty="0" err="1" smtClean="0"/>
              <a:t>rh</a:t>
            </a:r>
            <a:endParaRPr lang="ru-RU" sz="4400" dirty="0" smtClean="0"/>
          </a:p>
          <a:p>
            <a:endParaRPr lang="en-US" sz="4400" baseline="-25000" dirty="0" smtClean="0"/>
          </a:p>
          <a:p>
            <a:r>
              <a:rPr lang="en-US" sz="4400" dirty="0" smtClean="0"/>
              <a:t>S</a:t>
            </a:r>
            <a:r>
              <a:rPr lang="en-US" sz="4400" baseline="-25000" dirty="0" smtClean="0"/>
              <a:t> </a:t>
            </a:r>
            <a:r>
              <a:rPr lang="ru-RU" sz="4400" baseline="-25000" dirty="0" err="1" smtClean="0"/>
              <a:t>осн</a:t>
            </a:r>
            <a:r>
              <a:rPr lang="en-US" sz="4400" baseline="-25000" dirty="0" smtClean="0"/>
              <a:t>=</a:t>
            </a:r>
            <a:r>
              <a:rPr lang="ru-RU" sz="4400" dirty="0" smtClean="0"/>
              <a:t> </a:t>
            </a:r>
            <a:r>
              <a:rPr lang="el-GR" sz="4400" dirty="0" smtClean="0"/>
              <a:t>π</a:t>
            </a:r>
            <a:r>
              <a:rPr lang="en-US" sz="4400" dirty="0" smtClean="0"/>
              <a:t>r</a:t>
            </a:r>
            <a:r>
              <a:rPr lang="ru-RU" sz="3200" dirty="0" smtClean="0"/>
              <a:t> </a:t>
            </a:r>
            <a:r>
              <a:rPr lang="ru-RU" sz="3200" baseline="30000" dirty="0" smtClean="0"/>
              <a:t>2</a:t>
            </a:r>
            <a:endParaRPr lang="ru-RU" sz="4400" dirty="0" smtClean="0"/>
          </a:p>
          <a:p>
            <a:r>
              <a:rPr lang="en-US" sz="4400" dirty="0" smtClean="0"/>
              <a:t>V=</a:t>
            </a:r>
            <a:r>
              <a:rPr lang="en-US" sz="4400" dirty="0" err="1" smtClean="0"/>
              <a:t>Sh</a:t>
            </a:r>
            <a:r>
              <a:rPr lang="en-US" sz="4400" baseline="-25000" dirty="0" smtClean="0"/>
              <a:t> </a:t>
            </a:r>
            <a:endParaRPr lang="en-US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CC99"/>
                </a:solidFill>
                <a:latin typeface="Monotype Corsiva" pitchFamily="66" charset="0"/>
              </a:rPr>
              <a:t>Цилиндр в природе </a:t>
            </a:r>
            <a:endParaRPr lang="ru-RU" sz="4800" dirty="0">
              <a:solidFill>
                <a:srgbClr val="00CC99"/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pxclea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1937" y="4028281"/>
            <a:ext cx="9525" cy="9525"/>
          </a:xfrm>
        </p:spPr>
      </p:pic>
      <p:pic>
        <p:nvPicPr>
          <p:cNvPr id="5" name="Рисунок 4" descr="01070-podberezovi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576295">
            <a:off x="3214678" y="2411008"/>
            <a:ext cx="1928822" cy="1446617"/>
          </a:xfrm>
          <a:prstGeom prst="rect">
            <a:avLst/>
          </a:prstGeom>
        </p:spPr>
      </p:pic>
      <p:pic>
        <p:nvPicPr>
          <p:cNvPr id="6" name="Рисунок 5" descr="01269-sveto-teni-v-zimnem-les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9031" y="1928802"/>
            <a:ext cx="2881333" cy="2143134"/>
          </a:xfrm>
          <a:prstGeom prst="rect">
            <a:avLst/>
          </a:prstGeom>
        </p:spPr>
      </p:pic>
      <p:pic>
        <p:nvPicPr>
          <p:cNvPr id="7" name="Рисунок 6" descr="iCA9V1LEJ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14942" y="1500174"/>
            <a:ext cx="2428892" cy="2357454"/>
          </a:xfrm>
          <a:prstGeom prst="rect">
            <a:avLst/>
          </a:prstGeom>
        </p:spPr>
      </p:pic>
      <p:pic>
        <p:nvPicPr>
          <p:cNvPr id="8" name="Рисунок 7" descr="01285-priroda-kareliy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0537434">
            <a:off x="1276144" y="4108946"/>
            <a:ext cx="2373259" cy="2086042"/>
          </a:xfrm>
          <a:prstGeom prst="rect">
            <a:avLst/>
          </a:prstGeom>
        </p:spPr>
      </p:pic>
      <p:pic>
        <p:nvPicPr>
          <p:cNvPr id="9" name="Рисунок 8" descr="iCAM4GYBF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834425">
            <a:off x="5214942" y="4000504"/>
            <a:ext cx="2000264" cy="15001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snap00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58491" t="31633"/>
          <a:stretch>
            <a:fillRect/>
          </a:stretch>
        </p:blipFill>
        <p:spPr>
          <a:xfrm>
            <a:off x="714347" y="1357298"/>
            <a:ext cx="2736679" cy="35719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0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шар</a:t>
            </a:r>
            <a:endParaRPr lang="ru-RU" sz="80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1500175"/>
            <a:ext cx="42862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Шар - это пространственная фигура. Отрезок, соединяющий две точки сферы и проходящий через центр шара, называется диаметром шара. Диаметр шара равен двум радиусам.</a:t>
            </a:r>
          </a:p>
          <a:p>
            <a:r>
              <a:rPr lang="ru-RU" dirty="0" smtClean="0"/>
              <a:t>Любое сечение шара имеет вид круга. Если рассекать шар ближе к центру, то круги будут больше, если дальше от центра, то радиусы кругов будут меньше.</a:t>
            </a:r>
          </a:p>
          <a:p>
            <a:r>
              <a:rPr lang="ru-RU" dirty="0" smtClean="0"/>
              <a:t>  Арбуз, апельсин, Солнце, Луна, Земля и остальные планеты имеют форму немного сплющенного шара.</a:t>
            </a:r>
            <a:endParaRPr lang="ru-RU" sz="4400" dirty="0" smtClean="0"/>
          </a:p>
          <a:p>
            <a:pPr algn="ctr"/>
            <a:r>
              <a:rPr lang="en-US" sz="5400" dirty="0" smtClean="0"/>
              <a:t>V=2/3</a:t>
            </a:r>
            <a:r>
              <a:rPr lang="el-GR" sz="5400" dirty="0" smtClean="0"/>
              <a:t>π</a:t>
            </a:r>
            <a:r>
              <a:rPr lang="en-US" sz="5400" dirty="0" smtClean="0"/>
              <a:t>r</a:t>
            </a:r>
            <a:r>
              <a:rPr lang="en-US" sz="5400" baseline="30000" dirty="0" smtClean="0"/>
              <a:t>2</a:t>
            </a:r>
            <a:r>
              <a:rPr lang="en-US" sz="5400" dirty="0" smtClean="0"/>
              <a:t>h</a:t>
            </a:r>
            <a:endParaRPr lang="ru-RU" sz="5400" dirty="0" smtClean="0"/>
          </a:p>
          <a:p>
            <a:endParaRPr lang="ru-RU" sz="1200" dirty="0" smtClean="0"/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</a:t>
            </a:r>
            <a:r>
              <a:rPr lang="ru-RU" dirty="0" err="1" smtClean="0"/>
              <a:t>фера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Поверхность шара называют сферой.</a:t>
            </a:r>
          </a:p>
          <a:p>
            <a:pPr>
              <a:buNone/>
            </a:pPr>
            <a:r>
              <a:rPr lang="ru-RU" dirty="0" smtClean="0"/>
              <a:t>Слово "сфера" произошло от греческого слова "</a:t>
            </a:r>
            <a:r>
              <a:rPr lang="ru-RU" dirty="0" err="1" smtClean="0"/>
              <a:t>сфайра</a:t>
            </a:r>
            <a:r>
              <a:rPr lang="ru-RU" dirty="0" smtClean="0"/>
              <a:t>", которое переводится на русский язык как "мяч". </a:t>
            </a:r>
          </a:p>
          <a:p>
            <a:pPr>
              <a:buNone/>
            </a:pPr>
            <a:r>
              <a:rPr lang="ru-RU" dirty="0" smtClean="0"/>
              <a:t> Сфера - это, можно сказать, оболочка или граница шара.</a:t>
            </a:r>
          </a:p>
          <a:p>
            <a:pPr>
              <a:buNone/>
            </a:pPr>
            <a:r>
              <a:rPr lang="ru-RU" dirty="0" smtClean="0"/>
              <a:t>Мяч, глобус - это сферы.</a:t>
            </a:r>
          </a:p>
          <a:p>
            <a:pPr>
              <a:buNone/>
            </a:pPr>
            <a:r>
              <a:rPr lang="ru-RU" dirty="0" smtClean="0"/>
              <a:t>Сфера обладает очень интересным свойством - все её точки одинаково удалены от центра шара.</a:t>
            </a:r>
          </a:p>
          <a:p>
            <a:pPr>
              <a:buNone/>
            </a:pPr>
            <a:r>
              <a:rPr lang="ru-RU" dirty="0" smtClean="0"/>
              <a:t>Отрезок, соединяющий любую точку сферы с центром шара, называется радиусом шара. На рисунке отрезки ОА, ОВ, ОD и ОС являются радиусами 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161</TotalTime>
  <Words>259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Тела вращения в природе</vt:lpstr>
      <vt:lpstr>Конус </vt:lpstr>
      <vt:lpstr>Конус </vt:lpstr>
      <vt:lpstr>Конус в природе</vt:lpstr>
      <vt:lpstr>Цилиндр</vt:lpstr>
      <vt:lpstr>Цилиндр</vt:lpstr>
      <vt:lpstr>Цилиндр в природе </vt:lpstr>
      <vt:lpstr>шар</vt:lpstr>
      <vt:lpstr>cфера</vt:lpstr>
      <vt:lpstr>В природе</vt:lpstr>
      <vt:lpstr>В природе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Тела вращения в природе</dc:title>
  <dc:creator>Admin</dc:creator>
  <cp:lastModifiedBy>Admin</cp:lastModifiedBy>
  <cp:revision>21</cp:revision>
  <dcterms:created xsi:type="dcterms:W3CDTF">2012-03-31T11:04:10Z</dcterms:created>
  <dcterms:modified xsi:type="dcterms:W3CDTF">2015-01-22T18:32:03Z</dcterms:modified>
</cp:coreProperties>
</file>