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12" r:id="rId3"/>
    <p:sldId id="319" r:id="rId4"/>
    <p:sldId id="320" r:id="rId5"/>
    <p:sldId id="321" r:id="rId6"/>
    <p:sldId id="313" r:id="rId7"/>
    <p:sldId id="314" r:id="rId8"/>
    <p:sldId id="315" r:id="rId9"/>
    <p:sldId id="316" r:id="rId10"/>
    <p:sldId id="317" r:id="rId11"/>
    <p:sldId id="322" r:id="rId12"/>
    <p:sldId id="32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B35"/>
    <a:srgbClr val="680000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01" autoAdjust="0"/>
    <p:restoredTop sz="94660"/>
  </p:normalViewPr>
  <p:slideViewPr>
    <p:cSldViewPr>
      <p:cViewPr>
        <p:scale>
          <a:sx n="80" d="100"/>
          <a:sy n="80" d="100"/>
        </p:scale>
        <p:origin x="-7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3B113-B271-470F-82BB-FA1C42CA8A2E}" type="datetimeFigureOut">
              <a:rPr lang="ru-RU" smtClean="0"/>
              <a:t>15.08.2013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F5898-5C0D-4B9B-94D8-5CEE330615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674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239-CFE3-461A-894D-D67957E56BF1}" type="datetimeFigureOut">
              <a:rPr lang="ru-RU" smtClean="0"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277C-D023-4799-8BC3-32D44A5D0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47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239-CFE3-461A-894D-D67957E56BF1}" type="datetimeFigureOut">
              <a:rPr lang="ru-RU" smtClean="0"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277C-D023-4799-8BC3-32D44A5D0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40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239-CFE3-461A-894D-D67957E56BF1}" type="datetimeFigureOut">
              <a:rPr lang="ru-RU" smtClean="0"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277C-D023-4799-8BC3-32D44A5D0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62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239-CFE3-461A-894D-D67957E56BF1}" type="datetimeFigureOut">
              <a:rPr lang="ru-RU" smtClean="0"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277C-D023-4799-8BC3-32D44A5D0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320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239-CFE3-461A-894D-D67957E56BF1}" type="datetimeFigureOut">
              <a:rPr lang="ru-RU" smtClean="0"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277C-D023-4799-8BC3-32D44A5D0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64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239-CFE3-461A-894D-D67957E56BF1}" type="datetimeFigureOut">
              <a:rPr lang="ru-RU" smtClean="0"/>
              <a:t>15.08.2013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277C-D023-4799-8BC3-32D44A5D0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54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239-CFE3-461A-894D-D67957E56BF1}" type="datetimeFigureOut">
              <a:rPr lang="ru-RU" smtClean="0"/>
              <a:t>15.08.2013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277C-D023-4799-8BC3-32D44A5D0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88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239-CFE3-461A-894D-D67957E56BF1}" type="datetimeFigureOut">
              <a:rPr lang="ru-RU" smtClean="0"/>
              <a:t>15.08.2013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277C-D023-4799-8BC3-32D44A5D0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860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239-CFE3-461A-894D-D67957E56BF1}" type="datetimeFigureOut">
              <a:rPr lang="ru-RU" smtClean="0"/>
              <a:t>15.08.2013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277C-D023-4799-8BC3-32D44A5D0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886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239-CFE3-461A-894D-D67957E56BF1}" type="datetimeFigureOut">
              <a:rPr lang="ru-RU" smtClean="0"/>
              <a:t>15.08.2013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277C-D023-4799-8BC3-32D44A5D0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87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239-CFE3-461A-894D-D67957E56BF1}" type="datetimeFigureOut">
              <a:rPr lang="ru-RU" smtClean="0"/>
              <a:t>15.08.2013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277C-D023-4799-8BC3-32D44A5D0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file:///C:\Program%20Files\Microsoft%20Office\Office14\WINWORD.EXE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500"/>
                    </a14:imgEffect>
                    <a14:imgEffect>
                      <a14:saturation sat="25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C7239-CFE3-461A-894D-D67957E56BF1}" type="datetimeFigureOut">
              <a:rPr lang="ru-RU" smtClean="0"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277C-D023-4799-8BC3-32D44A5D05F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78000">
                <a:schemeClr val="bg1">
                  <a:alpha val="0"/>
                </a:schemeClr>
              </a:gs>
              <a:gs pos="100000">
                <a:schemeClr val="tx2">
                  <a:lumMod val="60000"/>
                  <a:lumOff val="40000"/>
                  <a:alpha val="4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7966685" y="6189600"/>
            <a:ext cx="648072" cy="345211"/>
            <a:chOff x="3635760" y="2132856"/>
            <a:chExt cx="3024472" cy="1296144"/>
          </a:xfrm>
        </p:grpSpPr>
        <p:sp>
          <p:nvSpPr>
            <p:cNvPr id="9" name="Овал 3"/>
            <p:cNvSpPr/>
            <p:nvPr/>
          </p:nvSpPr>
          <p:spPr>
            <a:xfrm>
              <a:off x="3635760" y="2132856"/>
              <a:ext cx="3024472" cy="1296144"/>
            </a:xfrm>
            <a:custGeom>
              <a:avLst/>
              <a:gdLst>
                <a:gd name="connsiteX0" fmla="*/ 0 w 3024336"/>
                <a:gd name="connsiteY0" fmla="*/ 648072 h 1296144"/>
                <a:gd name="connsiteX1" fmla="*/ 1512168 w 3024336"/>
                <a:gd name="connsiteY1" fmla="*/ 0 h 1296144"/>
                <a:gd name="connsiteX2" fmla="*/ 3024336 w 3024336"/>
                <a:gd name="connsiteY2" fmla="*/ 648072 h 1296144"/>
                <a:gd name="connsiteX3" fmla="*/ 1512168 w 3024336"/>
                <a:gd name="connsiteY3" fmla="*/ 1296144 h 1296144"/>
                <a:gd name="connsiteX4" fmla="*/ 0 w 3024336"/>
                <a:gd name="connsiteY4" fmla="*/ 648072 h 1296144"/>
                <a:gd name="connsiteX0" fmla="*/ 136 w 3024472"/>
                <a:gd name="connsiteY0" fmla="*/ 648072 h 1296144"/>
                <a:gd name="connsiteX1" fmla="*/ 1512304 w 3024472"/>
                <a:gd name="connsiteY1" fmla="*/ 0 h 1296144"/>
                <a:gd name="connsiteX2" fmla="*/ 3024472 w 3024472"/>
                <a:gd name="connsiteY2" fmla="*/ 648072 h 1296144"/>
                <a:gd name="connsiteX3" fmla="*/ 1512304 w 3024472"/>
                <a:gd name="connsiteY3" fmla="*/ 1296144 h 1296144"/>
                <a:gd name="connsiteX4" fmla="*/ 136 w 3024472"/>
                <a:gd name="connsiteY4" fmla="*/ 648072 h 129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4472" h="1296144">
                  <a:moveTo>
                    <a:pt x="136" y="648072"/>
                  </a:moveTo>
                  <a:cubicBezTo>
                    <a:pt x="11425" y="7930"/>
                    <a:pt x="677157" y="0"/>
                    <a:pt x="1512304" y="0"/>
                  </a:cubicBezTo>
                  <a:cubicBezTo>
                    <a:pt x="2347451" y="0"/>
                    <a:pt x="3024472" y="290152"/>
                    <a:pt x="3024472" y="648072"/>
                  </a:cubicBezTo>
                  <a:cubicBezTo>
                    <a:pt x="3024472" y="1005992"/>
                    <a:pt x="2347451" y="1296144"/>
                    <a:pt x="1512304" y="1296144"/>
                  </a:cubicBezTo>
                  <a:cubicBezTo>
                    <a:pt x="677157" y="1296144"/>
                    <a:pt x="-11153" y="1288214"/>
                    <a:pt x="136" y="64807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>
                <a:rot lat="0" lon="20399994" rev="0"/>
              </a:camera>
              <a:lightRig rig="threePt" dir="t">
                <a:rot lat="0" lon="0" rev="3000000"/>
              </a:lightRig>
            </a:scene3d>
            <a:sp3d>
              <a:bevelT w="101600" h="6985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>
              <a:hlinkClick r:id="" action="ppaction://hlinkshowjump?jump=nextslide"/>
            </p:cNvPr>
            <p:cNvSpPr/>
            <p:nvPr/>
          </p:nvSpPr>
          <p:spPr>
            <a:xfrm>
              <a:off x="4355976" y="2371458"/>
              <a:ext cx="2016224" cy="80202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>
                <a:rot lat="0" lon="20099993" rev="0"/>
              </a:camera>
              <a:lightRig rig="threePt" dir="t">
                <a:rot lat="0" lon="0" rev="4200000"/>
              </a:lightRig>
            </a:scene3d>
            <a:sp3d>
              <a:bevelT w="17780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 userDrawn="1"/>
        </p:nvGrpSpPr>
        <p:grpSpPr>
          <a:xfrm flipH="1">
            <a:off x="7294769" y="6190869"/>
            <a:ext cx="648072" cy="345211"/>
            <a:chOff x="3635760" y="2132856"/>
            <a:chExt cx="3024472" cy="1296144"/>
          </a:xfrm>
        </p:grpSpPr>
        <p:sp>
          <p:nvSpPr>
            <p:cNvPr id="12" name="Овал 3"/>
            <p:cNvSpPr/>
            <p:nvPr/>
          </p:nvSpPr>
          <p:spPr>
            <a:xfrm>
              <a:off x="3635760" y="2132856"/>
              <a:ext cx="3024472" cy="1296144"/>
            </a:xfrm>
            <a:custGeom>
              <a:avLst/>
              <a:gdLst>
                <a:gd name="connsiteX0" fmla="*/ 0 w 3024336"/>
                <a:gd name="connsiteY0" fmla="*/ 648072 h 1296144"/>
                <a:gd name="connsiteX1" fmla="*/ 1512168 w 3024336"/>
                <a:gd name="connsiteY1" fmla="*/ 0 h 1296144"/>
                <a:gd name="connsiteX2" fmla="*/ 3024336 w 3024336"/>
                <a:gd name="connsiteY2" fmla="*/ 648072 h 1296144"/>
                <a:gd name="connsiteX3" fmla="*/ 1512168 w 3024336"/>
                <a:gd name="connsiteY3" fmla="*/ 1296144 h 1296144"/>
                <a:gd name="connsiteX4" fmla="*/ 0 w 3024336"/>
                <a:gd name="connsiteY4" fmla="*/ 648072 h 1296144"/>
                <a:gd name="connsiteX0" fmla="*/ 136 w 3024472"/>
                <a:gd name="connsiteY0" fmla="*/ 648072 h 1296144"/>
                <a:gd name="connsiteX1" fmla="*/ 1512304 w 3024472"/>
                <a:gd name="connsiteY1" fmla="*/ 0 h 1296144"/>
                <a:gd name="connsiteX2" fmla="*/ 3024472 w 3024472"/>
                <a:gd name="connsiteY2" fmla="*/ 648072 h 1296144"/>
                <a:gd name="connsiteX3" fmla="*/ 1512304 w 3024472"/>
                <a:gd name="connsiteY3" fmla="*/ 1296144 h 1296144"/>
                <a:gd name="connsiteX4" fmla="*/ 136 w 3024472"/>
                <a:gd name="connsiteY4" fmla="*/ 648072 h 129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4472" h="1296144">
                  <a:moveTo>
                    <a:pt x="136" y="648072"/>
                  </a:moveTo>
                  <a:cubicBezTo>
                    <a:pt x="11425" y="7930"/>
                    <a:pt x="677157" y="0"/>
                    <a:pt x="1512304" y="0"/>
                  </a:cubicBezTo>
                  <a:cubicBezTo>
                    <a:pt x="2347451" y="0"/>
                    <a:pt x="3024472" y="290152"/>
                    <a:pt x="3024472" y="648072"/>
                  </a:cubicBezTo>
                  <a:cubicBezTo>
                    <a:pt x="3024472" y="1005992"/>
                    <a:pt x="2347451" y="1296144"/>
                    <a:pt x="1512304" y="1296144"/>
                  </a:cubicBezTo>
                  <a:cubicBezTo>
                    <a:pt x="677157" y="1296144"/>
                    <a:pt x="-11153" y="1288214"/>
                    <a:pt x="136" y="64807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>
                <a:rot lat="0" lon="1499988" rev="0"/>
              </a:camera>
              <a:lightRig rig="threePt" dir="t">
                <a:rot lat="0" lon="0" rev="0"/>
              </a:lightRig>
            </a:scene3d>
            <a:sp3d>
              <a:bevelT w="107950" h="6985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>
              <a:hlinkClick r:id="" action="ppaction://hlinkshowjump?jump=previousslide"/>
            </p:cNvPr>
            <p:cNvSpPr/>
            <p:nvPr/>
          </p:nvSpPr>
          <p:spPr>
            <a:xfrm>
              <a:off x="4355976" y="2371458"/>
              <a:ext cx="2016224" cy="80202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>
                <a:rot lat="0" lon="1499985" rev="0"/>
              </a:camera>
              <a:lightRig rig="threePt" dir="t">
                <a:rot lat="0" lon="0" rev="0"/>
              </a:lightRig>
            </a:scene3d>
            <a:sp3d>
              <a:bevelT w="13970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 userDrawn="1"/>
        </p:nvGrpSpPr>
        <p:grpSpPr>
          <a:xfrm rot="16463852">
            <a:off x="574694" y="6186246"/>
            <a:ext cx="370215" cy="407045"/>
            <a:chOff x="4881163" y="2132854"/>
            <a:chExt cx="1779068" cy="1484224"/>
          </a:xfrm>
        </p:grpSpPr>
        <p:sp>
          <p:nvSpPr>
            <p:cNvPr id="15" name="Овал 3"/>
            <p:cNvSpPr/>
            <p:nvPr/>
          </p:nvSpPr>
          <p:spPr>
            <a:xfrm>
              <a:off x="4881163" y="2132854"/>
              <a:ext cx="1779068" cy="148422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>
              <a:bevelT w="95250" h="6985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>
              <a:hlinkClick r:id="" action="ppaction://hlinkshowjump?jump=endshow"/>
            </p:cNvPr>
            <p:cNvSpPr/>
            <p:nvPr/>
          </p:nvSpPr>
          <p:spPr>
            <a:xfrm>
              <a:off x="5205493" y="2433899"/>
              <a:ext cx="1130407" cy="882134"/>
            </a:xfrm>
            <a:prstGeom prst="ellipse">
              <a:avLst/>
            </a:prstGeom>
            <a:solidFill>
              <a:srgbClr val="8A0000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>
                <a:rot lat="0" lon="0" rev="4800000"/>
              </a:lightRig>
            </a:scene3d>
            <a:sp3d>
              <a:bevelT w="1206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9938" name="Picture 2">
            <a:hlinkClick r:id="rId15" action="ppaction://program"/>
          </p:cNvPr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34" y="28997"/>
            <a:ext cx="801265" cy="735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50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375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2008" y="1635361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ush Script MT" pitchFamily="66" charset="0"/>
              </a:rPr>
              <a:t>Microsoft Word 2010</a:t>
            </a:r>
            <a:endParaRPr lang="ru-RU" sz="8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Рисунок 2" descr="E:\Андрей\Рисунки\ee247390.PENS_mh_officeproplus2010_left(en-us,MSDN.10)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0"/>
          <a:stretch/>
        </p:blipFill>
        <p:spPr bwMode="auto">
          <a:xfrm>
            <a:off x="1115616" y="116522"/>
            <a:ext cx="7272808" cy="101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327375"/>
            <a:ext cx="8573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solidFill>
                  <a:srgbClr val="6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Форматирование страниц</a:t>
            </a:r>
            <a:endParaRPr lang="ru-RU" sz="5400" b="1" i="1" cap="none" spc="0" dirty="0">
              <a:ln w="11430"/>
              <a:solidFill>
                <a:srgbClr val="6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4328" y="55892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/>
              <a:t>УРОК </a:t>
            </a:r>
            <a:r>
              <a:rPr lang="en-US" b="1" i="1" smtClean="0"/>
              <a:t>6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64713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142" y="116632"/>
            <a:ext cx="41024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/>
            <a:r>
              <a:rPr lang="en-US" sz="2000" b="1" i="1" kern="0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VI. </a:t>
            </a:r>
            <a:r>
              <a:rPr lang="ru-RU" sz="2000" b="1" i="1" kern="0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Вставка колонтитулов</a:t>
            </a:r>
            <a:endParaRPr lang="ru-RU" sz="2000" b="1" i="1" cap="all" spc="0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66562"/>
            <a:ext cx="9036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ru-RU" i="1" dirty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Колонтитулы – это  небольшие  поля,  которые  размещаются  в  верхней  и  нижней  части  страницы  и  могут  содержать любую  информацию,  а  также:  номер страницы,  дату,  имя файла,  имя  автора  и  т.д.</a:t>
            </a:r>
            <a:endParaRPr lang="ru-RU" dirty="0">
              <a:solidFill>
                <a:srgbClr val="680000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Информация,  содержащаяся  в 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колонтитулах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 повторяется  на  каждой  странице  документа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2276872"/>
            <a:ext cx="58326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spcBef>
                <a:spcPts val="600"/>
              </a:spcBef>
              <a:spcAft>
                <a:spcPts val="600"/>
              </a:spcAft>
            </a:pPr>
            <a:r>
              <a:rPr lang="ru-RU" b="1" i="1" dirty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Вставка верхнего или нижнего колонтитула: </a:t>
            </a:r>
            <a:endParaRPr lang="ru-RU" dirty="0">
              <a:solidFill>
                <a:srgbClr val="680000"/>
              </a:solidFill>
              <a:latin typeface="Arial" pitchFamily="34" charset="0"/>
              <a:cs typeface="Arial" pitchFamily="34" charset="0"/>
            </a:endParaRPr>
          </a:p>
          <a:p>
            <a:pPr hangingPunct="0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  Выберите   команду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Вставка – Верхний колонтитул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или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Нижний колонтитул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hangingPunct="0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 Выберите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тип колонтитула, введите текст, отформатируйте  его.</a:t>
            </a:r>
          </a:p>
          <a:p>
            <a:pPr lvl="0" hangingPunct="0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  Нажмите  кнопку</a:t>
            </a:r>
          </a:p>
          <a:p>
            <a:pPr lvl="0" hangingPunct="0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Закрыть окно колонтитула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»: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935" y="5229200"/>
            <a:ext cx="892899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spcAft>
                <a:spcPts val="600"/>
              </a:spcAft>
            </a:pPr>
            <a:r>
              <a:rPr lang="ru-RU" b="1" i="1" dirty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Редактирование колонтитулов:</a:t>
            </a:r>
          </a:p>
          <a:p>
            <a:pPr hangingPunct="0">
              <a:spcAft>
                <a:spcPts val="600"/>
              </a:spcAft>
            </a:pPr>
            <a:r>
              <a:rPr lang="ru-RU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Дважды щелкните по тексту колонтитула  и отредактируйте его, затем нажмите  кнопку «</a:t>
            </a:r>
            <a:r>
              <a:rPr lang="ru-RU" b="1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Закрыть окно колонтитула</a:t>
            </a:r>
            <a:r>
              <a:rPr lang="ru-RU" dirty="0" smtClean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dirty="0">
              <a:solidFill>
                <a:srgbClr val="1E1B35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114988" y="1913378"/>
            <a:ext cx="2887081" cy="3657499"/>
            <a:chOff x="3347864" y="1857631"/>
            <a:chExt cx="3254683" cy="3897252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94" t="9350" r="10645" b="26112"/>
            <a:stretch/>
          </p:blipFill>
          <p:spPr bwMode="auto">
            <a:xfrm>
              <a:off x="3347864" y="2124510"/>
              <a:ext cx="3254683" cy="3630373"/>
            </a:xfrm>
            <a:prstGeom prst="rect">
              <a:avLst/>
            </a:prstGeom>
            <a:noFill/>
            <a:ln w="9525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94" t="6583" r="35661" b="90947"/>
            <a:stretch/>
          </p:blipFill>
          <p:spPr bwMode="auto">
            <a:xfrm>
              <a:off x="3354539" y="1857631"/>
              <a:ext cx="1865534" cy="258509"/>
            </a:xfrm>
            <a:prstGeom prst="rect">
              <a:avLst/>
            </a:prstGeom>
            <a:noFill/>
            <a:ln w="9525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65" t="6918" r="3519" b="83462"/>
          <a:stretch/>
        </p:blipFill>
        <p:spPr bwMode="auto">
          <a:xfrm>
            <a:off x="3708195" y="4100581"/>
            <a:ext cx="843149" cy="73308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47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9188" y="2149670"/>
            <a:ext cx="71654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1430">
                  <a:solidFill>
                    <a:sysClr val="windowText" lastClr="000000"/>
                  </a:solidFill>
                </a:ln>
                <a:solidFill>
                  <a:srgbClr val="6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Практическая работа</a:t>
            </a:r>
          </a:p>
        </p:txBody>
      </p:sp>
      <p:grpSp>
        <p:nvGrpSpPr>
          <p:cNvPr id="21507" name="Группа 3"/>
          <p:cNvGrpSpPr>
            <a:grpSpLocks/>
          </p:cNvGrpSpPr>
          <p:nvPr/>
        </p:nvGrpSpPr>
        <p:grpSpPr bwMode="auto">
          <a:xfrm>
            <a:off x="407010" y="1056179"/>
            <a:ext cx="8643938" cy="3214687"/>
            <a:chOff x="285720" y="500042"/>
            <a:chExt cx="8643998" cy="5143536"/>
          </a:xfrm>
        </p:grpSpPr>
        <p:grpSp>
          <p:nvGrpSpPr>
            <p:cNvPr id="21508" name="Группа 9"/>
            <p:cNvGrpSpPr>
              <a:grpSpLocks/>
            </p:cNvGrpSpPr>
            <p:nvPr/>
          </p:nvGrpSpPr>
          <p:grpSpPr bwMode="auto">
            <a:xfrm>
              <a:off x="285720" y="3714752"/>
              <a:ext cx="1571636" cy="1928826"/>
              <a:chOff x="285720" y="3714752"/>
              <a:chExt cx="1571636" cy="1928826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428596" y="3715706"/>
                <a:ext cx="214315" cy="142749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714348" y="4216088"/>
                <a:ext cx="214315" cy="142749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 rot="5400000">
                <a:off x="893419" y="3821750"/>
                <a:ext cx="213361" cy="142876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 rot="5400000">
                <a:off x="1036295" y="4108773"/>
                <a:ext cx="213361" cy="142876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1509" name="Группа 10"/>
            <p:cNvGrpSpPr>
              <a:grpSpLocks/>
            </p:cNvGrpSpPr>
            <p:nvPr/>
          </p:nvGrpSpPr>
          <p:grpSpPr bwMode="auto">
            <a:xfrm flipH="1">
              <a:off x="7358082" y="500042"/>
              <a:ext cx="1571636" cy="1928826"/>
              <a:chOff x="285720" y="3714752"/>
              <a:chExt cx="1571636" cy="1928826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428596" y="3714752"/>
                <a:ext cx="214315" cy="142749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714348" y="4215135"/>
                <a:ext cx="214315" cy="142749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 rot="5400000">
                <a:off x="893419" y="3820797"/>
                <a:ext cx="213361" cy="142876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 rot="5400000">
                <a:off x="1036295" y="4107820"/>
                <a:ext cx="213361" cy="142876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40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491" y="18864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kern="0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Задание на самоподготовку</a:t>
            </a:r>
            <a:endParaRPr lang="ru-RU" sz="3200" b="1" i="1" kern="0" cap="all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3431" y="1913507"/>
            <a:ext cx="7698910" cy="1978304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Прочитать </a:t>
            </a:r>
            <a:r>
              <a:rPr lang="ru-RU" b="1" i="1" dirty="0" smtClean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конспект</a:t>
            </a:r>
            <a:r>
              <a:rPr lang="en-US" b="1" i="1" dirty="0" smtClean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урока по теме «Форматирование страниц»</a:t>
            </a:r>
            <a:endParaRPr lang="ru-RU" b="1" i="1" dirty="0">
              <a:solidFill>
                <a:srgbClr val="68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532" name="Группа 9"/>
          <p:cNvGrpSpPr>
            <a:grpSpLocks/>
          </p:cNvGrpSpPr>
          <p:nvPr/>
        </p:nvGrpSpPr>
        <p:grpSpPr bwMode="auto">
          <a:xfrm>
            <a:off x="187650" y="3125392"/>
            <a:ext cx="1571625" cy="1928813"/>
            <a:chOff x="285720" y="3714752"/>
            <a:chExt cx="1571636" cy="192882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28596" y="3714752"/>
              <a:ext cx="214313" cy="14287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14348" y="4214818"/>
              <a:ext cx="214313" cy="14287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 rot="5400000">
              <a:off x="892942" y="3821910"/>
              <a:ext cx="214314" cy="142876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 rot="5400000">
              <a:off x="1035818" y="4107661"/>
              <a:ext cx="214314" cy="142876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2533" name="Группа 10"/>
          <p:cNvGrpSpPr>
            <a:grpSpLocks/>
          </p:cNvGrpSpPr>
          <p:nvPr/>
        </p:nvGrpSpPr>
        <p:grpSpPr bwMode="auto">
          <a:xfrm flipH="1">
            <a:off x="7386498" y="1091975"/>
            <a:ext cx="1571625" cy="1928813"/>
            <a:chOff x="285720" y="3714752"/>
            <a:chExt cx="1571636" cy="192882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28596" y="3714752"/>
              <a:ext cx="214315" cy="14287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14348" y="4214818"/>
              <a:ext cx="214315" cy="14287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 rot="5400000">
              <a:off x="892943" y="3821910"/>
              <a:ext cx="214314" cy="142876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rot="5400000">
              <a:off x="1035819" y="4107661"/>
              <a:ext cx="214314" cy="142876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3199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0" r="53935" b="87042"/>
          <a:stretch/>
        </p:blipFill>
        <p:spPr bwMode="auto">
          <a:xfrm>
            <a:off x="385929" y="2528899"/>
            <a:ext cx="7612212" cy="1368152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77305" y="109526"/>
            <a:ext cx="417934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i="1" kern="0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Форматирование  страниц</a:t>
            </a:r>
            <a:endParaRPr lang="ru-RU" sz="2000" b="1" i="1" cap="all" spc="0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75656" y="2804762"/>
            <a:ext cx="485377" cy="81146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11960" y="2814452"/>
            <a:ext cx="1152128" cy="27799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87824" y="2824493"/>
            <a:ext cx="504056" cy="81146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66789" y="2824493"/>
            <a:ext cx="573163" cy="81146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06375" y="2824493"/>
            <a:ext cx="934813" cy="81146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06271" y="666562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документе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страница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оформляется по  определенным правилам.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создании нового документа в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Word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используются установленные по умолчанию </a:t>
            </a:r>
            <a:r>
              <a:rPr lang="ru-RU" b="1" i="1" dirty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размер, ориентация, поля страницы, нумерация страницы и другие параметры</a:t>
            </a:r>
            <a:r>
              <a:rPr lang="ru-RU" b="1" dirty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b="1" dirty="0" smtClean="0">
              <a:solidFill>
                <a:srgbClr val="68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необходимости заданные установки можно изменить, используя инструменты панели «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Параметры страницы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 из меню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Разметка страницы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1022" y="4149080"/>
            <a:ext cx="887547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Средства меню Разметка страницы предоставляют следующие  возможности:</a:t>
            </a:r>
          </a:p>
          <a:p>
            <a:pPr marL="1341438" lvl="0" indent="-177800">
              <a:buFont typeface="Wingdings" pitchFamily="2" charset="2"/>
              <a:buChar char="§"/>
            </a:pPr>
            <a:r>
              <a:rPr lang="ru-RU" sz="2000" b="1" dirty="0">
                <a:solidFill>
                  <a:srgbClr val="68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установка конца раздела;</a:t>
            </a:r>
          </a:p>
          <a:p>
            <a:pPr marL="1341438" lvl="0" indent="-177800">
              <a:buFont typeface="Wingdings" pitchFamily="2" charset="2"/>
              <a:buChar char="§"/>
            </a:pPr>
            <a:r>
              <a:rPr lang="ru-RU" sz="2000" b="1" dirty="0">
                <a:solidFill>
                  <a:srgbClr val="68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установка конца страницы или абзаца;</a:t>
            </a:r>
          </a:p>
          <a:p>
            <a:pPr marL="1341438" lvl="0" indent="-177800">
              <a:buFont typeface="Wingdings" pitchFamily="2" charset="2"/>
              <a:buChar char="§"/>
            </a:pPr>
            <a:r>
              <a:rPr lang="ru-RU" sz="2000" b="1" dirty="0">
                <a:solidFill>
                  <a:srgbClr val="68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установка ширины полей;</a:t>
            </a:r>
          </a:p>
          <a:p>
            <a:pPr marL="1341438" lvl="0" indent="-177800">
              <a:buFont typeface="Wingdings" pitchFamily="2" charset="2"/>
              <a:buChar char="§"/>
            </a:pPr>
            <a:r>
              <a:rPr lang="ru-RU" sz="2000" b="1" dirty="0">
                <a:solidFill>
                  <a:srgbClr val="68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изменение размеров листа;</a:t>
            </a:r>
          </a:p>
          <a:p>
            <a:pPr marL="1341438" lvl="0" indent="-177800">
              <a:buFont typeface="Wingdings" pitchFamily="2" charset="2"/>
              <a:buChar char="§"/>
            </a:pPr>
            <a:r>
              <a:rPr lang="ru-RU" sz="2000" b="1" dirty="0">
                <a:solidFill>
                  <a:srgbClr val="68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изменение ориентации страницы;</a:t>
            </a:r>
          </a:p>
          <a:p>
            <a:pPr marL="1341438" lvl="0" indent="-177800">
              <a:buFont typeface="Wingdings" pitchFamily="2" charset="2"/>
              <a:buChar char="§"/>
            </a:pPr>
            <a:r>
              <a:rPr lang="ru-RU" sz="2000" b="1" dirty="0">
                <a:solidFill>
                  <a:srgbClr val="68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разбивка текста на колонки.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00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8247" y="116632"/>
            <a:ext cx="31774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i="1" kern="0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Разметка страницы</a:t>
            </a:r>
            <a:endParaRPr lang="ru-RU" sz="2000" b="1" i="1" cap="all" spc="0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512" y="980728"/>
            <a:ext cx="4446921" cy="51845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первом этапе работы с документом надо установить параметры его страниц. К основным параметрам относятся </a:t>
            </a:r>
            <a:r>
              <a:rPr lang="ru-RU" sz="1800" i="1" dirty="0" smtClean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размер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800" i="1" dirty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ориентация листа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i="1" dirty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величина полей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indent="0" algn="just"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80000"/>
              <a:buNone/>
              <a:defRPr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Для установки параметров страницы используют команду </a:t>
            </a:r>
          </a:p>
          <a:p>
            <a:pPr indent="0" algn="just"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80000"/>
              <a:buNone/>
              <a:defRPr/>
            </a:pPr>
            <a:r>
              <a:rPr lang="ru-RU" sz="1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Разметка страницы - Параметры страницы</a:t>
            </a: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0" algn="just"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80000"/>
              <a:buNone/>
              <a:defRPr/>
            </a:pPr>
            <a:r>
              <a:rPr lang="ru-RU" sz="1800" dirty="0">
                <a:solidFill>
                  <a:srgbClr val="1E1B3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1800" dirty="0" smtClean="0">
                <a:solidFill>
                  <a:srgbClr val="1E1B3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диалоговом окне 3 </a:t>
            </a:r>
            <a:r>
              <a:rPr lang="ru-RU" sz="1800" dirty="0">
                <a:solidFill>
                  <a:srgbClr val="1E1B3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раздела:</a:t>
            </a:r>
            <a:r>
              <a:rPr lang="ru-RU" sz="1800" b="1" dirty="0">
                <a:solidFill>
                  <a:srgbClr val="1E1B3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1800" b="1" dirty="0" smtClean="0">
              <a:solidFill>
                <a:srgbClr val="1E1B35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28650" indent="-285750" algn="just"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80000"/>
              <a:buFont typeface="Wingdings" pitchFamily="2" charset="2"/>
              <a:buChar char="§"/>
              <a:defRPr/>
            </a:pPr>
            <a:r>
              <a:rPr lang="ru-RU" sz="18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Поля</a:t>
            </a:r>
            <a:r>
              <a:rPr lang="ru-RU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endParaRPr lang="ru-RU" sz="18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28650" indent="-285750" algn="just"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80000"/>
              <a:buFont typeface="Wingdings" pitchFamily="2" charset="2"/>
              <a:buChar char="§"/>
              <a:defRPr/>
            </a:pPr>
            <a:r>
              <a:rPr lang="ru-RU" sz="18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Размер </a:t>
            </a:r>
            <a:r>
              <a:rPr lang="ru-RU" sz="18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бумаги</a:t>
            </a: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</a:p>
          <a:p>
            <a:pPr marL="628650" indent="-285750" algn="just"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80000"/>
              <a:buFont typeface="Wingdings" pitchFamily="2" charset="2"/>
              <a:buChar char="§"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Источник бумаги</a:t>
            </a:r>
            <a:r>
              <a:rPr lang="ru-RU" sz="18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355600" algn="just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7" t="13402" r="32597" b="19683"/>
          <a:stretch/>
        </p:blipFill>
        <p:spPr bwMode="auto">
          <a:xfrm>
            <a:off x="4788024" y="980728"/>
            <a:ext cx="4261821" cy="5098904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48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7401" y="44624"/>
            <a:ext cx="279916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" b="1" i="1" kern="0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I.  </a:t>
            </a:r>
            <a:r>
              <a:rPr lang="ru-RU" sz="2000" b="1" i="1" kern="0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Поля страницы</a:t>
            </a:r>
            <a:endParaRPr lang="ru-RU" sz="2000" b="1" i="1" cap="all" spc="0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00808"/>
            <a:ext cx="5364088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Установка  </a:t>
            </a:r>
            <a:r>
              <a:rPr lang="ru-RU" b="1" i="1" dirty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ширины </a:t>
            </a:r>
            <a:r>
              <a:rPr lang="ru-RU" b="1" i="1" dirty="0" smtClean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полей, ориентации </a:t>
            </a:r>
            <a:r>
              <a:rPr lang="ru-RU" b="1" i="1" dirty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с помощью команды:</a:t>
            </a:r>
            <a:endParaRPr lang="ru-RU" dirty="0">
              <a:solidFill>
                <a:srgbClr val="68000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spcAft>
                <a:spcPts val="600"/>
              </a:spcAft>
            </a:pPr>
            <a:r>
              <a:rPr lang="ru-RU" dirty="0" smtClean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1. Выделите </a:t>
            </a:r>
            <a:r>
              <a:rPr lang="ru-RU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фрагмент текста, для которого надо изменить размеры полей, или поместите курсор в требуемый </a:t>
            </a:r>
            <a:r>
              <a:rPr lang="ru-RU" dirty="0" smtClean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раздел; </a:t>
            </a:r>
            <a:endParaRPr lang="ru-RU" dirty="0">
              <a:solidFill>
                <a:srgbClr val="1E1B35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600" i="1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(если нужно установить поля с определенного места до конца документа, надо поместить курсор в то место, откуда будут начинаться новые установки поля, и указать, что новые размеры полей следует применять до конца).</a:t>
            </a:r>
          </a:p>
          <a:p>
            <a:r>
              <a:rPr lang="ru-RU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2. Выберите команду </a:t>
            </a:r>
            <a:r>
              <a:rPr lang="ru-RU" b="1" dirty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Разметка страницы – Параметры </a:t>
            </a:r>
            <a:r>
              <a:rPr lang="ru-RU" b="1" dirty="0" smtClean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страницы</a:t>
            </a:r>
            <a:r>
              <a:rPr lang="ru-RU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и на вкладке «</a:t>
            </a:r>
            <a:r>
              <a:rPr lang="ru-RU" b="1" dirty="0" smtClean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Поля</a:t>
            </a:r>
            <a:r>
              <a:rPr lang="ru-RU" dirty="0" smtClean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»  задайте </a:t>
            </a:r>
            <a:r>
              <a:rPr lang="ru-RU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размеры </a:t>
            </a:r>
            <a:r>
              <a:rPr lang="ru-RU" dirty="0" smtClean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полей, ориентацию страницы;</a:t>
            </a:r>
            <a:endParaRPr lang="ru-RU" dirty="0">
              <a:solidFill>
                <a:srgbClr val="1E1B35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>
              <a:spcBef>
                <a:spcPts val="600"/>
              </a:spcBef>
            </a:pPr>
            <a:r>
              <a:rPr lang="ru-RU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3.  В списке  </a:t>
            </a:r>
            <a:r>
              <a:rPr lang="ru-RU" b="1" i="1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Применить</a:t>
            </a:r>
            <a:r>
              <a:rPr lang="ru-RU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  выберите,  к  какой  части  документа  относятся  сделанные  установки. Нажмите </a:t>
            </a:r>
            <a:r>
              <a:rPr lang="ru-RU" b="1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ОК</a:t>
            </a:r>
            <a:r>
              <a:rPr lang="ru-RU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>
              <a:solidFill>
                <a:srgbClr val="1E1B3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555539"/>
            <a:ext cx="8337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Обязательным элементом форматирования страницы являются поля, которые могут быть пустыми, а могут содержать колонтитулы, номера страниц, сноски и т.д. Ширину полей можно изменить как во всем документе, так и в отдельных его разделах.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9" t="13249" r="32286" b="19590"/>
          <a:stretch/>
        </p:blipFill>
        <p:spPr bwMode="auto">
          <a:xfrm>
            <a:off x="5436096" y="1809953"/>
            <a:ext cx="3603294" cy="4303656"/>
          </a:xfrm>
          <a:prstGeom prst="rect">
            <a:avLst/>
          </a:prstGeom>
          <a:noFill/>
          <a:ln w="9525">
            <a:solidFill>
              <a:srgbClr val="1E1B3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43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64704"/>
            <a:ext cx="8712968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600"/>
              </a:spcAft>
            </a:pPr>
            <a:r>
              <a:rPr lang="ru-RU" b="1" i="1" dirty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Установка полей с помощью </a:t>
            </a:r>
            <a:r>
              <a:rPr lang="ru-RU" b="1" i="1" dirty="0" smtClean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горизонтальной и вертикальной линеек</a:t>
            </a:r>
          </a:p>
          <a:p>
            <a:pPr hangingPunct="0"/>
            <a:r>
              <a:rPr lang="ru-RU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Каждая линейка имеет затененную и белую области. </a:t>
            </a:r>
            <a:r>
              <a:rPr lang="ru-RU" i="1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Затененная область обозначает поля, белая – текстовую область</a:t>
            </a:r>
            <a:r>
              <a:rPr lang="ru-RU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. Линия раздела между ними определяет положение границы полей. Передвигая мышью границы полей, можно изменить их ширину, при этом курсор  изменит вид двунаправленной стрелки</a:t>
            </a:r>
            <a:r>
              <a:rPr lang="ru-RU" dirty="0" smtClean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r>
              <a:rPr lang="ru-RU" i="1" dirty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i="1" dirty="0" smtClean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оризонтальная</a:t>
            </a:r>
            <a:r>
              <a:rPr lang="ru-RU" i="1" dirty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, позволяет установить ширину левого и правого </a:t>
            </a:r>
            <a:r>
              <a:rPr lang="ru-RU" i="1" dirty="0" smtClean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полей:</a:t>
            </a:r>
          </a:p>
          <a:p>
            <a:pPr lvl="0"/>
            <a:endParaRPr lang="ru-RU" i="1" dirty="0">
              <a:solidFill>
                <a:srgbClr val="1E1B35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i="1" dirty="0" smtClean="0">
              <a:solidFill>
                <a:srgbClr val="1E1B35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i="1" dirty="0">
              <a:solidFill>
                <a:srgbClr val="1E1B35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i="1" dirty="0" smtClean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Вертикальная</a:t>
            </a:r>
            <a:r>
              <a:rPr lang="ru-RU" i="1" dirty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, позволяет установить ширину верхнего и нижнего полей:</a:t>
            </a:r>
          </a:p>
          <a:p>
            <a:pPr lvl="0"/>
            <a:endParaRPr lang="ru-RU" i="1" dirty="0">
              <a:solidFill>
                <a:srgbClr val="1E1B35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i="1" dirty="0" smtClean="0">
              <a:solidFill>
                <a:srgbClr val="1E1B35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i="1" dirty="0">
              <a:solidFill>
                <a:srgbClr val="1E1B35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i="1" dirty="0" smtClean="0">
              <a:solidFill>
                <a:srgbClr val="1E1B35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i="1" dirty="0">
              <a:solidFill>
                <a:srgbClr val="1E1B35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i="1" dirty="0" smtClean="0">
              <a:solidFill>
                <a:srgbClr val="1E1B35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i="1" dirty="0">
              <a:solidFill>
                <a:srgbClr val="1E1B35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i="1" dirty="0" smtClean="0">
              <a:solidFill>
                <a:srgbClr val="1E1B35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i="1" dirty="0">
              <a:solidFill>
                <a:srgbClr val="1E1B35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dirty="0">
              <a:solidFill>
                <a:srgbClr val="1E1B3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67401" y="116632"/>
            <a:ext cx="279916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" b="1" i="1" kern="0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I.  </a:t>
            </a:r>
            <a:r>
              <a:rPr lang="ru-RU" sz="2000" b="1" i="1" kern="0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Поля страницы</a:t>
            </a:r>
            <a:endParaRPr lang="ru-RU" sz="2000" b="1" i="1" cap="all" spc="0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17081" r="71851" b="77252"/>
          <a:stretch/>
        </p:blipFill>
        <p:spPr bwMode="auto">
          <a:xfrm>
            <a:off x="482978" y="2924944"/>
            <a:ext cx="3008902" cy="495233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87" t="16633" r="3424" b="78023"/>
          <a:stretch/>
        </p:blipFill>
        <p:spPr bwMode="auto">
          <a:xfrm>
            <a:off x="4535996" y="2936853"/>
            <a:ext cx="2675716" cy="483324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8" r="93439" b="53117"/>
          <a:stretch/>
        </p:blipFill>
        <p:spPr bwMode="auto">
          <a:xfrm>
            <a:off x="1368307" y="3933056"/>
            <a:ext cx="842995" cy="2052851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03" r="92659" b="33767"/>
          <a:stretch/>
        </p:blipFill>
        <p:spPr bwMode="auto">
          <a:xfrm>
            <a:off x="3571996" y="3933055"/>
            <a:ext cx="1079743" cy="2052851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08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7288" y="284827"/>
            <a:ext cx="54793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" b="1" i="1" kern="0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II.  </a:t>
            </a:r>
            <a:r>
              <a:rPr lang="ru-RU" sz="2000" b="1" i="1" kern="0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Разбивка документа на разделы</a:t>
            </a:r>
            <a:endParaRPr lang="ru-RU" sz="2000" b="1" i="1" cap="all" spc="0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136" y="836712"/>
            <a:ext cx="5162078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Word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перед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форматированием документ желательно разбить на разделы, которые можно по-разному оформить (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например, разные поля в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разделах,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таблиц использовать альбомную ориентацию страницы, в некоторых разделах разбить текст на колонки и т.д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.).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b="1" dirty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Отдельные  части  документа  называются  </a:t>
            </a:r>
            <a:r>
              <a:rPr lang="ru-RU" b="1" i="1" dirty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разделами</a:t>
            </a:r>
            <a:r>
              <a:rPr lang="ru-RU" b="1" dirty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rgbClr val="68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Текст,  следующий  за  разрывом,  начнется  с  новой  страницы.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Aft>
                <a:spcPts val="600"/>
              </a:spcAft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Разрыв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страницы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разбивка документа на разделы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осуществляется путем вставки символа разрыва с помощью команды 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 smtClean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Разметка страницы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Разрывы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spcAft>
                <a:spcPts val="600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открывшемся списке выбирается нужная команда.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5404964" y="925232"/>
            <a:ext cx="3561987" cy="4660236"/>
            <a:chOff x="5390912" y="925232"/>
            <a:chExt cx="3561987" cy="466023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09" t="9356" r="47775" b="33094"/>
            <a:stretch/>
          </p:blipFill>
          <p:spPr bwMode="auto">
            <a:xfrm>
              <a:off x="5390912" y="1200116"/>
              <a:ext cx="3561987" cy="4385352"/>
            </a:xfrm>
            <a:prstGeom prst="rect">
              <a:avLst/>
            </a:prstGeom>
            <a:noFill/>
            <a:ln w="9525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09" t="6332" r="70708" b="90897"/>
            <a:stretch/>
          </p:blipFill>
          <p:spPr bwMode="auto">
            <a:xfrm>
              <a:off x="5390912" y="925232"/>
              <a:ext cx="909280" cy="250611"/>
            </a:xfrm>
            <a:prstGeom prst="rect">
              <a:avLst/>
            </a:prstGeom>
            <a:noFill/>
            <a:ln w="9525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506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0304" y="116632"/>
            <a:ext cx="746069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/>
            <a:r>
              <a:rPr lang="en-US" sz="2000" b="1" i="1" kern="0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III. </a:t>
            </a:r>
            <a:r>
              <a:rPr lang="ru-RU" sz="2000" b="1" i="1" kern="0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РАЗМЕР БУМАГИ, ВЕРТИКАЛЬНОЕ ВЫРАВНИВАНИЕ</a:t>
            </a:r>
            <a:endParaRPr lang="ru-RU" sz="2000" b="1" i="1" cap="all" spc="0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124744"/>
            <a:ext cx="58326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Выберите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команду 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Разметка страницы – Параметры страницы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вкладке «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Размер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бумаги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выберите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требуемый размер листа, или задайте сами в поле 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Ширина и Высота;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 hangingPunct="0"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списке  </a:t>
            </a:r>
            <a:r>
              <a:rPr lang="ru-RU" i="1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Применить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выберите,  к  какой  части  документа  относятся  сделанные  установки. </a:t>
            </a:r>
          </a:p>
          <a:p>
            <a:pPr marL="342900" lvl="0" indent="-342900" algn="just" hangingPunct="0">
              <a:spcAft>
                <a:spcPts val="600"/>
              </a:spcAft>
              <a:buFont typeface="+mj-lt"/>
              <a:buAutoNum type="arabicPeriod"/>
            </a:pP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Вертикальное выравнивание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текста можно выполнить на вкладке «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Источник бумаги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»: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8" t="13121" r="32580" b="19403"/>
          <a:stretch/>
        </p:blipFill>
        <p:spPr bwMode="auto">
          <a:xfrm>
            <a:off x="6084168" y="1124744"/>
            <a:ext cx="2941363" cy="3898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3" t="42823" r="35826" b="44608"/>
          <a:stretch/>
        </p:blipFill>
        <p:spPr bwMode="auto">
          <a:xfrm>
            <a:off x="919948" y="3717032"/>
            <a:ext cx="4207760" cy="1059046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922" y="5085184"/>
            <a:ext cx="9011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Вертикальное выравнивание определяет положение текста в разделе документа относительно верхнего и нижнего полей. Вертикальное выравнивание часто применяется для создания обложки или титульного листа документа. 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694437"/>
            <a:ext cx="8918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Установка размера </a:t>
            </a:r>
            <a:r>
              <a:rPr lang="ru-RU" b="1" i="1" dirty="0" smtClean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страницы и </a:t>
            </a:r>
            <a:r>
              <a:rPr lang="ru-RU" b="1" i="1" dirty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вертикального выравнивания страниц:</a:t>
            </a:r>
            <a:r>
              <a:rPr lang="ru-RU" dirty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01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4925" y="116632"/>
            <a:ext cx="295144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/>
            <a:r>
              <a:rPr lang="en-US" sz="2000" b="1" i="1" kern="0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III. </a:t>
            </a:r>
            <a:r>
              <a:rPr lang="ru-RU" sz="2000" b="1" i="1" kern="0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Колонки текста</a:t>
            </a:r>
            <a:endParaRPr lang="ru-RU" sz="2000" b="1" i="1" cap="all" spc="0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699581"/>
            <a:ext cx="48965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spcAft>
                <a:spcPts val="600"/>
              </a:spcAft>
            </a:pPr>
            <a:r>
              <a:rPr lang="ru-RU" b="1" i="1" dirty="0" smtClean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Форматирование </a:t>
            </a:r>
            <a:r>
              <a:rPr lang="ru-RU" b="1" i="1" dirty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текста в </a:t>
            </a:r>
            <a:r>
              <a:rPr lang="ru-RU" b="1" i="1" dirty="0" smtClean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колонки: </a:t>
            </a:r>
            <a:endParaRPr lang="ru-RU" dirty="0">
              <a:solidFill>
                <a:srgbClr val="68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Выделите  фрагмент  текста  или  установите  курсор  внутрь  документа;</a:t>
            </a:r>
          </a:p>
          <a:p>
            <a:pPr marL="342900" lvl="0" indent="-34290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Нажмите на кнопку </a:t>
            </a:r>
            <a:r>
              <a:rPr lang="ru-RU" b="1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Колонки </a:t>
            </a:r>
            <a:r>
              <a:rPr lang="ru-RU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в меню </a:t>
            </a:r>
            <a:r>
              <a:rPr lang="ru-RU" b="1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Разметка страницы</a:t>
            </a:r>
            <a:r>
              <a:rPr lang="ru-RU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lvl="0" indent="-34290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В окне  </a:t>
            </a:r>
            <a:r>
              <a:rPr lang="ru-RU" b="1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Колонки</a:t>
            </a:r>
            <a:r>
              <a:rPr lang="ru-RU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  в  группе  </a:t>
            </a:r>
            <a:r>
              <a:rPr lang="ru-RU" b="1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Тип</a:t>
            </a:r>
            <a:r>
              <a:rPr lang="ru-RU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  выберите  нужный  элемент: одна, две, три колонки или задайте сами;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При необходимости  установите  флажок  </a:t>
            </a:r>
            <a:r>
              <a:rPr lang="ru-RU" b="1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Разделитель</a:t>
            </a:r>
            <a:r>
              <a:rPr lang="ru-RU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. Нажмите </a:t>
            </a:r>
            <a:r>
              <a:rPr lang="ru-RU" b="1" dirty="0" smtClean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ОК</a:t>
            </a:r>
            <a:r>
              <a:rPr lang="ru-RU" dirty="0" smtClean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rgbClr val="1E1B3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764704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Word</a:t>
            </a:r>
            <a:r>
              <a:rPr lang="ru-RU" i="1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  позволяет  создавать  колонки  текста и  задавать  вертикальные  линии.</a:t>
            </a:r>
            <a:endParaRPr lang="ru-RU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9" t="25456" r="34878" b="31839"/>
          <a:stretch/>
        </p:blipFill>
        <p:spPr bwMode="auto">
          <a:xfrm>
            <a:off x="5004048" y="1700808"/>
            <a:ext cx="3866036" cy="3672408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52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0599" y="116632"/>
            <a:ext cx="67201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/>
            <a:r>
              <a:rPr lang="en-US" sz="2000" b="1" i="1" kern="0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IV. </a:t>
            </a:r>
            <a:r>
              <a:rPr lang="ru-RU" sz="2000" b="1" i="1" kern="0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Вставка Номеров страниц, дата, время</a:t>
            </a:r>
            <a:endParaRPr lang="ru-RU" sz="2000" b="1" i="1" cap="all" spc="0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692695"/>
            <a:ext cx="6192688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algn="just" hangingPunct="0"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Выберите  команду  </a:t>
            </a:r>
            <a:r>
              <a:rPr lang="ru-RU" b="1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Вставка – Номер  страницы</a:t>
            </a:r>
            <a:r>
              <a:rPr lang="ru-RU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rgbClr val="1E1B35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algn="just" hangingPunct="0"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В раскрывающемся списке  выберите место,  где  должны  располагаться  номера  страниц.</a:t>
            </a:r>
            <a:r>
              <a:rPr lang="ru-RU" sz="2000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Затем в выплывающем списке выберите тип и оформление нумерации.   Нажмите  </a:t>
            </a:r>
            <a:r>
              <a:rPr lang="ru-RU" b="1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ОК</a:t>
            </a:r>
            <a:r>
              <a:rPr lang="ru-RU" dirty="0" smtClean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rgbClr val="1E1B3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574" y="2780928"/>
            <a:ext cx="456207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hangingPunct="0">
              <a:buFont typeface="+mj-lt"/>
              <a:buAutoNum type="arabicPeriod"/>
            </a:pPr>
            <a:r>
              <a:rPr lang="ru-RU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Установите  курсор  в  нужное  место   документа,  можно  двойным щелчком в  колонтитул.</a:t>
            </a:r>
          </a:p>
          <a:p>
            <a:pPr marL="342900" lvl="0" indent="-342900" algn="just" hangingPunct="0">
              <a:buFont typeface="+mj-lt"/>
              <a:buAutoNum type="arabicPeriod"/>
            </a:pPr>
            <a:r>
              <a:rPr lang="ru-RU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Выберите  команду  </a:t>
            </a:r>
            <a:r>
              <a:rPr lang="ru-RU" b="1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Вставка – Дата и  Время</a:t>
            </a:r>
            <a:r>
              <a:rPr lang="ru-RU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lvl="0" indent="-342900" algn="just" hangingPunct="0">
              <a:buFont typeface="+mj-lt"/>
              <a:buAutoNum type="arabicPeriod"/>
            </a:pPr>
            <a:r>
              <a:rPr lang="ru-RU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В  диалоге  </a:t>
            </a:r>
            <a:r>
              <a:rPr lang="ru-RU" b="1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Дата и  Время</a:t>
            </a:r>
            <a:r>
              <a:rPr lang="ru-RU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  в  списке  </a:t>
            </a:r>
            <a:r>
              <a:rPr lang="ru-RU" i="1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Форматы</a:t>
            </a:r>
            <a:r>
              <a:rPr lang="ru-RU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  выделите  нужный  формат  и  установите  флажок  «</a:t>
            </a:r>
            <a:r>
              <a:rPr lang="ru-RU" b="1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Обновлять  автоматически</a:t>
            </a:r>
            <a:r>
              <a:rPr lang="ru-RU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»,  для  изменения  даты  и  времени  при  обновлении.  </a:t>
            </a:r>
          </a:p>
          <a:p>
            <a:pPr marL="342900" lvl="0" indent="-342900" algn="just" hangingPunct="0">
              <a:buFont typeface="+mj-lt"/>
              <a:buAutoNum type="arabicPeriod"/>
            </a:pPr>
            <a:r>
              <a:rPr lang="ru-RU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Нажмите  </a:t>
            </a:r>
            <a:r>
              <a:rPr lang="ru-RU" b="1" i="1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ОК</a:t>
            </a:r>
            <a:r>
              <a:rPr lang="ru-RU" b="1" dirty="0">
                <a:solidFill>
                  <a:srgbClr val="1E1B35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49535" y="2280409"/>
            <a:ext cx="543129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/>
            <a:r>
              <a:rPr lang="en-US" sz="2000" b="1" i="1" kern="0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V. </a:t>
            </a:r>
            <a:r>
              <a:rPr lang="ru-RU" sz="2000" b="1" i="1" kern="0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Вставка текущей даты, времени</a:t>
            </a:r>
            <a:endParaRPr lang="ru-RU" sz="2000" b="1" i="1" cap="all" spc="0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588224" y="656440"/>
            <a:ext cx="2319348" cy="1821359"/>
            <a:chOff x="6075826" y="656440"/>
            <a:chExt cx="2319348" cy="1821359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12" t="14738" r="30995" b="68121"/>
            <a:stretch/>
          </p:blipFill>
          <p:spPr bwMode="auto">
            <a:xfrm>
              <a:off x="6075826" y="914399"/>
              <a:ext cx="2319348" cy="1563400"/>
            </a:xfrm>
            <a:prstGeom prst="rect">
              <a:avLst/>
            </a:prstGeom>
            <a:noFill/>
            <a:ln w="9525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12" t="11829" r="37188" b="85232"/>
            <a:stretch/>
          </p:blipFill>
          <p:spPr bwMode="auto">
            <a:xfrm>
              <a:off x="6078310" y="656440"/>
              <a:ext cx="1374010" cy="260201"/>
            </a:xfrm>
            <a:prstGeom prst="rect">
              <a:avLst/>
            </a:prstGeom>
            <a:noFill/>
            <a:ln w="9525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3" t="25098" r="29126" b="31279"/>
          <a:stretch/>
        </p:blipFill>
        <p:spPr bwMode="auto">
          <a:xfrm>
            <a:off x="4696137" y="2924944"/>
            <a:ext cx="44150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71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668</Words>
  <Application>Microsoft Office PowerPoint</Application>
  <PresentationFormat>Экран (4:3)</PresentationFormat>
  <Paragraphs>85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Microsoft Word 2010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на самоподготовку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Office 2010</dc:title>
  <dc:creator>Юрий</dc:creator>
  <cp:lastModifiedBy>Admin</cp:lastModifiedBy>
  <cp:revision>177</cp:revision>
  <dcterms:created xsi:type="dcterms:W3CDTF">2010-04-19T19:36:07Z</dcterms:created>
  <dcterms:modified xsi:type="dcterms:W3CDTF">2013-08-15T11:09:48Z</dcterms:modified>
</cp:coreProperties>
</file>