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6" r:id="rId3"/>
    <p:sldId id="287" r:id="rId4"/>
    <p:sldId id="288" r:id="rId5"/>
    <p:sldId id="289" r:id="rId6"/>
    <p:sldId id="293" r:id="rId7"/>
    <p:sldId id="292" r:id="rId8"/>
    <p:sldId id="290" r:id="rId9"/>
    <p:sldId id="29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1" autoAdjust="0"/>
    <p:restoredTop sz="94660"/>
  </p:normalViewPr>
  <p:slideViewPr>
    <p:cSldViewPr>
      <p:cViewPr>
        <p:scale>
          <a:sx n="80" d="100"/>
          <a:sy n="80" d="100"/>
        </p:scale>
        <p:origin x="-78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3B113-B271-470F-82BB-FA1C42CA8A2E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5898-5C0D-4B9B-94D8-5CEE33061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67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7239-CFE3-461A-894D-D67957E56BF1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77C-D023-4799-8BC3-32D44A5D0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47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7239-CFE3-461A-894D-D67957E56BF1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77C-D023-4799-8BC3-32D44A5D0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40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7239-CFE3-461A-894D-D67957E56BF1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77C-D023-4799-8BC3-32D44A5D0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62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7239-CFE3-461A-894D-D67957E56BF1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77C-D023-4799-8BC3-32D44A5D0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32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7239-CFE3-461A-894D-D67957E56BF1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77C-D023-4799-8BC3-32D44A5D0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64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7239-CFE3-461A-894D-D67957E56BF1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77C-D023-4799-8BC3-32D44A5D0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5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7239-CFE3-461A-894D-D67957E56BF1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77C-D023-4799-8BC3-32D44A5D0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88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7239-CFE3-461A-894D-D67957E56BF1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77C-D023-4799-8BC3-32D44A5D0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86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7239-CFE3-461A-894D-D67957E56BF1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77C-D023-4799-8BC3-32D44A5D0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88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7239-CFE3-461A-894D-D67957E56BF1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77C-D023-4799-8BC3-32D44A5D0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8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7239-CFE3-461A-894D-D67957E56BF1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77C-D023-4799-8BC3-32D44A5D0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1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file:///C:\Program%20Files\Microsoft%20Office\Office14\WINWORD.EXE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11500"/>
                    </a14:imgEffect>
                    <a14:imgEffect>
                      <a14:saturation sat="25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C7239-CFE3-461A-894D-D67957E56BF1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A277C-D023-4799-8BC3-32D44A5D05F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78000">
                <a:schemeClr val="bg1">
                  <a:alpha val="0"/>
                </a:schemeClr>
              </a:gs>
              <a:gs pos="100000">
                <a:schemeClr val="tx2">
                  <a:lumMod val="60000"/>
                  <a:lumOff val="40000"/>
                  <a:alpha val="4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7966685" y="6189600"/>
            <a:ext cx="648072" cy="345211"/>
            <a:chOff x="3635760" y="2132856"/>
            <a:chExt cx="3024472" cy="1296144"/>
          </a:xfrm>
        </p:grpSpPr>
        <p:sp>
          <p:nvSpPr>
            <p:cNvPr id="9" name="Овал 3"/>
            <p:cNvSpPr/>
            <p:nvPr/>
          </p:nvSpPr>
          <p:spPr>
            <a:xfrm>
              <a:off x="3635760" y="2132856"/>
              <a:ext cx="3024472" cy="1296144"/>
            </a:xfrm>
            <a:custGeom>
              <a:avLst/>
              <a:gdLst>
                <a:gd name="connsiteX0" fmla="*/ 0 w 3024336"/>
                <a:gd name="connsiteY0" fmla="*/ 648072 h 1296144"/>
                <a:gd name="connsiteX1" fmla="*/ 1512168 w 3024336"/>
                <a:gd name="connsiteY1" fmla="*/ 0 h 1296144"/>
                <a:gd name="connsiteX2" fmla="*/ 3024336 w 3024336"/>
                <a:gd name="connsiteY2" fmla="*/ 648072 h 1296144"/>
                <a:gd name="connsiteX3" fmla="*/ 1512168 w 3024336"/>
                <a:gd name="connsiteY3" fmla="*/ 1296144 h 1296144"/>
                <a:gd name="connsiteX4" fmla="*/ 0 w 3024336"/>
                <a:gd name="connsiteY4" fmla="*/ 648072 h 1296144"/>
                <a:gd name="connsiteX0" fmla="*/ 136 w 3024472"/>
                <a:gd name="connsiteY0" fmla="*/ 648072 h 1296144"/>
                <a:gd name="connsiteX1" fmla="*/ 1512304 w 3024472"/>
                <a:gd name="connsiteY1" fmla="*/ 0 h 1296144"/>
                <a:gd name="connsiteX2" fmla="*/ 3024472 w 3024472"/>
                <a:gd name="connsiteY2" fmla="*/ 648072 h 1296144"/>
                <a:gd name="connsiteX3" fmla="*/ 1512304 w 3024472"/>
                <a:gd name="connsiteY3" fmla="*/ 1296144 h 1296144"/>
                <a:gd name="connsiteX4" fmla="*/ 136 w 3024472"/>
                <a:gd name="connsiteY4" fmla="*/ 648072 h 1296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4472" h="1296144">
                  <a:moveTo>
                    <a:pt x="136" y="648072"/>
                  </a:moveTo>
                  <a:cubicBezTo>
                    <a:pt x="11425" y="7930"/>
                    <a:pt x="677157" y="0"/>
                    <a:pt x="1512304" y="0"/>
                  </a:cubicBezTo>
                  <a:cubicBezTo>
                    <a:pt x="2347451" y="0"/>
                    <a:pt x="3024472" y="290152"/>
                    <a:pt x="3024472" y="648072"/>
                  </a:cubicBezTo>
                  <a:cubicBezTo>
                    <a:pt x="3024472" y="1005992"/>
                    <a:pt x="2347451" y="1296144"/>
                    <a:pt x="1512304" y="1296144"/>
                  </a:cubicBezTo>
                  <a:cubicBezTo>
                    <a:pt x="677157" y="1296144"/>
                    <a:pt x="-11153" y="1288214"/>
                    <a:pt x="136" y="64807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orthographicFront">
                <a:rot lat="0" lon="20399994" rev="0"/>
              </a:camera>
              <a:lightRig rig="threePt" dir="t">
                <a:rot lat="0" lon="0" rev="3000000"/>
              </a:lightRig>
            </a:scene3d>
            <a:sp3d>
              <a:bevelT w="101600" h="698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>
              <a:hlinkClick r:id="" action="ppaction://hlinkshowjump?jump=nextslide"/>
            </p:cNvPr>
            <p:cNvSpPr/>
            <p:nvPr/>
          </p:nvSpPr>
          <p:spPr>
            <a:xfrm>
              <a:off x="4355976" y="2371458"/>
              <a:ext cx="2016224" cy="80202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>
                <a:rot lat="0" lon="20099993" rev="0"/>
              </a:camera>
              <a:lightRig rig="threePt" dir="t">
                <a:rot lat="0" lon="0" rev="4200000"/>
              </a:lightRig>
            </a:scene3d>
            <a:sp3d>
              <a:bevelT w="177800" h="50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 userDrawn="1"/>
        </p:nvGrpSpPr>
        <p:grpSpPr>
          <a:xfrm flipH="1">
            <a:off x="7294769" y="6190869"/>
            <a:ext cx="648072" cy="345211"/>
            <a:chOff x="3635760" y="2132856"/>
            <a:chExt cx="3024472" cy="1296144"/>
          </a:xfrm>
        </p:grpSpPr>
        <p:sp>
          <p:nvSpPr>
            <p:cNvPr id="12" name="Овал 3"/>
            <p:cNvSpPr/>
            <p:nvPr/>
          </p:nvSpPr>
          <p:spPr>
            <a:xfrm>
              <a:off x="3635760" y="2132856"/>
              <a:ext cx="3024472" cy="1296144"/>
            </a:xfrm>
            <a:custGeom>
              <a:avLst/>
              <a:gdLst>
                <a:gd name="connsiteX0" fmla="*/ 0 w 3024336"/>
                <a:gd name="connsiteY0" fmla="*/ 648072 h 1296144"/>
                <a:gd name="connsiteX1" fmla="*/ 1512168 w 3024336"/>
                <a:gd name="connsiteY1" fmla="*/ 0 h 1296144"/>
                <a:gd name="connsiteX2" fmla="*/ 3024336 w 3024336"/>
                <a:gd name="connsiteY2" fmla="*/ 648072 h 1296144"/>
                <a:gd name="connsiteX3" fmla="*/ 1512168 w 3024336"/>
                <a:gd name="connsiteY3" fmla="*/ 1296144 h 1296144"/>
                <a:gd name="connsiteX4" fmla="*/ 0 w 3024336"/>
                <a:gd name="connsiteY4" fmla="*/ 648072 h 1296144"/>
                <a:gd name="connsiteX0" fmla="*/ 136 w 3024472"/>
                <a:gd name="connsiteY0" fmla="*/ 648072 h 1296144"/>
                <a:gd name="connsiteX1" fmla="*/ 1512304 w 3024472"/>
                <a:gd name="connsiteY1" fmla="*/ 0 h 1296144"/>
                <a:gd name="connsiteX2" fmla="*/ 3024472 w 3024472"/>
                <a:gd name="connsiteY2" fmla="*/ 648072 h 1296144"/>
                <a:gd name="connsiteX3" fmla="*/ 1512304 w 3024472"/>
                <a:gd name="connsiteY3" fmla="*/ 1296144 h 1296144"/>
                <a:gd name="connsiteX4" fmla="*/ 136 w 3024472"/>
                <a:gd name="connsiteY4" fmla="*/ 648072 h 1296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4472" h="1296144">
                  <a:moveTo>
                    <a:pt x="136" y="648072"/>
                  </a:moveTo>
                  <a:cubicBezTo>
                    <a:pt x="11425" y="7930"/>
                    <a:pt x="677157" y="0"/>
                    <a:pt x="1512304" y="0"/>
                  </a:cubicBezTo>
                  <a:cubicBezTo>
                    <a:pt x="2347451" y="0"/>
                    <a:pt x="3024472" y="290152"/>
                    <a:pt x="3024472" y="648072"/>
                  </a:cubicBezTo>
                  <a:cubicBezTo>
                    <a:pt x="3024472" y="1005992"/>
                    <a:pt x="2347451" y="1296144"/>
                    <a:pt x="1512304" y="1296144"/>
                  </a:cubicBezTo>
                  <a:cubicBezTo>
                    <a:pt x="677157" y="1296144"/>
                    <a:pt x="-11153" y="1288214"/>
                    <a:pt x="136" y="64807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orthographicFront">
                <a:rot lat="0" lon="1499988" rev="0"/>
              </a:camera>
              <a:lightRig rig="threePt" dir="t">
                <a:rot lat="0" lon="0" rev="0"/>
              </a:lightRig>
            </a:scene3d>
            <a:sp3d>
              <a:bevelT w="107950" h="698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>
              <a:hlinkClick r:id="" action="ppaction://hlinkshowjump?jump=previousslide"/>
            </p:cNvPr>
            <p:cNvSpPr/>
            <p:nvPr/>
          </p:nvSpPr>
          <p:spPr>
            <a:xfrm>
              <a:off x="4355976" y="2371458"/>
              <a:ext cx="2016224" cy="80202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>
                <a:rot lat="0" lon="1499985" rev="0"/>
              </a:camera>
              <a:lightRig rig="threePt" dir="t">
                <a:rot lat="0" lon="0" rev="0"/>
              </a:lightRig>
            </a:scene3d>
            <a:sp3d>
              <a:bevelT w="139700" h="50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rot="16463852">
            <a:off x="574694" y="6186246"/>
            <a:ext cx="370215" cy="407045"/>
            <a:chOff x="4881163" y="2132854"/>
            <a:chExt cx="1779068" cy="1484224"/>
          </a:xfrm>
        </p:grpSpPr>
        <p:sp>
          <p:nvSpPr>
            <p:cNvPr id="15" name="Овал 3"/>
            <p:cNvSpPr/>
            <p:nvPr/>
          </p:nvSpPr>
          <p:spPr>
            <a:xfrm>
              <a:off x="4881163" y="2132854"/>
              <a:ext cx="1779068" cy="148422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5400000"/>
              </a:lightRig>
            </a:scene3d>
            <a:sp3d>
              <a:bevelT w="95250" h="698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>
              <a:hlinkClick r:id="" action="ppaction://hlinkshowjump?jump=endshow"/>
            </p:cNvPr>
            <p:cNvSpPr/>
            <p:nvPr/>
          </p:nvSpPr>
          <p:spPr>
            <a:xfrm>
              <a:off x="5205493" y="2433899"/>
              <a:ext cx="1130407" cy="882134"/>
            </a:xfrm>
            <a:prstGeom prst="ellipse">
              <a:avLst/>
            </a:prstGeom>
            <a:solidFill>
              <a:srgbClr val="8A0000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1206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9938" name="Picture 2">
            <a:hlinkClick r:id="rId15" action="ppaction://program"/>
          </p:cNvPr>
          <p:cNvPicPr>
            <a:picLocks noChangeAspect="1" noChangeArrowheads="1"/>
          </p:cNvPicPr>
          <p:nvPr userDrawn="1"/>
        </p:nvPicPr>
        <p:blipFill>
          <a:blip r:embed="rId16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34" y="28997"/>
            <a:ext cx="801265" cy="735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50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375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056" y="1412776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rush Script MT" pitchFamily="66" charset="0"/>
              </a:rPr>
              <a:t>Microsoft Word 2010</a:t>
            </a:r>
            <a:endParaRPr lang="ru-RU" sz="8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6" name="Рисунок 2" descr="E:\Андрей\Рисунки\ee247390.PENS_mh_officeproplus2010_left(en-us,MSDN.10)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90"/>
          <a:stretch/>
        </p:blipFill>
        <p:spPr bwMode="auto">
          <a:xfrm>
            <a:off x="952778" y="297676"/>
            <a:ext cx="7291629" cy="101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41794" y="3140968"/>
            <a:ext cx="679545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i="1" dirty="0" smtClean="0">
                <a:ln w="11430"/>
                <a:solidFill>
                  <a:srgbClr val="6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Редактор формул</a:t>
            </a:r>
          </a:p>
          <a:p>
            <a:pPr algn="ctr"/>
            <a:r>
              <a:rPr lang="ru-RU" sz="4800" b="1" i="1" dirty="0" err="1">
                <a:ln w="11430"/>
                <a:solidFill>
                  <a:srgbClr val="6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Microsoft</a:t>
            </a:r>
            <a:r>
              <a:rPr lang="ru-RU" sz="4800" b="1" i="1" dirty="0">
                <a:ln w="11430"/>
                <a:solidFill>
                  <a:srgbClr val="6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 dirty="0">
                <a:ln w="11430"/>
                <a:solidFill>
                  <a:srgbClr val="6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Equation</a:t>
            </a:r>
            <a:r>
              <a:rPr lang="ru-RU" sz="4800" b="1" i="1" dirty="0">
                <a:ln w="11430"/>
                <a:solidFill>
                  <a:srgbClr val="6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3.0</a:t>
            </a:r>
            <a:endParaRPr lang="ru-RU" sz="4800" b="1" i="1" cap="none" spc="0" dirty="0">
              <a:ln w="11430"/>
              <a:solidFill>
                <a:srgbClr val="68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328" y="55892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/>
              <a:t>УРОК </a:t>
            </a:r>
            <a:r>
              <a:rPr lang="ru-RU" b="1" i="1" dirty="0" smtClean="0"/>
              <a:t>1</a:t>
            </a:r>
            <a:r>
              <a:rPr lang="en-US" b="1" i="1" dirty="0" smtClean="0"/>
              <a:t>0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6471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2057" y="404664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i="1" dirty="0">
                <a:ln w="11430"/>
                <a:solidFill>
                  <a:srgbClr val="8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Что такое редактор формул?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84282" y="1916832"/>
            <a:ext cx="8207375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Редактор формул </a:t>
            </a:r>
            <a:r>
              <a:rPr lang="ru-RU" sz="28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</a:t>
            </a:r>
            <a:r>
              <a:rPr lang="ru-RU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</a:t>
            </a:r>
            <a:r>
              <a:rPr lang="ru-RU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3.0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специальное </a:t>
            </a:r>
            <a:r>
              <a:rPr lang="en-US" sz="2800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-приложение, входящее в пакет </a:t>
            </a:r>
            <a:r>
              <a:rPr lang="ru-RU" sz="2800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предназначенное для создания и вставки в текстовый документ различных формул и обозначений</a:t>
            </a:r>
          </a:p>
        </p:txBody>
      </p:sp>
    </p:spTree>
    <p:extLst>
      <p:ext uri="{BB962C8B-B14F-4D97-AF65-F5344CB8AC3E}">
        <p14:creationId xmlns:p14="http://schemas.microsoft.com/office/powerpoint/2010/main" val="158896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>
                <a:ln w="11430"/>
                <a:solidFill>
                  <a:srgbClr val="8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Запуск редактора формул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3"/>
            <a:ext cx="8568952" cy="50405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Объект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Microsoft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Equation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3.0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8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ru-RU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78" t="25331" r="29382" b="31747"/>
          <a:stretch/>
        </p:blipFill>
        <p:spPr bwMode="auto">
          <a:xfrm>
            <a:off x="1403648" y="2030220"/>
            <a:ext cx="6120680" cy="399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40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444480" y="1135310"/>
            <a:ext cx="82073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После запуска редактора формул на экране появляется окно для ввода формулы:</a:t>
            </a:r>
          </a:p>
        </p:txBody>
      </p:sp>
      <p:sp>
        <p:nvSpPr>
          <p:cNvPr id="5123" name="Rectangle 13"/>
          <p:cNvSpPr>
            <a:spLocks noGrp="1" noChangeArrowheads="1"/>
          </p:cNvSpPr>
          <p:nvPr>
            <p:ph type="title"/>
          </p:nvPr>
        </p:nvSpPr>
        <p:spPr>
          <a:xfrm>
            <a:off x="433367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i="1" dirty="0">
                <a:ln w="11430"/>
                <a:solidFill>
                  <a:srgbClr val="8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Работа с редактором формул</a:t>
            </a: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 rotWithShape="1">
          <a:blip r:embed="rId2"/>
          <a:srcRect l="-368" r="42249" b="62094"/>
          <a:stretch/>
        </p:blipFill>
        <p:spPr bwMode="auto">
          <a:xfrm>
            <a:off x="380185" y="2322512"/>
            <a:ext cx="8335963" cy="3397250"/>
          </a:xfrm>
          <a:prstGeom prst="rect">
            <a:avLst/>
          </a:prstGeom>
          <a:noFill/>
          <a:ln w="9525">
            <a:solidFill>
              <a:schemeClr val="accent1">
                <a:lumMod val="1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7750" y="5873750"/>
            <a:ext cx="295275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Рабочая область для ввода формулы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3968" y="5873750"/>
            <a:ext cx="295275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Панель</a:t>
            </a:r>
            <a:r>
              <a:rPr lang="ru-RU" b="1" i="1" dirty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инструментов</a:t>
            </a:r>
            <a:r>
              <a:rPr lang="ru-RU" b="1" i="1" dirty="0">
                <a:solidFill>
                  <a:schemeClr val="accent1">
                    <a:lumMod val="10000"/>
                  </a:schemeClr>
                </a:solidFill>
              </a:rPr>
              <a:t>  </a:t>
            </a:r>
            <a:r>
              <a:rPr lang="ru-RU" b="1" i="1" dirty="0" smtClean="0">
                <a:solidFill>
                  <a:schemeClr val="accent1">
                    <a:lumMod val="10000"/>
                  </a:schemeClr>
                </a:solidFill>
              </a:rPr>
              <a:t>«</a:t>
            </a:r>
            <a:r>
              <a:rPr lang="ru-RU" sz="2000" b="1" dirty="0" smtClean="0">
                <a:solidFill>
                  <a:srgbClr val="8A0000"/>
                </a:solidFill>
              </a:rPr>
              <a:t>Формула</a:t>
            </a:r>
            <a:r>
              <a:rPr lang="ru-RU" b="1" i="1" dirty="0" smtClean="0">
                <a:solidFill>
                  <a:schemeClr val="accent1">
                    <a:lumMod val="10000"/>
                  </a:schemeClr>
                </a:solidFill>
              </a:rPr>
              <a:t>»</a:t>
            </a:r>
            <a:endParaRPr lang="ru-RU" b="1" i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75" y="1922402"/>
            <a:ext cx="3149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Новая строка меню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339975" y="2376488"/>
            <a:ext cx="360363" cy="331787"/>
          </a:xfrm>
          <a:prstGeom prst="straightConnector1">
            <a:avLst/>
          </a:prstGeom>
          <a:ln>
            <a:solidFill>
              <a:schemeClr val="accent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060575" y="4292600"/>
            <a:ext cx="927100" cy="1701800"/>
          </a:xfrm>
          <a:prstGeom prst="straightConnector1">
            <a:avLst/>
          </a:prstGeom>
          <a:ln>
            <a:solidFill>
              <a:schemeClr val="accent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5940425" y="5445125"/>
            <a:ext cx="377825" cy="549275"/>
          </a:xfrm>
          <a:prstGeom prst="straightConnector1">
            <a:avLst/>
          </a:prstGeom>
          <a:ln>
            <a:solidFill>
              <a:schemeClr val="accent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47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3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9"/>
          <p:cNvPicPr>
            <a:picLocks noChangeAspect="1" noChangeArrowheads="1"/>
          </p:cNvPicPr>
          <p:nvPr/>
        </p:nvPicPr>
        <p:blipFill rotWithShape="1">
          <a:blip r:embed="rId2"/>
          <a:srcRect l="17211" t="24370" r="44749" b="66678"/>
          <a:stretch/>
        </p:blipFill>
        <p:spPr bwMode="auto">
          <a:xfrm>
            <a:off x="1176338" y="2933700"/>
            <a:ext cx="6972300" cy="1016000"/>
          </a:xfrm>
          <a:prstGeom prst="rect">
            <a:avLst/>
          </a:prstGeom>
          <a:noFill/>
          <a:ln w="9525">
            <a:solidFill>
              <a:schemeClr val="accent1">
                <a:lumMod val="1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i="1" dirty="0">
                <a:ln w="11430"/>
                <a:solidFill>
                  <a:srgbClr val="8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Панель инструментов Формула </a:t>
            </a:r>
          </a:p>
        </p:txBody>
      </p:sp>
      <p:sp>
        <p:nvSpPr>
          <p:cNvPr id="6148" name="AutoShape 14"/>
          <p:cNvSpPr>
            <a:spLocks noChangeArrowheads="1"/>
          </p:cNvSpPr>
          <p:nvPr/>
        </p:nvSpPr>
        <p:spPr bwMode="auto">
          <a:xfrm>
            <a:off x="250825" y="2133600"/>
            <a:ext cx="1225550" cy="609600"/>
          </a:xfrm>
          <a:prstGeom prst="wedgeRoundRectCallout">
            <a:avLst>
              <a:gd name="adj1" fmla="val 122019"/>
              <a:gd name="adj2" fmla="val 14557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1400" b="1" dirty="0"/>
              <a:t>Пробелы и многоточия</a:t>
            </a:r>
          </a:p>
        </p:txBody>
      </p:sp>
      <p:sp>
        <p:nvSpPr>
          <p:cNvPr id="6149" name="AutoShape 17"/>
          <p:cNvSpPr>
            <a:spLocks noChangeArrowheads="1"/>
          </p:cNvSpPr>
          <p:nvPr/>
        </p:nvSpPr>
        <p:spPr bwMode="auto">
          <a:xfrm>
            <a:off x="684213" y="1381125"/>
            <a:ext cx="1441450" cy="609600"/>
          </a:xfrm>
          <a:prstGeom prst="wedgeRoundRectCallout">
            <a:avLst>
              <a:gd name="adj1" fmla="val 106056"/>
              <a:gd name="adj2" fmla="val 26796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1400" b="1" dirty="0"/>
              <a:t>Надстрочные знаки</a:t>
            </a:r>
          </a:p>
        </p:txBody>
      </p:sp>
      <p:sp>
        <p:nvSpPr>
          <p:cNvPr id="6150" name="AutoShape 18"/>
          <p:cNvSpPr>
            <a:spLocks noChangeArrowheads="1"/>
          </p:cNvSpPr>
          <p:nvPr/>
        </p:nvSpPr>
        <p:spPr bwMode="auto">
          <a:xfrm>
            <a:off x="107950" y="2924175"/>
            <a:ext cx="1223963" cy="609600"/>
          </a:xfrm>
          <a:prstGeom prst="wedgeRoundRectCallout">
            <a:avLst>
              <a:gd name="adj1" fmla="val 65176"/>
              <a:gd name="adj2" fmla="val 2474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1400" b="1" dirty="0"/>
              <a:t>Символы отношений</a:t>
            </a:r>
          </a:p>
        </p:txBody>
      </p:sp>
      <p:sp>
        <p:nvSpPr>
          <p:cNvPr id="6151" name="AutoShape 19"/>
          <p:cNvSpPr>
            <a:spLocks noChangeArrowheads="1"/>
          </p:cNvSpPr>
          <p:nvPr/>
        </p:nvSpPr>
        <p:spPr bwMode="auto">
          <a:xfrm>
            <a:off x="107950" y="3644900"/>
            <a:ext cx="1079500" cy="609600"/>
          </a:xfrm>
          <a:prstGeom prst="wedgeRoundRectCallout">
            <a:avLst>
              <a:gd name="adj1" fmla="val 79852"/>
              <a:gd name="adj2" fmla="val -3463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1400" b="1" dirty="0"/>
              <a:t>Шаблоны скобок</a:t>
            </a:r>
          </a:p>
        </p:txBody>
      </p:sp>
      <p:sp>
        <p:nvSpPr>
          <p:cNvPr id="6152" name="AutoShape 20"/>
          <p:cNvSpPr>
            <a:spLocks noChangeArrowheads="1"/>
          </p:cNvSpPr>
          <p:nvPr/>
        </p:nvSpPr>
        <p:spPr bwMode="auto">
          <a:xfrm>
            <a:off x="2195513" y="1381125"/>
            <a:ext cx="1223962" cy="609600"/>
          </a:xfrm>
          <a:prstGeom prst="wedgeRoundRectCallout">
            <a:avLst>
              <a:gd name="adj1" fmla="val 72051"/>
              <a:gd name="adj2" fmla="val 27031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1400" b="1" dirty="0"/>
              <a:t>Операторы</a:t>
            </a:r>
          </a:p>
        </p:txBody>
      </p:sp>
      <p:sp>
        <p:nvSpPr>
          <p:cNvPr id="6153" name="AutoShape 21"/>
          <p:cNvSpPr>
            <a:spLocks noChangeArrowheads="1"/>
          </p:cNvSpPr>
          <p:nvPr/>
        </p:nvSpPr>
        <p:spPr bwMode="auto">
          <a:xfrm>
            <a:off x="3492500" y="1381125"/>
            <a:ext cx="1008063" cy="609600"/>
          </a:xfrm>
          <a:prstGeom prst="wedgeRoundRectCallout">
            <a:avLst>
              <a:gd name="adj1" fmla="val 31889"/>
              <a:gd name="adj2" fmla="val 26900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1400" b="1" dirty="0"/>
              <a:t>Стрелки</a:t>
            </a:r>
          </a:p>
        </p:txBody>
      </p:sp>
      <p:sp>
        <p:nvSpPr>
          <p:cNvPr id="6154" name="AutoShape 22"/>
          <p:cNvSpPr>
            <a:spLocks noChangeArrowheads="1"/>
          </p:cNvSpPr>
          <p:nvPr/>
        </p:nvSpPr>
        <p:spPr bwMode="auto">
          <a:xfrm>
            <a:off x="4643438" y="1381125"/>
            <a:ext cx="1223962" cy="609600"/>
          </a:xfrm>
          <a:prstGeom prst="wedgeRoundRectCallout">
            <a:avLst>
              <a:gd name="adj1" fmla="val -25745"/>
              <a:gd name="adj2" fmla="val 26900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1400" b="1" dirty="0"/>
              <a:t>Логические символы</a:t>
            </a:r>
          </a:p>
        </p:txBody>
      </p:sp>
      <p:sp>
        <p:nvSpPr>
          <p:cNvPr id="6155" name="AutoShape 24"/>
          <p:cNvSpPr>
            <a:spLocks noChangeArrowheads="1"/>
          </p:cNvSpPr>
          <p:nvPr/>
        </p:nvSpPr>
        <p:spPr bwMode="auto">
          <a:xfrm>
            <a:off x="7092950" y="1381125"/>
            <a:ext cx="1008063" cy="609600"/>
          </a:xfrm>
          <a:prstGeom prst="wedgeRoundRectCallout">
            <a:avLst>
              <a:gd name="adj1" fmla="val -128898"/>
              <a:gd name="adj2" fmla="val 26640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1400" b="1" dirty="0"/>
              <a:t>Разные символы</a:t>
            </a:r>
          </a:p>
        </p:txBody>
      </p:sp>
      <p:sp>
        <p:nvSpPr>
          <p:cNvPr id="6156" name="AutoShape 25"/>
          <p:cNvSpPr>
            <a:spLocks noChangeArrowheads="1"/>
          </p:cNvSpPr>
          <p:nvPr/>
        </p:nvSpPr>
        <p:spPr bwMode="auto">
          <a:xfrm>
            <a:off x="7740650" y="2133600"/>
            <a:ext cx="1152525" cy="609600"/>
          </a:xfrm>
          <a:prstGeom prst="wedgeRoundRectCallout">
            <a:avLst>
              <a:gd name="adj1" fmla="val -117769"/>
              <a:gd name="adj2" fmla="val 14687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1400" b="1" dirty="0"/>
              <a:t>Греческие строчные</a:t>
            </a:r>
          </a:p>
        </p:txBody>
      </p:sp>
      <p:sp>
        <p:nvSpPr>
          <p:cNvPr id="6157" name="AutoShape 26"/>
          <p:cNvSpPr>
            <a:spLocks noChangeArrowheads="1"/>
          </p:cNvSpPr>
          <p:nvPr/>
        </p:nvSpPr>
        <p:spPr bwMode="auto">
          <a:xfrm>
            <a:off x="7850188" y="2924175"/>
            <a:ext cx="1258887" cy="609600"/>
          </a:xfrm>
          <a:prstGeom prst="wedgeRoundRectCallout">
            <a:avLst>
              <a:gd name="adj1" fmla="val -64375"/>
              <a:gd name="adj2" fmla="val 2604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1400" b="1" dirty="0"/>
              <a:t>Греческие прописные</a:t>
            </a:r>
          </a:p>
        </p:txBody>
      </p:sp>
      <p:sp>
        <p:nvSpPr>
          <p:cNvPr id="6158" name="AutoShape 29"/>
          <p:cNvSpPr>
            <a:spLocks noChangeArrowheads="1"/>
          </p:cNvSpPr>
          <p:nvPr/>
        </p:nvSpPr>
        <p:spPr bwMode="auto">
          <a:xfrm>
            <a:off x="5940425" y="1381125"/>
            <a:ext cx="1079500" cy="609600"/>
          </a:xfrm>
          <a:prstGeom prst="wedgeRoundRectCallout">
            <a:avLst>
              <a:gd name="adj1" fmla="val -83088"/>
              <a:gd name="adj2" fmla="val 26536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1400" b="1" dirty="0"/>
              <a:t>Символы множеств</a:t>
            </a:r>
          </a:p>
        </p:txBody>
      </p:sp>
      <p:sp>
        <p:nvSpPr>
          <p:cNvPr id="6159" name="AutoShape 30"/>
          <p:cNvSpPr>
            <a:spLocks noChangeArrowheads="1"/>
          </p:cNvSpPr>
          <p:nvPr/>
        </p:nvSpPr>
        <p:spPr bwMode="auto">
          <a:xfrm>
            <a:off x="252413" y="4365625"/>
            <a:ext cx="1223962" cy="792163"/>
          </a:xfrm>
          <a:prstGeom prst="wedgeRoundRectCallout">
            <a:avLst>
              <a:gd name="adj1" fmla="val 124060"/>
              <a:gd name="adj2" fmla="val -11473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1400" b="1" dirty="0"/>
              <a:t>Шаблоны дробей и радикалов</a:t>
            </a:r>
          </a:p>
        </p:txBody>
      </p:sp>
      <p:sp>
        <p:nvSpPr>
          <p:cNvPr id="6160" name="AutoShape 31"/>
          <p:cNvSpPr>
            <a:spLocks noChangeArrowheads="1"/>
          </p:cNvSpPr>
          <p:nvPr/>
        </p:nvSpPr>
        <p:spPr bwMode="auto">
          <a:xfrm>
            <a:off x="139700" y="5421313"/>
            <a:ext cx="1800225" cy="599975"/>
          </a:xfrm>
          <a:prstGeom prst="wedgeRoundRectCallout">
            <a:avLst>
              <a:gd name="adj1" fmla="val 95969"/>
              <a:gd name="adj2" fmla="val -31904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1400" b="1" dirty="0"/>
              <a:t>Шаблоны верхних и нижних индексов</a:t>
            </a:r>
          </a:p>
        </p:txBody>
      </p:sp>
      <p:sp>
        <p:nvSpPr>
          <p:cNvPr id="6161" name="AutoShape 32"/>
          <p:cNvSpPr>
            <a:spLocks noChangeArrowheads="1"/>
          </p:cNvSpPr>
          <p:nvPr/>
        </p:nvSpPr>
        <p:spPr bwMode="auto">
          <a:xfrm>
            <a:off x="2124075" y="4868863"/>
            <a:ext cx="1079500" cy="609600"/>
          </a:xfrm>
          <a:prstGeom prst="wedgeRoundRectCallout">
            <a:avLst>
              <a:gd name="adj1" fmla="val 92796"/>
              <a:gd name="adj2" fmla="val -21744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1400" b="1" dirty="0"/>
              <a:t>Шаблоны сумм</a:t>
            </a:r>
          </a:p>
        </p:txBody>
      </p:sp>
      <p:sp>
        <p:nvSpPr>
          <p:cNvPr id="6162" name="AutoShape 33"/>
          <p:cNvSpPr>
            <a:spLocks noChangeArrowheads="1"/>
          </p:cNvSpPr>
          <p:nvPr/>
        </p:nvSpPr>
        <p:spPr bwMode="auto">
          <a:xfrm>
            <a:off x="3276600" y="4868863"/>
            <a:ext cx="1223963" cy="609600"/>
          </a:xfrm>
          <a:prstGeom prst="wedgeRoundRectCallout">
            <a:avLst>
              <a:gd name="adj1" fmla="val 35343"/>
              <a:gd name="adj2" fmla="val -21770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1400" b="1" dirty="0"/>
              <a:t>Шаблоны интегралов</a:t>
            </a:r>
          </a:p>
        </p:txBody>
      </p:sp>
      <p:sp>
        <p:nvSpPr>
          <p:cNvPr id="6163" name="AutoShape 34"/>
          <p:cNvSpPr>
            <a:spLocks noChangeArrowheads="1"/>
          </p:cNvSpPr>
          <p:nvPr/>
        </p:nvSpPr>
        <p:spPr bwMode="auto">
          <a:xfrm>
            <a:off x="4355976" y="5472051"/>
            <a:ext cx="1656458" cy="685862"/>
          </a:xfrm>
          <a:prstGeom prst="wedgeRoundRectCallout">
            <a:avLst>
              <a:gd name="adj1" fmla="val -13508"/>
              <a:gd name="adj2" fmla="val -28701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1400" b="1" dirty="0"/>
              <a:t>Шаблоны надчеркивания и подчеркивания</a:t>
            </a:r>
          </a:p>
        </p:txBody>
      </p:sp>
      <p:sp>
        <p:nvSpPr>
          <p:cNvPr id="6164" name="AutoShape 36"/>
          <p:cNvSpPr>
            <a:spLocks noChangeArrowheads="1"/>
          </p:cNvSpPr>
          <p:nvPr/>
        </p:nvSpPr>
        <p:spPr bwMode="auto">
          <a:xfrm>
            <a:off x="6084888" y="5548313"/>
            <a:ext cx="1800225" cy="609600"/>
          </a:xfrm>
          <a:prstGeom prst="wedgeRoundRectCallout">
            <a:avLst>
              <a:gd name="adj1" fmla="val -78394"/>
              <a:gd name="adj2" fmla="val -32942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1400" b="1" dirty="0"/>
              <a:t>Шаблоны стрелок с текстом</a:t>
            </a:r>
          </a:p>
        </p:txBody>
      </p:sp>
      <p:sp>
        <p:nvSpPr>
          <p:cNvPr id="6165" name="AutoShape 37"/>
          <p:cNvSpPr>
            <a:spLocks noChangeArrowheads="1"/>
          </p:cNvSpPr>
          <p:nvPr/>
        </p:nvSpPr>
        <p:spPr bwMode="auto">
          <a:xfrm>
            <a:off x="7978775" y="3644900"/>
            <a:ext cx="1057275" cy="609600"/>
          </a:xfrm>
          <a:prstGeom prst="wedgeRoundRectCallout">
            <a:avLst>
              <a:gd name="adj1" fmla="val -134236"/>
              <a:gd name="adj2" fmla="val -3593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1400" b="1" dirty="0"/>
              <a:t>Шаблоны матриц</a:t>
            </a:r>
          </a:p>
        </p:txBody>
      </p:sp>
      <p:sp>
        <p:nvSpPr>
          <p:cNvPr id="6166" name="AutoShape 39"/>
          <p:cNvSpPr>
            <a:spLocks noChangeArrowheads="1"/>
          </p:cNvSpPr>
          <p:nvPr/>
        </p:nvSpPr>
        <p:spPr bwMode="auto">
          <a:xfrm>
            <a:off x="6769101" y="4867275"/>
            <a:ext cx="2266950" cy="609600"/>
          </a:xfrm>
          <a:prstGeom prst="wedgeRoundRectCallout">
            <a:avLst>
              <a:gd name="adj1" fmla="val -70870"/>
              <a:gd name="adj2" fmla="val -21458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1400" b="1" dirty="0"/>
              <a:t>Шаблоны произведений </a:t>
            </a:r>
            <a:endParaRPr lang="en-US" sz="1400" b="1" dirty="0" smtClean="0"/>
          </a:p>
          <a:p>
            <a:pPr algn="ctr"/>
            <a:r>
              <a:rPr lang="ru-RU" sz="1400" b="1" dirty="0" smtClean="0"/>
              <a:t>и </a:t>
            </a:r>
            <a:r>
              <a:rPr lang="ru-RU" sz="1400" b="1" dirty="0"/>
              <a:t>символов множеств</a:t>
            </a:r>
          </a:p>
        </p:txBody>
      </p:sp>
    </p:spTree>
    <p:extLst>
      <p:ext uri="{BB962C8B-B14F-4D97-AF65-F5344CB8AC3E}">
        <p14:creationId xmlns:p14="http://schemas.microsoft.com/office/powerpoint/2010/main" val="22635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78939"/>
            <a:ext cx="8712968" cy="5681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sz="2400" b="1" i="1" dirty="0">
                <a:ln w="11430"/>
                <a:solidFill>
                  <a:srgbClr val="8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Редактирование  формулы</a:t>
            </a:r>
          </a:p>
          <a:p>
            <a:pPr marL="285750" lvl="0" indent="-285750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Дважды  щелкните  по  формуле,  после  чего  появится   панель 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Редактора  формул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и  формула;</a:t>
            </a:r>
          </a:p>
          <a:p>
            <a:pPr marL="285750" lvl="0" indent="-2857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Установите  курсор  в  нужное место  в  формуле  и  отредактируйте ее;</a:t>
            </a:r>
          </a:p>
          <a:p>
            <a:pPr marL="285750" lvl="0" indent="-285750">
              <a:spcBef>
                <a:spcPts val="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окончании  редактирования  щелкните   мышью  вне  формулы.</a:t>
            </a:r>
          </a:p>
          <a:p>
            <a:pPr algn="ctr" hangingPunct="0"/>
            <a:r>
              <a:rPr lang="ru-RU" sz="2400" b="1" i="1" dirty="0">
                <a:ln w="11430"/>
                <a:solidFill>
                  <a:srgbClr val="8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Копирование фрагментов формулы</a:t>
            </a:r>
          </a:p>
          <a:p>
            <a:pPr marL="285750" lvl="0" indent="-285750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Дважды  щелкните  по  формуле;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Выделите  требуемую  часть;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Выберите  команду 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Правка – Копировать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или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Правка – Вырезать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Поместите  курсор  в  нужную  точку  и  выберите  команду 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Правка – Вставить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окончании  редактирования  щелкните   мышью  вне  формулы.</a:t>
            </a:r>
          </a:p>
          <a:p>
            <a:r>
              <a:rPr lang="ru-RU" b="1" i="1" dirty="0">
                <a:latin typeface="Arial" pitchFamily="34" charset="0"/>
                <a:cs typeface="Arial" pitchFamily="34" charset="0"/>
              </a:rPr>
              <a:t> 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ctr" hangingPunct="0"/>
            <a:r>
              <a:rPr lang="ru-RU" sz="2400" b="1" i="1" dirty="0">
                <a:ln w="11430"/>
                <a:solidFill>
                  <a:srgbClr val="8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Изменение  масштаба  формулы</a:t>
            </a:r>
          </a:p>
          <a:p>
            <a:pPr>
              <a:spcBef>
                <a:spcPts val="600"/>
              </a:spcBef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Щелкните  по  формуле и за  квадратики измените размеры  рамки и формулы.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28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700721"/>
            <a:ext cx="828092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Символы  английского  алфавита  и  цифры  вводятся с  клавиатуры. 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Расположение  символов,  их  размеры и интервалы  между  символами  в  формуле  устанавливаются  </a:t>
            </a:r>
            <a:r>
              <a:rPr lang="ru-RU" sz="2400" i="1" u="sng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автоматически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Перемещать  курсор  внутри вводимой формулы можно  с  помощью  </a:t>
            </a: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мыши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или  клавиши  &lt;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Tab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&gt;.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692696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вводе формулы необходимо помнить, что:</a:t>
            </a:r>
            <a:endParaRPr lang="ru-RU" sz="2800" b="1" dirty="0">
              <a:solidFill>
                <a:srgbClr val="8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018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9188" y="2149670"/>
            <a:ext cx="716548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1430">
                  <a:solidFill>
                    <a:sysClr val="windowText" lastClr="000000"/>
                  </a:solidFill>
                </a:ln>
                <a:solidFill>
                  <a:srgbClr val="6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Практическая работа</a:t>
            </a:r>
          </a:p>
        </p:txBody>
      </p:sp>
      <p:grpSp>
        <p:nvGrpSpPr>
          <p:cNvPr id="21507" name="Группа 3"/>
          <p:cNvGrpSpPr>
            <a:grpSpLocks/>
          </p:cNvGrpSpPr>
          <p:nvPr/>
        </p:nvGrpSpPr>
        <p:grpSpPr bwMode="auto">
          <a:xfrm>
            <a:off x="407010" y="1056179"/>
            <a:ext cx="8643938" cy="3214687"/>
            <a:chOff x="285720" y="500042"/>
            <a:chExt cx="8643998" cy="5143536"/>
          </a:xfrm>
        </p:grpSpPr>
        <p:grpSp>
          <p:nvGrpSpPr>
            <p:cNvPr id="21508" name="Группа 9"/>
            <p:cNvGrpSpPr>
              <a:grpSpLocks/>
            </p:cNvGrpSpPr>
            <p:nvPr/>
          </p:nvGrpSpPr>
          <p:grpSpPr bwMode="auto">
            <a:xfrm>
              <a:off x="285720" y="3714752"/>
              <a:ext cx="1571636" cy="1928826"/>
              <a:chOff x="285720" y="3714752"/>
              <a:chExt cx="1571636" cy="1928826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428596" y="3715706"/>
                <a:ext cx="214315" cy="142749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714348" y="4216088"/>
                <a:ext cx="214315" cy="142749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 rot="5400000">
                <a:off x="893419" y="3821750"/>
                <a:ext cx="213361" cy="142876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 rot="5400000">
                <a:off x="1036295" y="4108773"/>
                <a:ext cx="213361" cy="142876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21509" name="Группа 10"/>
            <p:cNvGrpSpPr>
              <a:grpSpLocks/>
            </p:cNvGrpSpPr>
            <p:nvPr/>
          </p:nvGrpSpPr>
          <p:grpSpPr bwMode="auto">
            <a:xfrm flipH="1">
              <a:off x="7358082" y="500042"/>
              <a:ext cx="1571636" cy="1928826"/>
              <a:chOff x="285720" y="3714752"/>
              <a:chExt cx="1571636" cy="1928826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428596" y="3714752"/>
                <a:ext cx="214315" cy="142749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714348" y="4215135"/>
                <a:ext cx="214315" cy="142749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rot="5400000">
                <a:off x="893419" y="3820797"/>
                <a:ext cx="213361" cy="142876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 rot="5400000">
                <a:off x="1036295" y="4107820"/>
                <a:ext cx="213361" cy="142876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886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491" y="18864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kern="0" cap="all" dirty="0" smtClean="0">
                <a:ln/>
                <a:solidFill>
                  <a:schemeClr val="tx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+mn-ea"/>
                <a:cs typeface="Arial" pitchFamily="34" charset="0"/>
              </a:rPr>
              <a:t>Задание на самоподготовку</a:t>
            </a:r>
            <a:endParaRPr lang="ru-RU" sz="3200" b="1" i="1" kern="0" cap="all" dirty="0">
              <a:ln/>
              <a:solidFill>
                <a:schemeClr val="tx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4397" y="1531573"/>
            <a:ext cx="7208586" cy="1978304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680000"/>
                </a:solidFill>
                <a:latin typeface="Arial" pitchFamily="34" charset="0"/>
                <a:cs typeface="Arial" pitchFamily="34" charset="0"/>
              </a:rPr>
              <a:t>Прочитать конспект лекции, </a:t>
            </a:r>
          </a:p>
          <a:p>
            <a:pPr marL="0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680000"/>
                </a:solidFill>
                <a:latin typeface="Arial" pitchFamily="34" charset="0"/>
                <a:cs typeface="Arial" pitchFamily="34" charset="0"/>
              </a:rPr>
              <a:t>выучить назначение основных кнопок на панели «Формула» </a:t>
            </a:r>
            <a:endParaRPr lang="ru-RU" b="1" i="1" dirty="0">
              <a:solidFill>
                <a:srgbClr val="68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532" name="Группа 9"/>
          <p:cNvGrpSpPr>
            <a:grpSpLocks/>
          </p:cNvGrpSpPr>
          <p:nvPr/>
        </p:nvGrpSpPr>
        <p:grpSpPr bwMode="auto">
          <a:xfrm>
            <a:off x="187650" y="3789040"/>
            <a:ext cx="1571625" cy="1928813"/>
            <a:chOff x="285720" y="3714752"/>
            <a:chExt cx="1571636" cy="192882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428596" y="3714752"/>
              <a:ext cx="214313" cy="1428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714348" y="4214818"/>
              <a:ext cx="214313" cy="1428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5400000">
              <a:off x="892942" y="3821910"/>
              <a:ext cx="214314" cy="14287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 rot="5400000">
              <a:off x="1035818" y="4107661"/>
              <a:ext cx="214314" cy="14287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2533" name="Группа 10"/>
          <p:cNvGrpSpPr>
            <a:grpSpLocks/>
          </p:cNvGrpSpPr>
          <p:nvPr/>
        </p:nvGrpSpPr>
        <p:grpSpPr bwMode="auto">
          <a:xfrm flipH="1">
            <a:off x="7386498" y="1091975"/>
            <a:ext cx="1571625" cy="1928813"/>
            <a:chOff x="285720" y="3714752"/>
            <a:chExt cx="1571636" cy="192882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28596" y="3714752"/>
              <a:ext cx="214315" cy="1428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14348" y="4214818"/>
              <a:ext cx="214315" cy="1428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5400000">
              <a:off x="892943" y="3821910"/>
              <a:ext cx="214314" cy="14287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5400000">
              <a:off x="1035819" y="4107661"/>
              <a:ext cx="214314" cy="14287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0157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</TotalTime>
  <Words>276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Microsoft Word 2010</vt:lpstr>
      <vt:lpstr>Что такое редактор формул?</vt:lpstr>
      <vt:lpstr>Запуск редактора формул </vt:lpstr>
      <vt:lpstr>Работа с редактором формул</vt:lpstr>
      <vt:lpstr>Панель инструментов Формула </vt:lpstr>
      <vt:lpstr>Презентация PowerPoint</vt:lpstr>
      <vt:lpstr>Презентация PowerPoint</vt:lpstr>
      <vt:lpstr>Презентация PowerPoint</vt:lpstr>
      <vt:lpstr>Задание на самоподготовку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Office 2010</dc:title>
  <dc:creator>Юрий</dc:creator>
  <cp:lastModifiedBy>Admin</cp:lastModifiedBy>
  <cp:revision>96</cp:revision>
  <dcterms:created xsi:type="dcterms:W3CDTF">2010-04-19T19:36:07Z</dcterms:created>
  <dcterms:modified xsi:type="dcterms:W3CDTF">2013-08-15T12:10:44Z</dcterms:modified>
</cp:coreProperties>
</file>