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75" r:id="rId6"/>
    <p:sldId id="274" r:id="rId7"/>
    <p:sldId id="259" r:id="rId8"/>
    <p:sldId id="260" r:id="rId9"/>
    <p:sldId id="264" r:id="rId10"/>
    <p:sldId id="269" r:id="rId11"/>
    <p:sldId id="270" r:id="rId12"/>
    <p:sldId id="271" r:id="rId13"/>
    <p:sldId id="272" r:id="rId14"/>
    <p:sldId id="276" r:id="rId15"/>
    <p:sldId id="277" r:id="rId16"/>
    <p:sldId id="262" r:id="rId17"/>
    <p:sldId id="266" r:id="rId18"/>
    <p:sldId id="267" r:id="rId19"/>
    <p:sldId id="268" r:id="rId20"/>
    <p:sldId id="265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397760"/>
            <a:ext cx="4536504" cy="1031240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Викторина</a:t>
            </a:r>
            <a:r>
              <a:rPr lang="ru-RU" sz="6600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268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Знакомые лица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132856"/>
            <a:ext cx="3888432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первой механической счетной машинки, выполнявшей сложение и вычитание чисел </a:t>
            </a:r>
          </a:p>
          <a:p>
            <a:r>
              <a:rPr lang="ru-RU" dirty="0" smtClean="0"/>
              <a:t>а) Б. Паскаль</a:t>
            </a:r>
          </a:p>
          <a:p>
            <a:r>
              <a:rPr lang="ru-RU" dirty="0" smtClean="0"/>
              <a:t>б) Г. </a:t>
            </a:r>
            <a:r>
              <a:rPr lang="ru-RU" dirty="0" err="1" smtClean="0"/>
              <a:t>Айкен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в) Л.П. Чебышев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0899"/>
            <a:ext cx="2952328" cy="276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8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Знакомые лица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132856"/>
            <a:ext cx="3888432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Первая программистка, дочь английского поэта </a:t>
            </a:r>
            <a:r>
              <a:rPr lang="ru-RU" dirty="0"/>
              <a:t>л</a:t>
            </a:r>
            <a:r>
              <a:rPr lang="ru-RU" dirty="0" smtClean="0"/>
              <a:t>орда Байрона, ученица Беббиджа?</a:t>
            </a:r>
          </a:p>
          <a:p>
            <a:r>
              <a:rPr lang="ru-RU" dirty="0" smtClean="0"/>
              <a:t>а) Мария Кюри </a:t>
            </a:r>
          </a:p>
          <a:p>
            <a:r>
              <a:rPr lang="ru-RU" dirty="0" smtClean="0"/>
              <a:t>б) София Ковалевская</a:t>
            </a:r>
          </a:p>
          <a:p>
            <a:r>
              <a:rPr lang="ru-RU" dirty="0" smtClean="0"/>
              <a:t>в) Ада Лавлейс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528392" cy="284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3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Знакомые лица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132856"/>
            <a:ext cx="3888432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 руководством этого человека создана 1-ая ЭВМ в СССР. Кто он?</a:t>
            </a:r>
          </a:p>
          <a:p>
            <a:r>
              <a:rPr lang="ru-RU" dirty="0" smtClean="0"/>
              <a:t>а) И.А. Полетаев</a:t>
            </a:r>
          </a:p>
          <a:p>
            <a:r>
              <a:rPr lang="ru-RU" dirty="0" smtClean="0"/>
              <a:t>б) П.Л. Чебышев</a:t>
            </a:r>
          </a:p>
          <a:p>
            <a:r>
              <a:rPr lang="ru-RU" dirty="0" smtClean="0"/>
              <a:t>в) С.А. Лебедев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5258"/>
            <a:ext cx="2448272" cy="291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Знакомые лица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132856"/>
            <a:ext cx="3888432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Предложил двоичную систему счисления, автор первой механической счетной машины производившей сложение, вычитание, умножение и деление чисел?</a:t>
            </a:r>
          </a:p>
          <a:p>
            <a:r>
              <a:rPr lang="ru-RU" dirty="0" smtClean="0"/>
              <a:t>а) Б. Паскаль </a:t>
            </a:r>
          </a:p>
          <a:p>
            <a:r>
              <a:rPr lang="ru-RU" dirty="0" smtClean="0"/>
              <a:t>б) Ж.М. Ампер </a:t>
            </a:r>
          </a:p>
          <a:p>
            <a:r>
              <a:rPr lang="ru-RU" dirty="0" smtClean="0"/>
              <a:t>в) П.Л. Чебышев</a:t>
            </a:r>
          </a:p>
          <a:p>
            <a:r>
              <a:rPr lang="ru-RU" dirty="0" smtClean="0"/>
              <a:t>г) Г.В. Лейбниц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4800"/>
            <a:ext cx="3096344" cy="324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692696"/>
            <a:ext cx="4114800" cy="70104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КОМПЬЮТЕРНЫЕ  АНАГРАММЫ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8229600" cy="45392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dirty="0">
                <a:solidFill>
                  <a:schemeClr val="tx1"/>
                </a:solidFill>
              </a:rPr>
              <a:t> - ДОК → К </a:t>
            </a:r>
            <a:r>
              <a:rPr lang="ru-RU" sz="9600" dirty="0">
                <a:solidFill>
                  <a:schemeClr val="tx1"/>
                </a:solidFill>
              </a:rPr>
              <a:t>_ </a:t>
            </a:r>
            <a:r>
              <a:rPr lang="ru-RU" sz="9600" dirty="0" smtClean="0">
                <a:solidFill>
                  <a:schemeClr val="tx1"/>
                </a:solidFill>
              </a:rPr>
              <a:t>_ (</a:t>
            </a:r>
            <a:r>
              <a:rPr lang="ru-RU" sz="9600" dirty="0">
                <a:solidFill>
                  <a:schemeClr val="tx1"/>
                </a:solidFill>
              </a:rPr>
              <a:t>штриховой, машинный</a:t>
            </a:r>
            <a:r>
              <a:rPr lang="ru-RU" sz="9600" dirty="0" smtClean="0">
                <a:solidFill>
                  <a:schemeClr val="tx1"/>
                </a:solidFill>
              </a:rPr>
              <a:t>). </a:t>
            </a:r>
            <a:r>
              <a:rPr lang="ru-RU" sz="3400" dirty="0" smtClean="0">
                <a:solidFill>
                  <a:schemeClr val="tx1"/>
                </a:solidFill>
              </a:rPr>
              <a:t>                          </a:t>
            </a:r>
          </a:p>
          <a:p>
            <a:pPr algn="r"/>
            <a:r>
              <a:rPr lang="ru-RU" sz="9600" dirty="0" smtClean="0">
                <a:solidFill>
                  <a:schemeClr val="tx1"/>
                </a:solidFill>
              </a:rPr>
              <a:t>  </a:t>
            </a:r>
            <a:r>
              <a:rPr lang="ru-RU" sz="9600" b="1" i="1" dirty="0">
                <a:solidFill>
                  <a:srgbClr val="0070C0"/>
                </a:solidFill>
              </a:rPr>
              <a:t>(Код</a:t>
            </a:r>
            <a:r>
              <a:rPr lang="ru-RU" sz="9600" b="1" i="1" dirty="0" smtClean="0">
                <a:solidFill>
                  <a:srgbClr val="0070C0"/>
                </a:solidFill>
              </a:rPr>
              <a:t>)</a:t>
            </a:r>
          </a:p>
          <a:p>
            <a:pPr algn="l">
              <a:buFontTx/>
              <a:buChar char="-"/>
            </a:pPr>
            <a:r>
              <a:rPr lang="ru-RU" sz="12800" dirty="0" smtClean="0">
                <a:solidFill>
                  <a:schemeClr val="tx1"/>
                </a:solidFill>
              </a:rPr>
              <a:t>НАКАЛ </a:t>
            </a:r>
            <a:r>
              <a:rPr lang="ru-RU" sz="12800" dirty="0">
                <a:solidFill>
                  <a:schemeClr val="tx1"/>
                </a:solidFill>
              </a:rPr>
              <a:t>→ </a:t>
            </a:r>
            <a:r>
              <a:rPr lang="ru-RU" sz="12800" dirty="0" smtClean="0">
                <a:solidFill>
                  <a:schemeClr val="tx1"/>
                </a:solidFill>
              </a:rPr>
              <a:t>К</a:t>
            </a:r>
            <a:r>
              <a:rPr lang="ru-RU" sz="5100" dirty="0" smtClean="0">
                <a:solidFill>
                  <a:schemeClr val="tx1"/>
                </a:solidFill>
              </a:rPr>
              <a:t> </a:t>
            </a:r>
            <a:r>
              <a:rPr lang="ru-RU" sz="9600" dirty="0" smtClean="0">
                <a:solidFill>
                  <a:schemeClr val="tx1"/>
                </a:solidFill>
              </a:rPr>
              <a:t>_ </a:t>
            </a:r>
            <a:r>
              <a:rPr lang="ru-RU" sz="9600" dirty="0">
                <a:solidFill>
                  <a:schemeClr val="tx1"/>
                </a:solidFill>
              </a:rPr>
              <a:t>_ _ _ </a:t>
            </a:r>
            <a:r>
              <a:rPr lang="ru-RU" sz="9600" dirty="0" smtClean="0">
                <a:solidFill>
                  <a:schemeClr val="tx1"/>
                </a:solidFill>
              </a:rPr>
              <a:t> (</a:t>
            </a:r>
            <a:r>
              <a:rPr lang="ru-RU" sz="9600" dirty="0">
                <a:solidFill>
                  <a:schemeClr val="tx1"/>
                </a:solidFill>
              </a:rPr>
              <a:t>линия связи</a:t>
            </a:r>
            <a:r>
              <a:rPr lang="ru-RU" sz="9600" dirty="0" smtClean="0">
                <a:solidFill>
                  <a:schemeClr val="tx1"/>
                </a:solidFill>
              </a:rPr>
              <a:t>).</a:t>
            </a:r>
          </a:p>
          <a:p>
            <a:pPr algn="r"/>
            <a:r>
              <a:rPr lang="ru-RU" sz="9600" i="1" dirty="0" smtClean="0">
                <a:solidFill>
                  <a:schemeClr val="tx1"/>
                </a:solidFill>
              </a:rPr>
              <a:t> </a:t>
            </a:r>
            <a:r>
              <a:rPr lang="ru-RU" sz="9600" b="1" i="1" dirty="0">
                <a:solidFill>
                  <a:srgbClr val="0070C0"/>
                </a:solidFill>
              </a:rPr>
              <a:t>(Канал</a:t>
            </a:r>
            <a:r>
              <a:rPr lang="ru-RU" sz="9600" b="1" i="1" dirty="0" smtClean="0">
                <a:solidFill>
                  <a:srgbClr val="0070C0"/>
                </a:solidFill>
              </a:rPr>
              <a:t>)</a:t>
            </a:r>
          </a:p>
          <a:p>
            <a:pPr algn="l"/>
            <a:r>
              <a:rPr lang="ru-RU" sz="12800" dirty="0">
                <a:solidFill>
                  <a:schemeClr val="tx1"/>
                </a:solidFill>
              </a:rPr>
              <a:t> - ЛАПТА → </a:t>
            </a:r>
            <a:r>
              <a:rPr lang="ru-RU" sz="12800" dirty="0" smtClean="0">
                <a:solidFill>
                  <a:schemeClr val="tx1"/>
                </a:solidFill>
              </a:rPr>
              <a:t>П </a:t>
            </a:r>
            <a:r>
              <a:rPr lang="ru-RU" sz="9600" dirty="0" smtClean="0">
                <a:solidFill>
                  <a:schemeClr val="tx1"/>
                </a:solidFill>
              </a:rPr>
              <a:t>_ </a:t>
            </a:r>
            <a:r>
              <a:rPr lang="ru-RU" sz="9600" dirty="0">
                <a:solidFill>
                  <a:schemeClr val="tx1"/>
                </a:solidFill>
              </a:rPr>
              <a:t>_ _ </a:t>
            </a:r>
            <a:r>
              <a:rPr lang="ru-RU" sz="9600" dirty="0" smtClean="0">
                <a:solidFill>
                  <a:schemeClr val="tx1"/>
                </a:solidFill>
              </a:rPr>
              <a:t>_  </a:t>
            </a:r>
            <a:r>
              <a:rPr lang="ru-RU" sz="9600" dirty="0">
                <a:solidFill>
                  <a:schemeClr val="tx1"/>
                </a:solidFill>
              </a:rPr>
              <a:t>(пластина для установки  микросхем</a:t>
            </a:r>
            <a:r>
              <a:rPr lang="ru-RU" sz="9600" dirty="0" smtClean="0">
                <a:solidFill>
                  <a:schemeClr val="tx1"/>
                </a:solidFill>
              </a:rPr>
              <a:t>).</a:t>
            </a:r>
          </a:p>
          <a:p>
            <a:pPr algn="r"/>
            <a:r>
              <a:rPr lang="ru-RU" sz="9600" b="1" i="1" dirty="0">
                <a:solidFill>
                  <a:srgbClr val="0070C0"/>
                </a:solidFill>
              </a:rPr>
              <a:t>(Плата</a:t>
            </a:r>
            <a:r>
              <a:rPr lang="ru-RU" sz="9600" b="1" i="1" dirty="0" smtClean="0">
                <a:solidFill>
                  <a:srgbClr val="0070C0"/>
                </a:solidFill>
              </a:rPr>
              <a:t>)</a:t>
            </a:r>
          </a:p>
          <a:p>
            <a:pPr algn="l">
              <a:buFontTx/>
              <a:buChar char="-"/>
            </a:pPr>
            <a:r>
              <a:rPr lang="ru-RU" sz="12800" dirty="0" smtClean="0">
                <a:solidFill>
                  <a:schemeClr val="tx1"/>
                </a:solidFill>
              </a:rPr>
              <a:t>КАМЫШ </a:t>
            </a:r>
            <a:r>
              <a:rPr lang="ru-RU" sz="12800" dirty="0">
                <a:solidFill>
                  <a:schemeClr val="tx1"/>
                </a:solidFill>
              </a:rPr>
              <a:t>→ </a:t>
            </a:r>
            <a:r>
              <a:rPr lang="ru-RU" sz="12800" dirty="0" smtClean="0">
                <a:solidFill>
                  <a:schemeClr val="tx1"/>
                </a:solidFill>
              </a:rPr>
              <a:t>М </a:t>
            </a:r>
            <a:r>
              <a:rPr lang="ru-RU" sz="9600" dirty="0" smtClean="0">
                <a:solidFill>
                  <a:schemeClr val="tx1"/>
                </a:solidFill>
              </a:rPr>
              <a:t>_ </a:t>
            </a:r>
            <a:r>
              <a:rPr lang="ru-RU" sz="9600" dirty="0">
                <a:solidFill>
                  <a:schemeClr val="tx1"/>
                </a:solidFill>
              </a:rPr>
              <a:t>_ _ _(устройство ввода информации</a:t>
            </a:r>
            <a:r>
              <a:rPr lang="ru-RU" sz="9600" dirty="0" smtClean="0">
                <a:solidFill>
                  <a:schemeClr val="tx1"/>
                </a:solidFill>
              </a:rPr>
              <a:t>). </a:t>
            </a:r>
          </a:p>
          <a:p>
            <a:pPr algn="r"/>
            <a:r>
              <a:rPr lang="ru-RU" sz="9600" b="1" i="1" dirty="0" smtClean="0">
                <a:solidFill>
                  <a:srgbClr val="0070C0"/>
                </a:solidFill>
              </a:rPr>
              <a:t>(Мышка)</a:t>
            </a:r>
          </a:p>
          <a:p>
            <a:pPr algn="l">
              <a:buFontTx/>
              <a:buChar char="-"/>
            </a:pPr>
            <a:r>
              <a:rPr lang="ru-RU" sz="12800" dirty="0" smtClean="0">
                <a:solidFill>
                  <a:schemeClr val="tx1"/>
                </a:solidFill>
              </a:rPr>
              <a:t>ИГОЛКА </a:t>
            </a:r>
            <a:r>
              <a:rPr lang="ru-RU" sz="2800" dirty="0" smtClean="0"/>
              <a:t> </a:t>
            </a:r>
            <a:r>
              <a:rPr lang="ru-RU" sz="9600" dirty="0">
                <a:solidFill>
                  <a:schemeClr val="tx1"/>
                </a:solidFill>
              </a:rPr>
              <a:t>→ (наука о законах и формах мышления</a:t>
            </a:r>
            <a:r>
              <a:rPr lang="ru-RU" sz="9600" dirty="0" smtClean="0">
                <a:solidFill>
                  <a:schemeClr val="tx1"/>
                </a:solidFill>
              </a:rPr>
              <a:t>).</a:t>
            </a:r>
          </a:p>
          <a:p>
            <a:pPr algn="r"/>
            <a:r>
              <a:rPr lang="ru-RU" sz="9600" b="1" i="1" dirty="0">
                <a:solidFill>
                  <a:srgbClr val="0070C0"/>
                </a:solidFill>
              </a:rPr>
              <a:t> (Логика</a:t>
            </a:r>
            <a:r>
              <a:rPr lang="ru-RU" sz="9600" b="1" i="1" dirty="0" smtClean="0">
                <a:solidFill>
                  <a:srgbClr val="0070C0"/>
                </a:solidFill>
              </a:rPr>
              <a:t>)</a:t>
            </a:r>
            <a:endParaRPr lang="ru-RU" sz="9600" dirty="0">
              <a:solidFill>
                <a:schemeClr val="tx1"/>
              </a:solidFill>
            </a:endParaRPr>
          </a:p>
          <a:p>
            <a:pPr algn="l"/>
            <a:endParaRPr lang="ru-RU" sz="12800" dirty="0">
              <a:solidFill>
                <a:schemeClr val="tx1"/>
              </a:solidFill>
            </a:endParaRPr>
          </a:p>
          <a:p>
            <a:pPr algn="l"/>
            <a:endParaRPr lang="ru-RU" sz="9600" dirty="0" smtClean="0">
              <a:solidFill>
                <a:srgbClr val="0070C0"/>
              </a:solidFill>
            </a:endParaRPr>
          </a:p>
          <a:p>
            <a:pPr algn="l"/>
            <a:r>
              <a:rPr lang="ru-RU" sz="2800" i="1" dirty="0" smtClean="0"/>
              <a:t>-</a:t>
            </a:r>
            <a:r>
              <a:rPr lang="ru-RU" sz="700" i="1" dirty="0"/>
              <a:t>- ИГОЛКА</a:t>
            </a:r>
          </a:p>
          <a:p>
            <a:pPr algn="l"/>
            <a:endParaRPr lang="ru-RU" sz="12800" i="1" dirty="0"/>
          </a:p>
          <a:p>
            <a:pPr algn="l"/>
            <a:endParaRPr lang="ru-RU" sz="9600" dirty="0" smtClean="0">
              <a:solidFill>
                <a:srgbClr val="0070C0"/>
              </a:solidFill>
            </a:endParaRPr>
          </a:p>
          <a:p>
            <a:pPr algn="l"/>
            <a:r>
              <a:rPr lang="ru-RU" sz="9800" i="1" dirty="0" smtClean="0"/>
              <a:t> </a:t>
            </a:r>
            <a:r>
              <a:rPr lang="ru-RU" sz="9800" dirty="0">
                <a:solidFill>
                  <a:schemeClr val="bg1"/>
                </a:solidFill>
              </a:rPr>
              <a:t>- ИГОЛКА →</a:t>
            </a:r>
          </a:p>
          <a:p>
            <a:pPr algn="l"/>
            <a:endParaRPr lang="ru-RU" sz="9800" i="1" dirty="0"/>
          </a:p>
          <a:p>
            <a:pPr algn="r"/>
            <a:endParaRPr lang="ru-RU" sz="5100" dirty="0">
              <a:solidFill>
                <a:schemeClr val="tx1"/>
              </a:solidFill>
            </a:endParaRPr>
          </a:p>
          <a:p>
            <a:pPr algn="l"/>
            <a:endParaRPr lang="ru-RU" sz="4600" dirty="0">
              <a:solidFill>
                <a:schemeClr val="tx1"/>
              </a:solidFill>
            </a:endParaRPr>
          </a:p>
          <a:p>
            <a:pPr algn="l"/>
            <a:endParaRPr lang="ru-RU" sz="2800" b="1" i="1" dirty="0">
              <a:solidFill>
                <a:srgbClr val="0070C0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 </a:t>
            </a:r>
            <a:endParaRPr lang="ru-RU" sz="2600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sz="2400" b="1" i="1" dirty="0">
              <a:solidFill>
                <a:srgbClr val="0070C0"/>
              </a:solidFill>
            </a:endParaRPr>
          </a:p>
          <a:p>
            <a:pPr algn="l"/>
            <a:endParaRPr lang="ru-RU" sz="2400" i="1" dirty="0">
              <a:solidFill>
                <a:schemeClr val="tx1"/>
              </a:solidFill>
            </a:endParaRPr>
          </a:p>
          <a:p>
            <a:pPr algn="l"/>
            <a:endParaRPr lang="ru-RU" sz="2400" b="1" i="1" dirty="0">
              <a:solidFill>
                <a:srgbClr val="0070C0"/>
              </a:solidFill>
            </a:endParaRPr>
          </a:p>
          <a:p>
            <a:pPr algn="l"/>
            <a:endParaRPr lang="ru-RU" sz="2400" i="1" dirty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</a:t>
            </a:r>
            <a:endParaRPr lang="ru-RU" sz="2400" b="1" i="1" dirty="0">
              <a:solidFill>
                <a:srgbClr val="0070C0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4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algn="l">
              <a:buAutoNum type="arabicPeriod"/>
            </a:pPr>
            <a:r>
              <a:rPr lang="ru-RU" dirty="0" smtClean="0"/>
              <a:t>Компьютер </a:t>
            </a:r>
            <a:r>
              <a:rPr lang="ru-RU" dirty="0"/>
              <a:t>является 1) </a:t>
            </a:r>
            <a:r>
              <a:rPr lang="ru-RU" dirty="0" smtClean="0"/>
              <a:t>________________ </a:t>
            </a:r>
            <a:r>
              <a:rPr lang="ru-RU" dirty="0"/>
              <a:t>электронным устройством, включающим в себя комплекс 2) ______________ и 3) ______________ средств. </a:t>
            </a:r>
            <a:endParaRPr lang="ru-RU" dirty="0"/>
          </a:p>
          <a:p>
            <a:pPr marL="457200" indent="-457200" algn="l">
              <a:buFontTx/>
              <a:buAutoNum type="arabicPeriod"/>
            </a:pPr>
            <a:r>
              <a:rPr lang="ru-RU" dirty="0" smtClean="0"/>
              <a:t>ОС </a:t>
            </a:r>
            <a:r>
              <a:rPr lang="ru-RU" dirty="0" err="1"/>
              <a:t>Windows</a:t>
            </a:r>
            <a:r>
              <a:rPr lang="ru-RU" dirty="0"/>
              <a:t> представляет собой операционную систему с </a:t>
            </a:r>
            <a:r>
              <a:rPr lang="ru-RU" dirty="0" smtClean="0"/>
              <a:t>1</a:t>
            </a:r>
            <a:r>
              <a:rPr lang="ru-RU" dirty="0"/>
              <a:t>) __________________ интерфейсом, обеспечивающую 2) __________________ и многопоточную обработку 3) ________________ (программ</a:t>
            </a:r>
            <a:r>
              <a:rPr lang="ru-RU" dirty="0" smtClean="0"/>
              <a:t>).</a:t>
            </a:r>
          </a:p>
          <a:p>
            <a:pPr marL="457200" indent="-457200" algn="l">
              <a:buFontTx/>
              <a:buAutoNum type="arabicPeriod"/>
            </a:pPr>
            <a:r>
              <a:rPr lang="ru-RU" dirty="0"/>
              <a:t>Гиперссылка — автоматический 1) ________________________________ на позицию 2) ______________________________ документа, на другой документ, или на сетевые 3) ______________________.</a:t>
            </a:r>
          </a:p>
          <a:p>
            <a:pPr marL="457200" indent="-457200" algn="l"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Вставьте пропущенные слова: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Разгадайте ребусы</a:t>
            </a:r>
            <a:endParaRPr lang="ru-RU" dirty="0"/>
          </a:p>
        </p:txBody>
      </p:sp>
      <p:pic>
        <p:nvPicPr>
          <p:cNvPr id="4" name="Рисунок 3" descr="http://festival.1september.ru/articles/310349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2060848"/>
            <a:ext cx="3588973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310349/im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4365104"/>
            <a:ext cx="3745230" cy="140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310349/img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59143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estival.1september.ru/articles/310349/img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365104"/>
            <a:ext cx="3715127" cy="1408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068960"/>
            <a:ext cx="6552728" cy="2376264"/>
          </a:xfrm>
        </p:spPr>
        <p:txBody>
          <a:bodyPr>
            <a:normAutofit/>
          </a:bodyPr>
          <a:lstStyle/>
          <a:p>
            <a:r>
              <a:rPr lang="ru-RU" sz="6600" dirty="0"/>
              <a:t>Разгадай ребус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4"/>
          <a:stretch>
            <a:fillRect/>
          </a:stretch>
        </p:blipFill>
        <p:spPr bwMode="auto">
          <a:xfrm>
            <a:off x="611560" y="0"/>
            <a:ext cx="8064896" cy="20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924944"/>
            <a:ext cx="4690864" cy="1925176"/>
          </a:xfrm>
        </p:spPr>
        <p:txBody>
          <a:bodyPr>
            <a:noAutofit/>
          </a:bodyPr>
          <a:lstStyle/>
          <a:p>
            <a:r>
              <a:rPr lang="ru-RU" sz="6600" dirty="0" smtClean="0"/>
              <a:t>Разгадай ребус </a:t>
            </a:r>
            <a:endParaRPr lang="ru-RU" sz="6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7"/>
          <a:stretch>
            <a:fillRect/>
          </a:stretch>
        </p:blipFill>
        <p:spPr bwMode="auto">
          <a:xfrm>
            <a:off x="63857" y="620688"/>
            <a:ext cx="901628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4964" y="2996952"/>
            <a:ext cx="5832648" cy="1944216"/>
          </a:xfrm>
        </p:spPr>
        <p:txBody>
          <a:bodyPr>
            <a:noAutofit/>
          </a:bodyPr>
          <a:lstStyle/>
          <a:p>
            <a:r>
              <a:rPr lang="ru-RU" sz="6600" dirty="0" smtClean="0"/>
              <a:t>Разгадай ребус </a:t>
            </a:r>
            <a:endParaRPr lang="ru-RU" sz="6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54351"/>
            <a:ext cx="8167488" cy="21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4258816" cy="439248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◘</a:t>
            </a:r>
            <a:r>
              <a:rPr lang="ru-RU" dirty="0"/>
              <a:t> </a:t>
            </a:r>
            <a:r>
              <a:rPr lang="ru-RU" b="1" dirty="0"/>
              <a:t>_ _ ПК _ </a:t>
            </a:r>
            <a:r>
              <a:rPr lang="ru-RU" dirty="0"/>
              <a:t>(Часть печи.)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/>
              <a:t>_ _ ПК _</a:t>
            </a:r>
            <a:r>
              <a:rPr lang="ru-RU" dirty="0"/>
              <a:t> (Орудие труда огородника.)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/>
              <a:t>_ _ ПК _</a:t>
            </a:r>
            <a:r>
              <a:rPr lang="ru-RU" dirty="0"/>
              <a:t> (Головной убор с козырьком.)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/>
              <a:t>_ _ _ ПК _</a:t>
            </a:r>
            <a:r>
              <a:rPr lang="ru-RU" dirty="0"/>
              <a:t> (Застёжка и острая канцелярская принадлежность.)</a:t>
            </a:r>
          </a:p>
          <a:p>
            <a:pPr algn="l"/>
            <a:r>
              <a:rPr lang="ru-RU" b="1" dirty="0"/>
              <a:t>◘</a:t>
            </a:r>
            <a:r>
              <a:rPr lang="ru-RU" dirty="0"/>
              <a:t> </a:t>
            </a:r>
            <a:r>
              <a:rPr lang="ru-RU" b="1" dirty="0"/>
              <a:t>_ _ _ ПК _</a:t>
            </a:r>
            <a:r>
              <a:rPr lang="ru-RU" dirty="0"/>
              <a:t> (Лоскут ткани для хозяйственных нужд.)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/>
              <a:t>_ _ _ ПК _</a:t>
            </a:r>
            <a:r>
              <a:rPr lang="ru-RU" dirty="0"/>
              <a:t> (Птица, бегающая по дну водоёма.)</a:t>
            </a:r>
          </a:p>
          <a:p>
            <a:pPr algn="l"/>
            <a:r>
              <a:rPr lang="ru-RU" b="1" dirty="0"/>
              <a:t>◘</a:t>
            </a:r>
            <a:r>
              <a:rPr lang="ru-RU" dirty="0"/>
              <a:t> </a:t>
            </a:r>
            <a:r>
              <a:rPr lang="ru-RU" b="1" dirty="0"/>
              <a:t>_ _ _ _ ПК _</a:t>
            </a:r>
            <a:r>
              <a:rPr lang="ru-RU" dirty="0"/>
              <a:t> (Зажим для бумаг.)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920880" cy="70104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Отгадайте </a:t>
            </a:r>
            <a:r>
              <a:rPr lang="ru-RU" i="1" dirty="0"/>
              <a:t>слова, содержащие известную аббревиатуру </a:t>
            </a:r>
            <a:r>
              <a:rPr lang="ru-RU" sz="3100" i="1" dirty="0"/>
              <a:t>ПК</a:t>
            </a:r>
            <a:r>
              <a:rPr lang="ru-RU" i="1" dirty="0"/>
              <a:t> (Персональный Компьютер).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916832"/>
            <a:ext cx="425881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 smtClean="0"/>
              <a:t>_ _ ПК _</a:t>
            </a:r>
            <a:r>
              <a:rPr lang="ru-RU" dirty="0" smtClean="0"/>
              <a:t> (Холм, курган, вулкан.)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 smtClean="0"/>
              <a:t>_ _ ПК _</a:t>
            </a:r>
            <a:r>
              <a:rPr lang="ru-RU" dirty="0" smtClean="0"/>
              <a:t> (Головной убор.)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 smtClean="0"/>
              <a:t>_ _ ПК _</a:t>
            </a:r>
            <a:r>
              <a:rPr lang="ru-RU" dirty="0" smtClean="0"/>
              <a:t> (Мелкая частица деревяшки.)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 smtClean="0"/>
              <a:t>_ _ ПК _</a:t>
            </a:r>
            <a:r>
              <a:rPr lang="ru-RU" dirty="0" smtClean="0"/>
              <a:t> (Канцелярская принадлежность для бумаг.)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 smtClean="0"/>
              <a:t>_ _ _ ПК _</a:t>
            </a:r>
            <a:r>
              <a:rPr lang="ru-RU" dirty="0" smtClean="0"/>
              <a:t> (Лоскут ткани для хозяйственных нужд.)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 smtClean="0"/>
              <a:t>_ _ _ ПК _</a:t>
            </a:r>
            <a:r>
              <a:rPr lang="ru-RU" dirty="0" smtClean="0"/>
              <a:t> (Лодка с прочным широким корпусом.)</a:t>
            </a:r>
          </a:p>
          <a:p>
            <a:pPr algn="l"/>
            <a:r>
              <a:rPr lang="ru-RU" b="1" dirty="0" smtClean="0"/>
              <a:t>◘</a:t>
            </a:r>
            <a:r>
              <a:rPr lang="ru-RU" dirty="0" smtClean="0"/>
              <a:t> </a:t>
            </a:r>
            <a:r>
              <a:rPr lang="ru-RU" b="1" dirty="0" smtClean="0"/>
              <a:t>_ _ _ _ ПК _ </a:t>
            </a:r>
            <a:r>
              <a:rPr lang="ru-RU" dirty="0" smtClean="0"/>
              <a:t>(Положительный результат похода в магазин.)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Подпиши картинки. Из всех первых букв собери слово.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" y="2636912"/>
            <a:ext cx="89109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776864" cy="1656184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Спасибо за участие!!!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817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229600" cy="760104"/>
          </a:xfrm>
        </p:spPr>
        <p:txBody>
          <a:bodyPr/>
          <a:lstStyle/>
          <a:p>
            <a:r>
              <a:rPr lang="ru-RU" i="1" dirty="0"/>
              <a:t>Отгадайте слова, содержащие аббревиатуру </a:t>
            </a:r>
            <a:r>
              <a:rPr lang="ru-RU" b="1" i="1" dirty="0"/>
              <a:t>ДОС</a:t>
            </a:r>
            <a:r>
              <a:rPr lang="ru-RU" i="1" dirty="0"/>
              <a:t> (</a:t>
            </a:r>
            <a:r>
              <a:rPr lang="ru-RU" b="1" i="1" dirty="0"/>
              <a:t>Д</a:t>
            </a:r>
            <a:r>
              <a:rPr lang="ru-RU" i="1" dirty="0"/>
              <a:t>исковая </a:t>
            </a:r>
            <a:r>
              <a:rPr lang="ru-RU" b="1" i="1" dirty="0"/>
              <a:t>О</a:t>
            </a:r>
            <a:r>
              <a:rPr lang="ru-RU" i="1" dirty="0"/>
              <a:t>перационная </a:t>
            </a:r>
            <a:r>
              <a:rPr lang="ru-RU" b="1" i="1" dirty="0"/>
              <a:t>С</a:t>
            </a:r>
            <a:r>
              <a:rPr lang="ru-RU" i="1" dirty="0"/>
              <a:t>истема).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2592" y="116632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КАКИХ СЛОВАХ </a:t>
            </a:r>
            <a:r>
              <a:rPr lang="ru-RU" sz="3200" dirty="0"/>
              <a:t>ДОС</a:t>
            </a:r>
            <a:r>
              <a:rPr lang="ru-RU" dirty="0"/>
              <a:t> УСТАНОВЛЕНА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777" y="1628800"/>
            <a:ext cx="4385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ДОС _ _ </a:t>
            </a:r>
            <a:r>
              <a:rPr lang="ru-RU" sz="2000" dirty="0"/>
              <a:t>(Пиломатериал.)</a:t>
            </a:r>
          </a:p>
          <a:p>
            <a:r>
              <a:rPr lang="ru-RU" sz="2000" b="1" dirty="0"/>
              <a:t>◘</a:t>
            </a:r>
            <a:r>
              <a:rPr lang="ru-RU" sz="2000" dirty="0"/>
              <a:t> </a:t>
            </a:r>
            <a:r>
              <a:rPr lang="ru-RU" sz="2000" b="1" dirty="0"/>
              <a:t>ДОС _ _</a:t>
            </a:r>
            <a:r>
              <a:rPr lang="ru-RU" sz="2000" dirty="0"/>
              <a:t> (Свободное время.)</a:t>
            </a:r>
          </a:p>
          <a:p>
            <a:r>
              <a:rPr lang="ru-RU" sz="2000" dirty="0" smtClean="0"/>
              <a:t>проникновения</a:t>
            </a:r>
            <a:r>
              <a:rPr lang="ru-RU" sz="2000" dirty="0"/>
              <a:t>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ДОС _ _ _ _</a:t>
            </a:r>
            <a:r>
              <a:rPr lang="ru-RU" sz="2000" dirty="0"/>
              <a:t> (Тяжеловесное снаряжение.)</a:t>
            </a:r>
          </a:p>
          <a:p>
            <a:r>
              <a:rPr lang="ru-RU" sz="2000" b="1" dirty="0"/>
              <a:t>◘</a:t>
            </a:r>
            <a:r>
              <a:rPr lang="ru-RU" sz="2000" dirty="0"/>
              <a:t> </a:t>
            </a:r>
            <a:r>
              <a:rPr lang="ru-RU" sz="2000" b="1" dirty="0"/>
              <a:t>ДОС _ _ _ _ _</a:t>
            </a:r>
            <a:r>
              <a:rPr lang="ru-RU" sz="2000" dirty="0"/>
              <a:t> (Зажиточность, отсутствие нужды.)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ДОС _ _ _ _ _ _ _</a:t>
            </a:r>
            <a:r>
              <a:rPr lang="ru-RU" sz="2000" dirty="0"/>
              <a:t> (Успех)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ДОС _ _ _ _ _ _ _ _ _ _ _ _ _ _ _ _ _ _ </a:t>
            </a:r>
            <a:r>
              <a:rPr lang="ru-RU" sz="2000" dirty="0"/>
              <a:t>(Место, объект, заслуживающий особого внимания.)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_ _ _ ДОС _ _</a:t>
            </a:r>
            <a:r>
              <a:rPr lang="ru-RU" sz="2000" dirty="0"/>
              <a:t> (Чувство собственного достоинства.)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_ _ _ _ ДОС _ _ </a:t>
            </a:r>
            <a:r>
              <a:rPr lang="ru-RU" sz="2000" dirty="0"/>
              <a:t>(Период жизни.)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7240" y="1628800"/>
            <a:ext cx="4385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◘</a:t>
            </a:r>
            <a:r>
              <a:rPr lang="ru-RU" sz="2000" dirty="0"/>
              <a:t> </a:t>
            </a:r>
            <a:r>
              <a:rPr lang="ru-RU" sz="2000" b="1" dirty="0"/>
              <a:t>ДОС _ _ </a:t>
            </a:r>
            <a:r>
              <a:rPr lang="ru-RU" sz="2000" dirty="0"/>
              <a:t>(Документы по какому-либо делу, вопросу.)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ДОС _ _ _ </a:t>
            </a:r>
            <a:r>
              <a:rPr lang="ru-RU" sz="2000" dirty="0"/>
              <a:t>(Проход, возможность проникновения.)</a:t>
            </a:r>
          </a:p>
          <a:p>
            <a:r>
              <a:rPr lang="ru-RU" sz="2000" b="1" dirty="0"/>
              <a:t>◘</a:t>
            </a:r>
            <a:r>
              <a:rPr lang="ru-RU" sz="2000" dirty="0"/>
              <a:t> </a:t>
            </a:r>
            <a:r>
              <a:rPr lang="ru-RU" sz="2000" b="1" dirty="0"/>
              <a:t>ДОС _ _ _ </a:t>
            </a:r>
            <a:r>
              <a:rPr lang="ru-RU" sz="2000" dirty="0"/>
              <a:t>(Раздражение после неудачи, обиды.)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ДОС _ _ _ _ _ _</a:t>
            </a:r>
            <a:r>
              <a:rPr lang="ru-RU" sz="2000" dirty="0"/>
              <a:t> (Имущество, собственность.)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ДОС _ _ _ _ _ _ _ _</a:t>
            </a:r>
            <a:r>
              <a:rPr lang="ru-RU" sz="2000" dirty="0"/>
              <a:t> (Ценность денежного знака.)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_ _ ДОС _ _</a:t>
            </a:r>
            <a:r>
              <a:rPr lang="ru-RU" sz="2000" dirty="0"/>
              <a:t> (Счастливое, весёлое событие.)</a:t>
            </a:r>
          </a:p>
          <a:p>
            <a:r>
              <a:rPr lang="ru-RU" sz="2000" b="1" dirty="0" smtClean="0"/>
              <a:t>◘</a:t>
            </a:r>
            <a:r>
              <a:rPr lang="ru-RU" sz="2000" dirty="0" smtClean="0"/>
              <a:t> </a:t>
            </a:r>
            <a:r>
              <a:rPr lang="ru-RU" sz="2000" b="1" dirty="0"/>
              <a:t>_ _ _ ДОС _ _</a:t>
            </a:r>
            <a:r>
              <a:rPr lang="ru-RU" sz="2000" dirty="0"/>
              <a:t> (Вкусности, портящие зубы и фигуру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81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826768" cy="4216488"/>
          </a:xfrm>
        </p:spPr>
        <p:txBody>
          <a:bodyPr/>
          <a:lstStyle/>
          <a:p>
            <a:r>
              <a:rPr lang="ru-RU" b="1" dirty="0" smtClean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АЙ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ТАРЬ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ТЕЙ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ТЫН</a:t>
            </a:r>
            <a:r>
              <a:rPr lang="ru-RU" b="1" dirty="0"/>
              <a:t>,</a:t>
            </a:r>
            <a:r>
              <a:rPr lang="ru-RU" dirty="0"/>
              <a:t> П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</a:t>
            </a:r>
            <a:r>
              <a:rPr lang="ru-RU" dirty="0"/>
              <a:t> УС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УНА</a:t>
            </a:r>
            <a:r>
              <a:rPr lang="ru-RU" b="1" dirty="0"/>
              <a:t>,</a:t>
            </a:r>
            <a:r>
              <a:rPr lang="ru-RU" dirty="0"/>
              <a:t> Б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ТИКА</a:t>
            </a:r>
            <a:r>
              <a:rPr lang="ru-RU" b="1" dirty="0"/>
              <a:t>, </a:t>
            </a:r>
            <a:endParaRPr lang="ru-RU" dirty="0"/>
          </a:p>
          <a:p>
            <a:r>
              <a:rPr lang="ru-RU" dirty="0"/>
              <a:t>Б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ИМОР</a:t>
            </a:r>
            <a:r>
              <a:rPr lang="ru-RU" b="1" dirty="0"/>
              <a:t>,</a:t>
            </a:r>
            <a:r>
              <a:rPr lang="ru-RU" dirty="0"/>
              <a:t> Х </a:t>
            </a:r>
            <a:r>
              <a:rPr lang="ru-RU" b="1" dirty="0"/>
              <a:t>&lt;</a:t>
            </a:r>
            <a:r>
              <a:rPr lang="en-US" b="1" dirty="0"/>
              <a:t>Alt</a:t>
            </a:r>
            <a:r>
              <a:rPr lang="ru-RU" b="1" dirty="0"/>
              <a:t>&gt; </a:t>
            </a:r>
            <a:r>
              <a:rPr lang="ru-RU" dirty="0"/>
              <a:t>УРА</a:t>
            </a:r>
            <a:r>
              <a:rPr lang="ru-RU" b="1" dirty="0" smtClean="0"/>
              <a:t>.</a:t>
            </a:r>
          </a:p>
          <a:p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 ОР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УН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ЛО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ЛЬДОТ</a:t>
            </a:r>
            <a:r>
              <a:rPr lang="ru-RU" b="1" dirty="0"/>
              <a:t>, 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УЛЯТОР</a:t>
            </a:r>
            <a:r>
              <a:rPr lang="ru-RU" b="1" dirty="0"/>
              <a:t>, </a:t>
            </a:r>
            <a:r>
              <a:rPr lang="ru-RU" dirty="0"/>
              <a:t>Ш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&gt;,</a:t>
            </a:r>
            <a:endParaRPr lang="ru-RU" dirty="0"/>
          </a:p>
          <a:p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ЛИЦА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АК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ЕЛЬ</a:t>
            </a:r>
            <a:r>
              <a:rPr lang="ru-RU" b="1" dirty="0"/>
              <a:t>, </a:t>
            </a:r>
            <a:r>
              <a:rPr lang="ru-RU" dirty="0"/>
              <a:t>Ш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 ЕЛЬ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У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/>
              <a:t>&gt;</a:t>
            </a:r>
            <a:r>
              <a:rPr lang="ru-RU" dirty="0"/>
              <a:t>ЛЕТКА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&lt;</a:t>
            </a:r>
            <a:r>
              <a:rPr lang="en-US" b="1" dirty="0"/>
              <a:t>Tab</a:t>
            </a:r>
            <a:r>
              <a:rPr lang="ru-RU" b="1" dirty="0" smtClean="0"/>
              <a:t>&gt;</a:t>
            </a:r>
            <a:r>
              <a:rPr lang="ru-RU" dirty="0" smtClean="0"/>
              <a:t>УРЕТ, </a:t>
            </a:r>
            <a:r>
              <a:rPr lang="en-US" b="1" dirty="0"/>
              <a:t>AND</a:t>
            </a:r>
            <a:r>
              <a:rPr lang="ru-RU" dirty="0"/>
              <a:t> ЕМИКИ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ПОПРОБУЙ ПРОЧИТАЙ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Попытайтесь как можно быстрее прочитать группу слов, зашифрованных с использованием названий клавиш, команд ОС, расширений файлов, операторов языков программирования, служебных слов. Выигрывает самый внимательный, сообразительный и быстрый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13285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О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И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ЕНИЕ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b="1" dirty="0" smtClean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ИКАТНОСТЬ</a:t>
            </a:r>
            <a:r>
              <a:rPr lang="ru-RU" sz="2000" b="1" dirty="0"/>
              <a:t>, </a:t>
            </a:r>
            <a:r>
              <a:rPr lang="ru-RU" sz="2000" dirty="0"/>
              <a:t>ОТ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&gt;,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ПРЕ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 smtClean="0"/>
              <a:t>&gt;, </a:t>
            </a:r>
            <a:r>
              <a:rPr lang="ru-RU" sz="2000" dirty="0" smtClean="0"/>
              <a:t>ОПРЕ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ЕНИЕ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&lt;</a:t>
            </a:r>
            <a:r>
              <a:rPr lang="ru-RU" sz="2000" b="1" dirty="0"/>
              <a:t>Del</a:t>
            </a:r>
            <a:r>
              <a:rPr lang="ru-RU" sz="2000" dirty="0"/>
              <a:t>&gt; КА</a:t>
            </a:r>
            <a:r>
              <a:rPr lang="ru-RU" sz="2000" b="1" dirty="0"/>
              <a:t>,</a:t>
            </a:r>
            <a:r>
              <a:rPr lang="ru-RU" sz="2000" dirty="0"/>
              <a:t> ПОНЕ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ЬНИК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ЬФИН</a:t>
            </a:r>
            <a:r>
              <a:rPr lang="ru-RU" sz="2000" b="1" dirty="0"/>
              <a:t>, 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ЯНКА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</a:p>
          <a:p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ЬТА</a:t>
            </a:r>
            <a:r>
              <a:rPr lang="ru-RU" sz="2000" b="1" dirty="0"/>
              <a:t>,</a:t>
            </a:r>
            <a:r>
              <a:rPr lang="ru-RU" sz="2000" dirty="0"/>
              <a:t> КРЕН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Ь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МО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Ь</a:t>
            </a:r>
            <a:r>
              <a:rPr lang="ru-RU" sz="2000" b="1" dirty="0"/>
              <a:t>,</a:t>
            </a:r>
            <a:r>
              <a:rPr lang="ru-RU" sz="2000" dirty="0"/>
              <a:t> НЕ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Я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dirty="0" smtClean="0"/>
              <a:t>КАН </a:t>
            </a:r>
            <a:r>
              <a:rPr lang="ru-RU" sz="2000" b="1" dirty="0"/>
              <a:t>&lt;</a:t>
            </a:r>
            <a:r>
              <a:rPr lang="en-US" sz="2000" b="1" dirty="0"/>
              <a:t>Del</a:t>
            </a:r>
            <a:r>
              <a:rPr lang="ru-RU" sz="2000" b="1" dirty="0"/>
              <a:t>&gt;</a:t>
            </a:r>
            <a:r>
              <a:rPr lang="ru-RU" sz="2000" dirty="0"/>
              <a:t> ЯБР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@</a:t>
            </a:r>
            <a:r>
              <a:rPr lang="ru-RU" sz="2000" dirty="0"/>
              <a:t> АП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@ </a:t>
            </a:r>
            <a:r>
              <a:rPr lang="ru-RU" sz="2000" dirty="0"/>
              <a:t>АЖ</a:t>
            </a:r>
            <a:r>
              <a:rPr lang="ru-RU" sz="2000" b="1" dirty="0"/>
              <a:t>, @ </a:t>
            </a:r>
            <a:r>
              <a:rPr lang="ru-RU" sz="2000" dirty="0"/>
              <a:t>НОС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@ </a:t>
            </a:r>
            <a:r>
              <a:rPr lang="ru-RU" sz="2000" dirty="0"/>
              <a:t>ЮД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@ </a:t>
            </a:r>
            <a:r>
              <a:rPr lang="ru-RU" sz="2000" dirty="0"/>
              <a:t>АНОЛ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@ </a:t>
            </a:r>
            <a:r>
              <a:rPr lang="ru-RU" sz="2000" dirty="0" smtClean="0"/>
              <a:t>ИЛЕН, </a:t>
            </a:r>
            <a:r>
              <a:rPr lang="en-US" sz="2000" b="1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OS</a:t>
            </a:r>
            <a:r>
              <a:rPr lang="ru-RU" sz="2000" dirty="0"/>
              <a:t> КО </a:t>
            </a:r>
            <a:r>
              <a:rPr lang="ru-RU" sz="2000" b="1" dirty="0"/>
              <a:t>p</a:t>
            </a:r>
            <a:r>
              <a:rPr lang="ru-RU" sz="2000" dirty="0"/>
              <a:t> Я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88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i="1" dirty="0" smtClean="0">
              <a:latin typeface="Tahoma" pitchFamily="34" charset="0"/>
              <a:ea typeface="Tahoma" pitchFamily="34" charset="0"/>
            </a:endParaRPr>
          </a:p>
          <a:p>
            <a:endParaRPr lang="ru-RU" sz="2800" i="1" dirty="0">
              <a:latin typeface="Tahoma" pitchFamily="34" charset="0"/>
              <a:ea typeface="Tahoma" pitchFamily="34" charset="0"/>
            </a:endParaRPr>
          </a:p>
          <a:p>
            <a:r>
              <a:rPr lang="ru-RU" sz="2800" i="1" dirty="0" smtClean="0">
                <a:latin typeface="Tahoma" pitchFamily="34" charset="0"/>
                <a:ea typeface="Tahoma" pitchFamily="34" charset="0"/>
              </a:rPr>
              <a:t>Отгадайте </a:t>
            </a:r>
            <a:r>
              <a:rPr lang="ru-RU" sz="2800" i="1" dirty="0">
                <a:latin typeface="Tahoma" pitchFamily="34" charset="0"/>
                <a:ea typeface="Tahoma" pitchFamily="34" charset="0"/>
              </a:rPr>
              <a:t>слова-слагаемые и получите </a:t>
            </a:r>
            <a:r>
              <a:rPr lang="ru-RU" sz="2800" b="1" i="1" dirty="0">
                <a:latin typeface="Tahoma" pitchFamily="34" charset="0"/>
                <a:ea typeface="Tahoma" pitchFamily="34" charset="0"/>
              </a:rPr>
              <a:t>слово-сумму </a:t>
            </a:r>
            <a:r>
              <a:rPr lang="ru-RU" sz="2800" i="1" dirty="0">
                <a:latin typeface="Tahoma" pitchFamily="34" charset="0"/>
                <a:ea typeface="Tahoma" pitchFamily="34" charset="0"/>
              </a:rPr>
              <a:t>из области информатики.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75360"/>
            <a:ext cx="7272808" cy="101348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Словесное сложение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96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7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Отрезок в 100 лет + Математический бублик = Направленный отрезок _ _ _ _ _ _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697837"/>
            <a:ext cx="3674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(Век + Тор = </a:t>
            </a:r>
            <a:r>
              <a:rPr lang="ru-RU" sz="2400" b="1" i="1" dirty="0">
                <a:solidFill>
                  <a:srgbClr val="0070C0"/>
                </a:solidFill>
              </a:rPr>
              <a:t>Вектор</a:t>
            </a:r>
            <a:r>
              <a:rPr lang="ru-RU" sz="2400" i="1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1"/>
            <a:ext cx="6229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Носитель + Насекомое = </a:t>
            </a:r>
            <a:r>
              <a:rPr lang="ru-RU" sz="2000" dirty="0"/>
              <a:t>Накопитель _ _ _ _ _ _ _ _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0268" y="1285861"/>
            <a:ext cx="3965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(Диск + Овод = </a:t>
            </a:r>
            <a:r>
              <a:rPr lang="ru-RU" sz="2400" b="1" i="1" dirty="0">
                <a:solidFill>
                  <a:srgbClr val="0070C0"/>
                </a:solidFill>
              </a:rPr>
              <a:t>Дисковод</a:t>
            </a:r>
            <a:r>
              <a:rPr lang="ru-RU" sz="2400" i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00240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Танцевальное движение + Текст актёра = Средство защиты </a:t>
            </a:r>
            <a:r>
              <a:rPr lang="ru-RU" sz="2000" dirty="0" smtClean="0"/>
              <a:t>информации в </a:t>
            </a:r>
            <a:r>
              <a:rPr lang="ru-RU" sz="2000" dirty="0"/>
              <a:t>ПК _ _ _ _ _ _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347892"/>
            <a:ext cx="31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(Па + Роль </a:t>
            </a:r>
            <a:r>
              <a:rPr lang="ru-RU" sz="2400" i="1" dirty="0" err="1"/>
              <a:t>=</a:t>
            </a:r>
            <a:r>
              <a:rPr lang="ru-RU" sz="2400" b="1" i="1" dirty="0" err="1">
                <a:solidFill>
                  <a:srgbClr val="0070C0"/>
                </a:solidFill>
              </a:rPr>
              <a:t>Пароль</a:t>
            </a:r>
            <a:r>
              <a:rPr lang="ru-RU" sz="2400" i="1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967335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Вершина горы + </a:t>
            </a:r>
            <a:r>
              <a:rPr lang="ru-RU" sz="2000" dirty="0" err="1" smtClean="0"/>
              <a:t>Грязе</a:t>
            </a:r>
            <a:r>
              <a:rPr lang="ru-RU" sz="2000" dirty="0" smtClean="0"/>
              <a:t> - каменный </a:t>
            </a:r>
            <a:r>
              <a:rPr lang="ru-RU" sz="2000" dirty="0"/>
              <a:t>поток в горах = Минимальный элемент растрового изображения </a:t>
            </a:r>
            <a:r>
              <a:rPr lang="ru-RU" sz="2000" i="1" dirty="0"/>
              <a:t>_ _ _ _ _ _ _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34544" y="3353935"/>
            <a:ext cx="4716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(Пик + Сель </a:t>
            </a:r>
            <a:r>
              <a:rPr lang="ru-RU" sz="2400" i="1" dirty="0" err="1"/>
              <a:t>=</a:t>
            </a:r>
            <a:r>
              <a:rPr lang="ru-RU" sz="2400" b="1" i="1" dirty="0" err="1">
                <a:solidFill>
                  <a:srgbClr val="0070C0"/>
                </a:solidFill>
              </a:rPr>
              <a:t>Пиксель</a:t>
            </a:r>
            <a:r>
              <a:rPr lang="ru-RU" sz="2400" i="1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714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Единственное овечье слово + Буква греческого алфавита = Список вариантов на экране, из которых выбирают необходимый _ _ _ _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4064618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</a:t>
            </a:r>
            <a:r>
              <a:rPr lang="ru-RU" sz="2400" i="1" dirty="0" err="1"/>
              <a:t>Ме</a:t>
            </a:r>
            <a:r>
              <a:rPr lang="ru-RU" sz="2400" i="1" dirty="0"/>
              <a:t> + Ню </a:t>
            </a:r>
            <a:r>
              <a:rPr lang="ru-RU" sz="2400" b="1" i="1" dirty="0"/>
              <a:t>= </a:t>
            </a:r>
            <a:r>
              <a:rPr lang="ru-RU" sz="2400" b="1" i="1" dirty="0">
                <a:solidFill>
                  <a:srgbClr val="0070C0"/>
                </a:solidFill>
              </a:rPr>
              <a:t>Меню</a:t>
            </a:r>
            <a:r>
              <a:rPr lang="ru-RU" sz="2400" b="1" i="1" dirty="0"/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Лососёвая рыба + Жаргонное название наличной суммы денег = Условный знак_ _ _ _ _ _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953482"/>
            <a:ext cx="3782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(Сиг + Нал = </a:t>
            </a:r>
            <a:r>
              <a:rPr lang="ru-RU" sz="2400" b="1" i="1" dirty="0">
                <a:solidFill>
                  <a:srgbClr val="0070C0"/>
                </a:solidFill>
              </a:rPr>
              <a:t>Сигнал</a:t>
            </a:r>
            <a:r>
              <a:rPr lang="ru-RU" sz="2400" i="1" dirty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357825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Крутой берег или обрыв + Собачье лакомство = Регулируемый параметр монитора_ _ _ _ _ _ _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5715016"/>
            <a:ext cx="3500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(Яр + Кость = </a:t>
            </a:r>
            <a:r>
              <a:rPr lang="ru-RU" sz="2400" b="1" i="1" dirty="0">
                <a:solidFill>
                  <a:srgbClr val="0070C0"/>
                </a:solidFill>
              </a:rPr>
              <a:t>Яркость</a:t>
            </a:r>
            <a:r>
              <a:rPr lang="ru-RU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68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1080120"/>
          </a:xfrm>
        </p:spPr>
        <p:txBody>
          <a:bodyPr/>
          <a:lstStyle/>
          <a:p>
            <a:r>
              <a:rPr lang="ru-RU" i="1" dirty="0"/>
              <a:t>Перед вами </a:t>
            </a:r>
            <a:r>
              <a:rPr lang="ru-RU" b="1" i="1" dirty="0"/>
              <a:t>программистские версии</a:t>
            </a:r>
            <a:r>
              <a:rPr lang="ru-RU" i="1" dirty="0"/>
              <a:t> известных русских пословиц и поговорок. Попробуйте вспомнить, как звучат они в оригинале.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476672"/>
            <a:ext cx="4896544" cy="701040"/>
          </a:xfrm>
        </p:spPr>
        <p:txBody>
          <a:bodyPr>
            <a:noAutofit/>
          </a:bodyPr>
          <a:lstStyle/>
          <a:p>
            <a:r>
              <a:rPr lang="ru-RU" sz="2800" dirty="0"/>
              <a:t>ОПОЗНАЙ </a:t>
            </a:r>
            <a:r>
              <a:rPr lang="ru-RU" sz="2800" dirty="0" smtClean="0"/>
              <a:t>ПОСЛОВИЦУ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92896"/>
            <a:ext cx="8190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◘</a:t>
            </a:r>
            <a:r>
              <a:rPr lang="ru-RU" dirty="0"/>
              <a:t> Компьютер </a:t>
            </a:r>
            <a:r>
              <a:rPr lang="ru-RU" b="1" dirty="0"/>
              <a:t>–</a:t>
            </a:r>
            <a:r>
              <a:rPr lang="ru-RU" dirty="0"/>
              <a:t> лучший друг.</a:t>
            </a:r>
          </a:p>
          <a:p>
            <a:r>
              <a:rPr lang="ru-RU" b="1" dirty="0"/>
              <a:t>◘</a:t>
            </a:r>
            <a:r>
              <a:rPr lang="ru-RU" dirty="0"/>
              <a:t> Скажи мне, какой у тебя компьютер, и я скажу, кто ты.</a:t>
            </a:r>
          </a:p>
          <a:p>
            <a:r>
              <a:rPr lang="ru-RU" b="1" dirty="0"/>
              <a:t>◘</a:t>
            </a:r>
            <a:r>
              <a:rPr lang="ru-RU" dirty="0"/>
              <a:t> По ноутбуку встречают, по уму провожают.</a:t>
            </a:r>
          </a:p>
          <a:p>
            <a:r>
              <a:rPr lang="ru-RU" b="1" dirty="0"/>
              <a:t>◘</a:t>
            </a:r>
            <a:r>
              <a:rPr lang="ru-RU" dirty="0"/>
              <a:t> Дарёному компьютеру в системный блок не заглядывают.</a:t>
            </a:r>
          </a:p>
          <a:p>
            <a:r>
              <a:rPr lang="ru-RU" b="1" dirty="0"/>
              <a:t>◘</a:t>
            </a:r>
            <a:r>
              <a:rPr lang="ru-RU" dirty="0"/>
              <a:t> В Силиконовую долину со своим компьютером не ездят.</a:t>
            </a:r>
          </a:p>
          <a:p>
            <a:r>
              <a:rPr lang="ru-RU" b="1" dirty="0"/>
              <a:t>◘</a:t>
            </a:r>
            <a:r>
              <a:rPr lang="ru-RU" dirty="0"/>
              <a:t> Не </a:t>
            </a:r>
            <a:r>
              <a:rPr lang="en-US" dirty="0"/>
              <a:t>Intel</a:t>
            </a:r>
            <a:r>
              <a:rPr lang="ru-RU" dirty="0"/>
              <a:t>’ом единым жив процессорный мир.</a:t>
            </a:r>
          </a:p>
          <a:p>
            <a:r>
              <a:rPr lang="ru-RU" b="1" dirty="0"/>
              <a:t>◘</a:t>
            </a:r>
            <a:r>
              <a:rPr lang="ru-RU" dirty="0"/>
              <a:t> Мал микропроцессор (или ноутбук), да дорог.</a:t>
            </a:r>
          </a:p>
          <a:p>
            <a:r>
              <a:rPr lang="ru-RU" b="1" dirty="0"/>
              <a:t>◘</a:t>
            </a:r>
            <a:r>
              <a:rPr lang="ru-RU" dirty="0"/>
              <a:t> Утопающий за «</a:t>
            </a:r>
            <a:r>
              <a:rPr lang="en-US" dirty="0"/>
              <a:t>F</a:t>
            </a:r>
            <a:r>
              <a:rPr lang="ru-RU" dirty="0"/>
              <a:t>1» хватается.</a:t>
            </a:r>
          </a:p>
          <a:p>
            <a:r>
              <a:rPr lang="ru-RU" b="1" dirty="0"/>
              <a:t>◘</a:t>
            </a:r>
            <a:r>
              <a:rPr lang="ru-RU" dirty="0"/>
              <a:t> </a:t>
            </a:r>
            <a:r>
              <a:rPr lang="en-US" dirty="0"/>
              <a:t>DOS </a:t>
            </a:r>
            <a:r>
              <a:rPr lang="ru-RU" b="1" dirty="0"/>
              <a:t>–</a:t>
            </a:r>
            <a:r>
              <a:rPr lang="ru-RU" dirty="0"/>
              <a:t> всему начало.</a:t>
            </a:r>
          </a:p>
          <a:p>
            <a:r>
              <a:rPr lang="ru-RU" b="1" dirty="0"/>
              <a:t>◘</a:t>
            </a:r>
            <a:r>
              <a:rPr lang="ru-RU" dirty="0"/>
              <a:t> Не всё </a:t>
            </a:r>
            <a:r>
              <a:rPr lang="en-US" dirty="0"/>
              <a:t>WINDOWS</a:t>
            </a:r>
            <a:r>
              <a:rPr lang="ru-RU" dirty="0"/>
              <a:t>, что висит.</a:t>
            </a:r>
          </a:p>
          <a:p>
            <a:r>
              <a:rPr lang="ru-RU" b="1" dirty="0"/>
              <a:t>◘</a:t>
            </a:r>
            <a:r>
              <a:rPr lang="ru-RU" dirty="0"/>
              <a:t> Семь бед </a:t>
            </a:r>
            <a:r>
              <a:rPr lang="ru-RU" b="1" dirty="0"/>
              <a:t>– </a:t>
            </a:r>
            <a:r>
              <a:rPr lang="ru-RU" dirty="0"/>
              <a:t>один «</a:t>
            </a:r>
            <a:r>
              <a:rPr lang="en-US" dirty="0"/>
              <a:t>Reset</a:t>
            </a:r>
            <a:r>
              <a:rPr lang="ru-RU" dirty="0"/>
              <a:t>».</a:t>
            </a:r>
          </a:p>
          <a:p>
            <a:r>
              <a:rPr lang="ru-RU" b="1" dirty="0"/>
              <a:t>◘</a:t>
            </a:r>
            <a:r>
              <a:rPr lang="ru-RU" dirty="0"/>
              <a:t> Бит байт бережёт.</a:t>
            </a:r>
          </a:p>
          <a:p>
            <a:r>
              <a:rPr lang="ru-RU" b="1" dirty="0"/>
              <a:t>◘</a:t>
            </a:r>
            <a:r>
              <a:rPr lang="ru-RU" dirty="0"/>
              <a:t> </a:t>
            </a:r>
            <a:r>
              <a:rPr lang="ru-RU" i="1" dirty="0"/>
              <a:t>Слово</a:t>
            </a:r>
            <a:r>
              <a:rPr lang="ru-RU" dirty="0"/>
              <a:t> не воробей, а пара байтов.</a:t>
            </a:r>
          </a:p>
          <a:p>
            <a:r>
              <a:rPr lang="ru-RU" b="1" dirty="0"/>
              <a:t>◘</a:t>
            </a:r>
            <a:r>
              <a:rPr lang="ru-RU" dirty="0"/>
              <a:t> Что из Корзины удалено, то пропало.</a:t>
            </a:r>
          </a:p>
        </p:txBody>
      </p:sp>
    </p:spTree>
    <p:extLst>
      <p:ext uri="{BB962C8B-B14F-4D97-AF65-F5344CB8AC3E}">
        <p14:creationId xmlns:p14="http://schemas.microsoft.com/office/powerpoint/2010/main" val="9422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8893167"/>
              </p:ext>
            </p:extLst>
          </p:nvPr>
        </p:nvGraphicFramePr>
        <p:xfrm>
          <a:off x="457200" y="2060847"/>
          <a:ext cx="8229600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06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8-</a:t>
                      </a:r>
                      <a:r>
                        <a:rPr lang="ru-RU" sz="3200" dirty="0" smtClean="0">
                          <a:effectLst/>
                        </a:rPr>
                        <a:t>)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:-Р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06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3:-)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*:</a:t>
                      </a:r>
                      <a:r>
                        <a:rPr lang="ru-RU" sz="3200" dirty="0" smtClean="0">
                          <a:effectLst/>
                        </a:rPr>
                        <a:t>O)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06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&lt;</a:t>
                      </a:r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:))))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312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]:-&gt;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:-*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06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[:|||:]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ru-RU" sz="3200" dirty="0">
                          <a:effectLst/>
                        </a:rPr>
                        <a:t>O:-)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548680"/>
            <a:ext cx="5081736" cy="1127720"/>
          </a:xfrm>
        </p:spPr>
        <p:txBody>
          <a:bodyPr>
            <a:normAutofit/>
          </a:bodyPr>
          <a:lstStyle/>
          <a:p>
            <a:r>
              <a:rPr lang="ru-RU" sz="2800" dirty="0"/>
              <a:t>Что обозначают эти смайлики: </a:t>
            </a:r>
          </a:p>
        </p:txBody>
      </p:sp>
    </p:spTree>
    <p:extLst>
      <p:ext uri="{BB962C8B-B14F-4D97-AF65-F5344CB8AC3E}">
        <p14:creationId xmlns:p14="http://schemas.microsoft.com/office/powerpoint/2010/main" val="41130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576528"/>
          </a:xfrm>
        </p:spPr>
        <p:txBody>
          <a:bodyPr>
            <a:normAutofit/>
          </a:bodyPr>
          <a:lstStyle/>
          <a:p>
            <a:r>
              <a:rPr lang="ru-RU" i="1" dirty="0" smtClean="0"/>
              <a:t>1. Какие </a:t>
            </a:r>
            <a:r>
              <a:rPr lang="ru-RU" i="1" dirty="0"/>
              <a:t>виды компьютерных мышей существуют? </a:t>
            </a:r>
            <a:endParaRPr lang="ru-RU" i="1" dirty="0" smtClean="0"/>
          </a:p>
          <a:p>
            <a:r>
              <a:rPr lang="ru-RU" i="1" dirty="0" smtClean="0"/>
              <a:t>2. </a:t>
            </a:r>
            <a:r>
              <a:rPr lang="ru-RU" i="1" dirty="0"/>
              <a:t>Состояние, при котором включенный компьютер не реагирует на действия пользователя. </a:t>
            </a:r>
            <a:endParaRPr lang="ru-RU" i="1" dirty="0" smtClean="0"/>
          </a:p>
          <a:p>
            <a:r>
              <a:rPr lang="ru-RU" i="1" dirty="0" smtClean="0"/>
              <a:t>3. </a:t>
            </a:r>
            <a:r>
              <a:rPr lang="ru-RU" dirty="0"/>
              <a:t>Самая маленькая единица информации? 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/>
              <a:t>Назовите популярный среди школьников вид прикладных компьютерных программ 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/>
              <a:t>Как называется самая большая плата в компьютере? </a:t>
            </a:r>
            <a:endParaRPr lang="ru-RU" dirty="0" smtClean="0"/>
          </a:p>
          <a:p>
            <a:r>
              <a:rPr lang="ru-RU" dirty="0" smtClean="0"/>
              <a:t>6. </a:t>
            </a:r>
            <a:r>
              <a:rPr lang="ru-RU" dirty="0"/>
              <a:t>Сколько бит в одном байте? </a:t>
            </a:r>
            <a:endParaRPr lang="ru-RU" dirty="0" smtClean="0"/>
          </a:p>
          <a:p>
            <a:r>
              <a:rPr lang="ru-RU" dirty="0" smtClean="0"/>
              <a:t>7. </a:t>
            </a:r>
            <a:r>
              <a:rPr lang="ru-RU" dirty="0"/>
              <a:t>Как Вы думаете, что на жаргонном компьютерном языке означает слово «винт»? </a:t>
            </a:r>
            <a:endParaRPr lang="ru-RU" dirty="0" smtClean="0"/>
          </a:p>
          <a:p>
            <a:r>
              <a:rPr lang="ru-RU" dirty="0" smtClean="0"/>
              <a:t>8. </a:t>
            </a:r>
            <a:r>
              <a:rPr lang="ru-RU" dirty="0"/>
              <a:t>Как называется компьютерная программа, с помощью которой похищаются пароли?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Ответьте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1115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78</TotalTime>
  <Words>1340</Words>
  <Application>Microsoft Office PowerPoint</Application>
  <PresentationFormat>Экран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BlackTie</vt:lpstr>
      <vt:lpstr>Викторина </vt:lpstr>
      <vt:lpstr> Отгадайте слова, содержащие известную аббревиатуру ПК (Персональный Компьютер). </vt:lpstr>
      <vt:lpstr>В КАКИХ СЛОВАХ ДОС УСТАНОВЛЕНА?</vt:lpstr>
      <vt:lpstr>ПОПРОБУЙ ПРОЧИТАЙ Попытайтесь как можно быстрее прочитать группу слов, зашифрованных с использованием названий клавиш, команд ОС, расширений файлов, операторов языков программирования, служебных слов. Выигрывает самый внимательный, сообразительный и быстрый.</vt:lpstr>
      <vt:lpstr>Словесное сложение</vt:lpstr>
      <vt:lpstr>Презентация PowerPoint</vt:lpstr>
      <vt:lpstr>ОПОЗНАЙ ПОСЛОВИЦУ</vt:lpstr>
      <vt:lpstr>Что обозначают эти смайлики: </vt:lpstr>
      <vt:lpstr>Ответьте на вопросы</vt:lpstr>
      <vt:lpstr>Знакомые лица</vt:lpstr>
      <vt:lpstr>Знакомые лица</vt:lpstr>
      <vt:lpstr>Знакомые лица</vt:lpstr>
      <vt:lpstr>Знакомые лица</vt:lpstr>
      <vt:lpstr>КОМПЬЮТЕРНЫЕ  АНАГРАММЫ</vt:lpstr>
      <vt:lpstr>Вставьте пропущенные слова: </vt:lpstr>
      <vt:lpstr>Разгадайте ребусы</vt:lpstr>
      <vt:lpstr>Разгадай ребус</vt:lpstr>
      <vt:lpstr>Разгадай ребус </vt:lpstr>
      <vt:lpstr>Разгадай ребус </vt:lpstr>
      <vt:lpstr>Подпиши картинки. Из всех первых букв собери слово. </vt:lpstr>
      <vt:lpstr>Спасибо за участие!!!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</dc:title>
  <dc:creator>User</dc:creator>
  <cp:lastModifiedBy>User</cp:lastModifiedBy>
  <cp:revision>11</cp:revision>
  <dcterms:created xsi:type="dcterms:W3CDTF">2014-11-23T12:38:49Z</dcterms:created>
  <dcterms:modified xsi:type="dcterms:W3CDTF">2014-11-25T13:07:50Z</dcterms:modified>
</cp:coreProperties>
</file>