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09800" y="914400"/>
            <a:ext cx="6172200" cy="1360962"/>
          </a:xfrm>
        </p:spPr>
        <p:txBody>
          <a:bodyPr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cap="none" dirty="0" smtClean="0">
                <a:ln/>
                <a:solidFill>
                  <a:schemeClr val="accent3"/>
                </a:solidFill>
              </a:rPr>
              <a:t>Осевая и центральная симметрии</a:t>
            </a:r>
            <a:endParaRPr lang="ru-RU" sz="3600" cap="none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09800" y="5867400"/>
            <a:ext cx="6172200" cy="787878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Подготовила ученица 8 «Г» класса</a:t>
            </a:r>
          </a:p>
          <a:p>
            <a:r>
              <a:rPr lang="ru-RU" sz="1600" dirty="0" smtClean="0"/>
              <a:t>Ахмадуллина </a:t>
            </a:r>
            <a:r>
              <a:rPr lang="ru-RU" sz="1600" dirty="0" err="1" smtClean="0"/>
              <a:t>Элина</a:t>
            </a:r>
            <a:endParaRPr lang="ru-RU" sz="16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733800" y="2971800"/>
            <a:ext cx="2286000" cy="1828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3619500" y="3619500"/>
            <a:ext cx="1524000" cy="1295400"/>
          </a:xfrm>
          <a:prstGeom prst="line">
            <a:avLst/>
          </a:prstGeom>
          <a:ln cap="rnd" cmpd="sng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4648200" y="3200400"/>
            <a:ext cx="1066800" cy="914400"/>
          </a:xfrm>
          <a:prstGeom prst="line">
            <a:avLst/>
          </a:prstGeom>
          <a:ln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81400" y="3200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r>
              <a:rPr lang="en-US" sz="1050" dirty="0" smtClean="0"/>
              <a:t>1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495800" y="2819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562600" y="2819400"/>
            <a:ext cx="304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b</a:t>
            </a:r>
            <a:endParaRPr lang="ru-RU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5638800" y="4191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</a:t>
            </a:r>
            <a:r>
              <a:rPr lang="en-US" sz="1050" dirty="0" smtClean="0"/>
              <a:t>1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800600" y="49530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3733800" y="4495800"/>
            <a:ext cx="381000" cy="30480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962400" y="4572000"/>
            <a:ext cx="228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</a:t>
            </a: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21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74638"/>
            <a:ext cx="3581400" cy="487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Симметрия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7467600" cy="5791200"/>
          </a:xfrm>
        </p:spPr>
        <p:txBody>
          <a:bodyPr>
            <a:normAutofit fontScale="40000" lnSpcReduction="20000"/>
          </a:bodyPr>
          <a:lstStyle/>
          <a:p>
            <a:r>
              <a:rPr lang="ru-RU" sz="2900" dirty="0" smtClean="0"/>
              <a:t>В древности слово </a:t>
            </a:r>
            <a:r>
              <a:rPr lang="ru-RU" sz="2900" b="1" dirty="0" smtClean="0"/>
              <a:t>«СИММЕТРИЯ»</a:t>
            </a:r>
            <a:r>
              <a:rPr lang="ru-RU" sz="2900" dirty="0" smtClean="0"/>
              <a:t> употреблялось в значении «гармония», «красота». Действительно, в переводе с греческого это слово означает «соразмерность, </a:t>
            </a:r>
            <a:r>
              <a:rPr lang="ru-RU" sz="2900" dirty="0" smtClean="0"/>
              <a:t>пропорциональность</a:t>
            </a:r>
            <a:r>
              <a:rPr lang="ru-RU" sz="2900" dirty="0" smtClean="0"/>
              <a:t>, одинаковость в расположении частей».</a:t>
            </a:r>
          </a:p>
          <a:p>
            <a:r>
              <a:rPr lang="ru-RU" sz="2900" b="1" dirty="0" smtClean="0"/>
              <a:t>Определение.</a:t>
            </a:r>
            <a:r>
              <a:rPr lang="ru-RU" dirty="0" smtClean="0"/>
              <a:t> </a:t>
            </a:r>
            <a:r>
              <a:rPr lang="ru-RU" sz="3000" dirty="0" smtClean="0"/>
              <a:t>Фигура называется симметричной относительно прямой "а", если для каждой точки фигуры симметричная ей точка относительно прямой а также принадлежит этой фигуре.</a:t>
            </a:r>
          </a:p>
          <a:p>
            <a:r>
              <a:rPr lang="ru-RU" sz="3000" dirty="0" smtClean="0"/>
              <a:t>Прямая "а" называется осью симметрии фигуры.</a:t>
            </a:r>
          </a:p>
          <a:p>
            <a:r>
              <a:rPr lang="ru-RU" sz="3000" dirty="0" smtClean="0"/>
              <a:t>Осевая (зеркальная) симметрия. Посмотрите на все эти рисунки. Их объединяет то, что они симметричны. Если поставить зеркальце вдоль прямой, то отраженная в зеркале половина дополнит фигуру до целой. Прямая, вдоль которой поставлено зеркало, называется </a:t>
            </a:r>
            <a:r>
              <a:rPr lang="ru-RU" sz="3000" b="1" dirty="0" smtClean="0"/>
              <a:t>осью симметрии.</a:t>
            </a:r>
            <a:endParaRPr lang="ru-RU" sz="3000" dirty="0" smtClean="0"/>
          </a:p>
          <a:p>
            <a:r>
              <a:rPr lang="ru-RU" sz="3000" dirty="0" smtClean="0"/>
              <a:t>Осевая симметрия в архитектуре г.Якутска. Самый старейший город Восточной Сибири – столица Якутии, Якутск, основанный енисейским сотником Петром Ивановичем Бекетовым в 1632 году в период царствования Михаила Федоровича. Издавна человек использует симметрию в архитектуре. Древним храмам, башням средневековых замков, современным зданиям она придает гармоничность, законченность. Так, фасады многих зданий нашего города обладают осевой симметрией.</a:t>
            </a:r>
          </a:p>
          <a:p>
            <a:r>
              <a:rPr lang="ru-RU" sz="3000" i="1" dirty="0" smtClean="0"/>
              <a:t>Симметричность относительно точки. Определение.</a:t>
            </a:r>
            <a:r>
              <a:rPr lang="ru-RU" sz="3000" dirty="0" smtClean="0"/>
              <a:t> Фигура называется симметричной относительно точки "О", если для каждой точки фигуры симметричная ей точка относительно точки "О" также принадлежит этой фигуре.</a:t>
            </a:r>
          </a:p>
          <a:p>
            <a:r>
              <a:rPr lang="ru-RU" sz="3000" dirty="0" smtClean="0"/>
              <a:t>Точка "О" называется </a:t>
            </a:r>
            <a:r>
              <a:rPr lang="ru-RU" sz="3000" b="1" dirty="0" smtClean="0"/>
              <a:t>центром симметрии фигуры.</a:t>
            </a:r>
            <a:endParaRPr lang="ru-RU" sz="3000" dirty="0" smtClean="0"/>
          </a:p>
          <a:p>
            <a:r>
              <a:rPr lang="ru-RU" sz="3000" dirty="0" smtClean="0"/>
              <a:t>Симметричность относительно точки. Можно сказать, что точка "О" является центром симметрии, если при повороте вокруг точки "О" на 180 фигура переходит сама в себя.</a:t>
            </a:r>
          </a:p>
          <a:p>
            <a:r>
              <a:rPr lang="ru-RU" sz="3000" dirty="0" smtClean="0"/>
              <a:t>Пример центральной симметрии. Прямая также обладает центральной симметрией, однако в отличие от окружности и параллелограмма, у прямой бесконечно много центров симметрии.</a:t>
            </a:r>
          </a:p>
          <a:p>
            <a:r>
              <a:rPr lang="ru-RU" sz="3000" dirty="0" smtClean="0"/>
              <a:t>Центральная симметрия. Проверить, является ли фигура центрально-симметричной или нет, можно с помощью обычной иголки и кальки. Наложим на нашу фигуру кальку. Проколов фигуру в предполагаемом центре и обведя ее контур, надо повернуть фигуру на 180 градусов вокруг иголки.</a:t>
            </a:r>
          </a:p>
          <a:p>
            <a:r>
              <a:rPr lang="ru-RU" sz="3000" dirty="0" smtClean="0"/>
              <a:t>Если фигура «вошла» в свой контур, то она центрально-симметрична.</a:t>
            </a:r>
          </a:p>
          <a:p>
            <a:r>
              <a:rPr lang="ru-RU" sz="3000" dirty="0" smtClean="0"/>
              <a:t>Издавна якутские женщины украшали бисерными вышивками свою одежду, обувь и аксессуары. В этих узорах можно найти и осевую, и центральную симметрии.</a:t>
            </a:r>
          </a:p>
          <a:p>
            <a:endParaRPr lang="ru-RU" sz="3000" dirty="0"/>
          </a:p>
        </p:txBody>
      </p:sp>
      <p:pic>
        <p:nvPicPr>
          <p:cNvPr id="1026" name="Picture 2" descr="http://www.bymath.net/studyguide/geo/sec/geo22b.gif"/>
          <p:cNvPicPr>
            <a:picLocks noChangeAspect="1" noChangeArrowheads="1"/>
          </p:cNvPicPr>
          <p:nvPr/>
        </p:nvPicPr>
        <p:blipFill>
          <a:blip r:embed="rId2"/>
          <a:srcRect b="12221"/>
          <a:stretch>
            <a:fillRect/>
          </a:stretch>
        </p:blipFill>
        <p:spPr bwMode="auto">
          <a:xfrm>
            <a:off x="7162800" y="228600"/>
            <a:ext cx="1809750" cy="1143000"/>
          </a:xfrm>
          <a:prstGeom prst="rect">
            <a:avLst/>
          </a:prstGeom>
          <a:noFill/>
        </p:spPr>
      </p:pic>
      <p:pic>
        <p:nvPicPr>
          <p:cNvPr id="1028" name="Picture 4" descr="http://www.bymath.net/studyguide/geo/sec/geo22a.gif"/>
          <p:cNvPicPr>
            <a:picLocks noChangeAspect="1" noChangeArrowheads="1"/>
          </p:cNvPicPr>
          <p:nvPr/>
        </p:nvPicPr>
        <p:blipFill>
          <a:blip r:embed="rId3"/>
          <a:srcRect b="7407"/>
          <a:stretch>
            <a:fillRect/>
          </a:stretch>
        </p:blipFill>
        <p:spPr bwMode="auto">
          <a:xfrm>
            <a:off x="7772400" y="1600200"/>
            <a:ext cx="1249135" cy="1905000"/>
          </a:xfrm>
          <a:prstGeom prst="rect">
            <a:avLst/>
          </a:prstGeom>
          <a:noFill/>
        </p:spPr>
      </p:pic>
      <p:pic>
        <p:nvPicPr>
          <p:cNvPr id="1030" name="Picture 6" descr="http://www.bymath.net/studyguide/geo/sec/geo22c.gif"/>
          <p:cNvPicPr>
            <a:picLocks noChangeAspect="1" noChangeArrowheads="1"/>
          </p:cNvPicPr>
          <p:nvPr/>
        </p:nvPicPr>
        <p:blipFill>
          <a:blip r:embed="rId4"/>
          <a:srcRect l="23529"/>
          <a:stretch>
            <a:fillRect/>
          </a:stretch>
        </p:blipFill>
        <p:spPr bwMode="auto">
          <a:xfrm>
            <a:off x="7848600" y="4191000"/>
            <a:ext cx="1174962" cy="121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467600" cy="96043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Симметричность точек относительно прямой</a:t>
            </a:r>
            <a:endParaRPr lang="ru-RU" sz="24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876800" cy="40386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endParaRPr lang="ru-RU" sz="16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dirty="0" smtClean="0"/>
              <a:t>Две </a:t>
            </a:r>
            <a:r>
              <a:rPr lang="ru-RU" sz="1600" dirty="0" smtClean="0"/>
              <a:t>точки А и А</a:t>
            </a:r>
            <a:r>
              <a:rPr lang="ru-RU" sz="1100" dirty="0" smtClean="0"/>
              <a:t>1</a:t>
            </a:r>
            <a:r>
              <a:rPr lang="ru-RU" sz="1600" dirty="0" smtClean="0"/>
              <a:t> называются </a:t>
            </a:r>
            <a:r>
              <a:rPr lang="ru-RU" sz="1600" b="1" dirty="0" smtClean="0"/>
              <a:t>симметричными относительно прямой </a:t>
            </a:r>
            <a:r>
              <a:rPr lang="ru-RU" sz="1600" b="1" i="1" dirty="0" smtClean="0"/>
              <a:t>а</a:t>
            </a:r>
            <a:r>
              <a:rPr lang="ru-RU" sz="1600" dirty="0" smtClean="0"/>
              <a:t>, если эта прямая проходит через середину отрезка АА1 и перпендикулярна к нему (рис. 1). Каждая точка прямой </a:t>
            </a:r>
            <a:r>
              <a:rPr lang="ru-RU" sz="1600" i="1" dirty="0" smtClean="0"/>
              <a:t>а</a:t>
            </a:r>
            <a:r>
              <a:rPr lang="ru-RU" sz="1600" dirty="0" smtClean="0"/>
              <a:t> считается симметричной себе.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6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ru-RU" sz="16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ru-RU" sz="16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ru-RU" sz="16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dirty="0" smtClean="0"/>
              <a:t>На рисунке 2 точки М и М1</a:t>
            </a:r>
            <a:r>
              <a:rPr lang="en-US" sz="1600" dirty="0" smtClean="0"/>
              <a:t>, N </a:t>
            </a:r>
            <a:r>
              <a:rPr lang="ru-RU" sz="1600" dirty="0" smtClean="0"/>
              <a:t>и </a:t>
            </a:r>
            <a:r>
              <a:rPr lang="en-US" sz="1600" dirty="0" smtClean="0"/>
              <a:t>N1</a:t>
            </a:r>
            <a:r>
              <a:rPr lang="ru-RU" sz="1600" dirty="0" smtClean="0"/>
              <a:t> симметричны относительно прямой </a:t>
            </a:r>
            <a:r>
              <a:rPr lang="tr-TR" sz="1600" i="1" dirty="0" smtClean="0"/>
              <a:t>b</a:t>
            </a:r>
            <a:r>
              <a:rPr lang="ru-RU" sz="1600" dirty="0" smtClean="0"/>
              <a:t>, а точка Р симметрична самой себе относительно этой прямой.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6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ru-RU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0283" t="22456" r="15681" b="10175"/>
          <a:stretch>
            <a:fillRect/>
          </a:stretch>
        </p:blipFill>
        <p:spPr bwMode="auto">
          <a:xfrm>
            <a:off x="5715000" y="1600200"/>
            <a:ext cx="2743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248400" y="3429000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Рис. 1</a:t>
            </a:r>
            <a:endParaRPr lang="ru-RU" sz="1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1970" t="10390" r="18204" b="9091"/>
          <a:stretch>
            <a:fillRect/>
          </a:stretch>
        </p:blipFill>
        <p:spPr bwMode="auto">
          <a:xfrm>
            <a:off x="5791200" y="3886200"/>
            <a:ext cx="2667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705600" y="632460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Рис. 2</a:t>
            </a:r>
            <a:endParaRPr lang="ru-RU" sz="1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5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Симметричность фигур относительно прямой</a:t>
            </a:r>
            <a:endParaRPr lang="ru-RU" sz="24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19600" cy="3200400"/>
          </a:xfrm>
        </p:spPr>
        <p:txBody>
          <a:bodyPr>
            <a:normAutofit lnSpcReduction="1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400" b="1" dirty="0" smtClean="0"/>
              <a:t>Фигура называется симметричной относительно прямой </a:t>
            </a:r>
            <a:r>
              <a:rPr lang="ru-RU" sz="1400" b="1" i="1" dirty="0" smtClean="0"/>
              <a:t>а</a:t>
            </a:r>
            <a:r>
              <a:rPr lang="ru-RU" sz="1400" b="1" dirty="0" smtClean="0"/>
              <a:t>, если для каждой точки фигуры симметричная ей точка относительно прямой а также принадлежит этой фигуре. </a:t>
            </a:r>
            <a:r>
              <a:rPr lang="ru-RU" sz="1400" dirty="0" smtClean="0"/>
              <a:t>Прямая </a:t>
            </a:r>
            <a:r>
              <a:rPr lang="ru-RU" sz="1400" i="1" dirty="0" smtClean="0"/>
              <a:t>а</a:t>
            </a:r>
            <a:r>
              <a:rPr lang="ru-RU" sz="1400" dirty="0" smtClean="0"/>
              <a:t> называется </a:t>
            </a:r>
            <a:r>
              <a:rPr lang="ru-RU" sz="1400" b="1" dirty="0" smtClean="0"/>
              <a:t>осью симметрии фигуры.</a:t>
            </a:r>
            <a:r>
              <a:rPr lang="ru-RU" sz="1400" dirty="0" smtClean="0"/>
              <a:t> Говорят также, что фигура обладает осевой симметрией.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4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400" dirty="0" smtClean="0"/>
              <a:t>Мы можем рассмотреть примеры фигур, обладающих осевой симметрией. Равнобедренный (но не равносторонний) треугольник) имеет также одну ось симметрии, а равносторонний – три. Прямоугольник и ромб, не являющиеся квадратами, имеют по две оси симметрии, а квадрат – четыре. У окружности их бесконечно много. </a:t>
            </a:r>
            <a:endParaRPr lang="ru-RU" sz="1400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5410200" y="1676400"/>
            <a:ext cx="914400" cy="1600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4801394" y="2513806"/>
            <a:ext cx="21336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Равнобедренный треугольник 6"/>
          <p:cNvSpPr/>
          <p:nvPr/>
        </p:nvSpPr>
        <p:spPr>
          <a:xfrm>
            <a:off x="7086600" y="2133600"/>
            <a:ext cx="1295400" cy="1143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stCxn id="7" idx="2"/>
          </p:cNvCxnSpPr>
          <p:nvPr/>
        </p:nvCxnSpPr>
        <p:spPr>
          <a:xfrm rot="5400000" flipH="1" flipV="1">
            <a:off x="7315200" y="2209800"/>
            <a:ext cx="838200" cy="1295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7" idx="4"/>
          </p:cNvCxnSpPr>
          <p:nvPr/>
        </p:nvCxnSpPr>
        <p:spPr>
          <a:xfrm rot="5400000" flipH="1">
            <a:off x="7391400" y="2286000"/>
            <a:ext cx="762000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7" idx="0"/>
          </p:cNvCxnSpPr>
          <p:nvPr/>
        </p:nvCxnSpPr>
        <p:spPr>
          <a:xfrm rot="16200000" flipH="1" flipV="1">
            <a:off x="6991350" y="2838450"/>
            <a:ext cx="1447800" cy="381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562600" y="3886200"/>
            <a:ext cx="9144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 rot="5400000">
            <a:off x="4991894" y="4685506"/>
            <a:ext cx="2057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410200" y="4648200"/>
            <a:ext cx="13716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Блок-схема: решение 33"/>
          <p:cNvSpPr/>
          <p:nvPr/>
        </p:nvSpPr>
        <p:spPr>
          <a:xfrm rot="5400000">
            <a:off x="6896100" y="4152900"/>
            <a:ext cx="1600200" cy="9144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5400000">
            <a:off x="6667500" y="4686300"/>
            <a:ext cx="2057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34" idx="2"/>
            <a:endCxn id="34" idx="0"/>
          </p:cNvCxnSpPr>
          <p:nvPr/>
        </p:nvCxnSpPr>
        <p:spPr>
          <a:xfrm rot="10800000" flipH="1">
            <a:off x="7239000" y="4610100"/>
            <a:ext cx="914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57"/>
          <p:cNvSpPr/>
          <p:nvPr/>
        </p:nvSpPr>
        <p:spPr>
          <a:xfrm>
            <a:off x="990600" y="502920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rot="5400000">
            <a:off x="838994" y="5485606"/>
            <a:ext cx="1219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rot="10800000" flipV="1">
            <a:off x="838200" y="5486400"/>
            <a:ext cx="1219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16200000" flipH="1">
            <a:off x="914400" y="4953000"/>
            <a:ext cx="1066800" cy="1066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>
            <a:off x="914400" y="4953000"/>
            <a:ext cx="1066800" cy="1066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Овал 68"/>
          <p:cNvSpPr/>
          <p:nvPr/>
        </p:nvSpPr>
        <p:spPr>
          <a:xfrm>
            <a:off x="2895600" y="4953000"/>
            <a:ext cx="10668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1" name="Прямая соединительная линия 70"/>
          <p:cNvCxnSpPr/>
          <p:nvPr/>
        </p:nvCxnSpPr>
        <p:spPr>
          <a:xfrm>
            <a:off x="2743200" y="4876800"/>
            <a:ext cx="1295400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2819400" y="4800600"/>
            <a:ext cx="1219200" cy="1219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rot="16200000" flipH="1">
            <a:off x="2628900" y="5448300"/>
            <a:ext cx="15240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V="1">
            <a:off x="2743200" y="5410200"/>
            <a:ext cx="1371600" cy="76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Симметрия относительно точки</a:t>
            </a:r>
            <a:endParaRPr lang="ru-RU" sz="24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19600" cy="480060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600" dirty="0" smtClean="0"/>
              <a:t>Две точки А и А1 называются </a:t>
            </a:r>
            <a:r>
              <a:rPr lang="ru-RU" sz="1600" b="1" dirty="0" smtClean="0"/>
              <a:t>симметричными относительно точки </a:t>
            </a:r>
            <a:r>
              <a:rPr lang="ru-RU" sz="1600" b="1" i="1" dirty="0" smtClean="0"/>
              <a:t>О</a:t>
            </a:r>
            <a:r>
              <a:rPr lang="ru-RU" sz="1600" dirty="0" smtClean="0"/>
              <a:t>, если </a:t>
            </a:r>
            <a:r>
              <a:rPr lang="ru-RU" sz="1600" i="1" dirty="0" smtClean="0"/>
              <a:t>О</a:t>
            </a:r>
            <a:r>
              <a:rPr lang="ru-RU" sz="1600" dirty="0" smtClean="0"/>
              <a:t> – середина отрезка АА1 (рис. 3). Точка </a:t>
            </a:r>
            <a:r>
              <a:rPr lang="ru-RU" sz="1600" i="1" dirty="0" smtClean="0"/>
              <a:t>О</a:t>
            </a:r>
            <a:r>
              <a:rPr lang="ru-RU" sz="1600" dirty="0" smtClean="0"/>
              <a:t> считается симметричной самой себе. 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600" b="1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b="1" dirty="0" smtClean="0"/>
              <a:t>Фигура называется симметричной относительно точки </a:t>
            </a:r>
            <a:r>
              <a:rPr lang="ru-RU" sz="1600" b="1" i="1" dirty="0" smtClean="0"/>
              <a:t>О</a:t>
            </a:r>
            <a:r>
              <a:rPr lang="ru-RU" sz="1600" b="1" dirty="0" smtClean="0"/>
              <a:t>, если для каждой точки фигуры симметричная ей точка относительно точки </a:t>
            </a:r>
            <a:r>
              <a:rPr lang="ru-RU" sz="1600" b="1" i="1" dirty="0" smtClean="0"/>
              <a:t>О</a:t>
            </a:r>
            <a:r>
              <a:rPr lang="ru-RU" sz="1600" b="1" dirty="0" smtClean="0"/>
              <a:t> также принадлежит этой фигуре. </a:t>
            </a:r>
            <a:r>
              <a:rPr lang="ru-RU" sz="1600" dirty="0" smtClean="0"/>
              <a:t>Точка </a:t>
            </a:r>
            <a:r>
              <a:rPr lang="ru-RU" sz="1600" i="1" dirty="0" smtClean="0"/>
              <a:t>О</a:t>
            </a:r>
            <a:r>
              <a:rPr lang="ru-RU" sz="1600" dirty="0" smtClean="0"/>
              <a:t> называется </a:t>
            </a:r>
            <a:r>
              <a:rPr lang="ru-RU" sz="1600" b="1" dirty="0" smtClean="0"/>
              <a:t>центром симметрии фигуры</a:t>
            </a:r>
            <a:r>
              <a:rPr lang="ru-RU" sz="1600" dirty="0" smtClean="0"/>
              <a:t>. Говорят также, что фигура обладает центральной симметрией.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600" dirty="0" smtClean="0"/>
          </a:p>
          <a:p>
            <a:pPr marL="0" indent="0" algn="just">
              <a:spcBef>
                <a:spcPts val="0"/>
              </a:spcBef>
              <a:buNone/>
            </a:pPr>
            <a:r>
              <a:rPr lang="ru-RU" sz="1600" dirty="0" smtClean="0"/>
              <a:t>Примерами фигур, обладающих центральной симметрией, являются окружность и параллелограмм (рис. 4).</a:t>
            </a:r>
            <a:endParaRPr lang="ru-RU" sz="16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867400" y="2438400"/>
            <a:ext cx="685800" cy="1588"/>
          </a:xfrm>
          <a:prstGeom prst="line">
            <a:avLst/>
          </a:prstGeom>
          <a:ln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553200" y="2438400"/>
            <a:ext cx="685800" cy="1588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6096000" y="2438400"/>
            <a:ext cx="152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6781800" y="2438400"/>
            <a:ext cx="152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715000" y="2057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400800" y="20574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О</a:t>
            </a:r>
            <a:endParaRPr lang="ru-RU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7010400" y="20574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sz="1100" dirty="0" smtClean="0"/>
              <a:t>1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096000" y="2590800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Рис. 3</a:t>
            </a:r>
            <a:endParaRPr lang="ru-RU" sz="1400" dirty="0"/>
          </a:p>
        </p:txBody>
      </p:sp>
      <p:sp>
        <p:nvSpPr>
          <p:cNvPr id="17" name="Овал 16"/>
          <p:cNvSpPr/>
          <p:nvPr/>
        </p:nvSpPr>
        <p:spPr>
          <a:xfrm>
            <a:off x="5867400" y="3276600"/>
            <a:ext cx="1371600" cy="1371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 flipH="1" flipV="1">
            <a:off x="6553200" y="3962400"/>
            <a:ext cx="1588" cy="1588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400800" y="3962400"/>
            <a:ext cx="304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О</a:t>
            </a:r>
            <a:endParaRPr lang="ru-RU" sz="1400" i="1" dirty="0"/>
          </a:p>
        </p:txBody>
      </p:sp>
      <p:sp>
        <p:nvSpPr>
          <p:cNvPr id="29" name="Параллелограмм 28"/>
          <p:cNvSpPr/>
          <p:nvPr/>
        </p:nvSpPr>
        <p:spPr>
          <a:xfrm>
            <a:off x="5715000" y="4876800"/>
            <a:ext cx="1676400" cy="838200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V="1">
            <a:off x="5715000" y="4876800"/>
            <a:ext cx="1676400" cy="838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5943600" y="4876800"/>
            <a:ext cx="1219200" cy="8382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324600" y="5334000"/>
            <a:ext cx="228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/>
              <a:t>О</a:t>
            </a:r>
            <a:endParaRPr lang="ru-RU" sz="1400" i="1" dirty="0"/>
          </a:p>
        </p:txBody>
      </p:sp>
      <p:sp>
        <p:nvSpPr>
          <p:cNvPr id="40" name="TextBox 39"/>
          <p:cNvSpPr txBox="1"/>
          <p:nvPr/>
        </p:nvSpPr>
        <p:spPr>
          <a:xfrm>
            <a:off x="6019800" y="5791200"/>
            <a:ext cx="83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Рис. 4</a:t>
            </a:r>
            <a:endParaRPr lang="ru-RU" sz="1400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ru-RU" sz="28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Симметрия вокруг нас</a:t>
            </a:r>
            <a:endParaRPr lang="ru-RU" sz="28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1676400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/>
              <a:t>С симметрией мы часто встречаемся в искусстве, архитектуре, технике, быту. Она повсюду. Стоит просто вглядеться. Мы можем увидеть ее в бабочке, автомобиле, здании. Везде!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05200"/>
            <a:ext cx="2819400" cy="2343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3505200"/>
            <a:ext cx="38862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3505200"/>
            <a:ext cx="24384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1108</TotalTime>
  <Words>361</Words>
  <PresentationFormat>Экран (4:3)</PresentationFormat>
  <Paragraphs>51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Осевая и центральная симметрии</vt:lpstr>
      <vt:lpstr>                       Симметрия</vt:lpstr>
      <vt:lpstr>Симметричность точек относительно прямой</vt:lpstr>
      <vt:lpstr>Симметричность фигур относительно прямой</vt:lpstr>
      <vt:lpstr>Симметрия относительно точки</vt:lpstr>
      <vt:lpstr>Симметрия вокруг нас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Осевая и центральная симметрии</dc:title>
  <dc:creator>Amal Ahmad</dc:creator>
  <cp:lastModifiedBy>Amal Ahmad</cp:lastModifiedBy>
  <cp:revision>17</cp:revision>
  <dcterms:created xsi:type="dcterms:W3CDTF">2011-11-13T19:28:37Z</dcterms:created>
  <dcterms:modified xsi:type="dcterms:W3CDTF">2011-11-14T04:19:28Z</dcterms:modified>
</cp:coreProperties>
</file>