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60" r:id="rId6"/>
    <p:sldId id="261" r:id="rId7"/>
    <p:sldId id="265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1" y="1000109"/>
            <a:ext cx="82142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Решение задач 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1" y="2357430"/>
            <a:ext cx="726884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Блиц-опрос</a:t>
            </a:r>
            <a:endParaRPr lang="ru-RU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solidFill>
                  <a:srgbClr val="0000FF"/>
                </a:solidFill>
              </a:rPr>
              <a:t>Повторение: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i="1" dirty="0" smtClean="0"/>
              <a:t>Какие прямые в пространстве называются параллельными?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 smtClean="0"/>
              <a:t>Всегда ли через две параллельные прямые можно провести плоскость? А через две пересекающиеся прямые?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 smtClean="0"/>
              <a:t>Каково может быть взаимное расположение прямой и плоскости в пространстве?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 smtClean="0"/>
              <a:t>В каком случае прямая параллельна плоскости?  ( сформулируйте  признак параллельности прямой и плоскости)</a:t>
            </a:r>
          </a:p>
          <a:p>
            <a:pPr eaLnBrk="1" hangingPunct="1">
              <a:lnSpc>
                <a:spcPct val="90000"/>
              </a:lnSpc>
            </a:pPr>
            <a:endParaRPr 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500034" y="188913"/>
            <a:ext cx="2000264" cy="1562100"/>
          </a:xfrm>
          <a:prstGeom prst="irregularSeal1">
            <a:avLst/>
          </a:prstGeom>
          <a:solidFill>
            <a:srgbClr val="FFE5F8"/>
          </a:solidFill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 dirty="0" smtClean="0"/>
              <a:t>!</a:t>
            </a:r>
            <a:endParaRPr lang="ru-RU" sz="2800" b="1" i="1" dirty="0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268538" y="3716338"/>
            <a:ext cx="4679950" cy="1223962"/>
          </a:xfrm>
          <a:prstGeom prst="parallelogram">
            <a:avLst>
              <a:gd name="adj" fmla="val 9559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 sz="1800" dirty="0"/>
          </a:p>
          <a:p>
            <a:pPr algn="r"/>
            <a:endParaRPr lang="ru-RU" sz="1800" dirty="0"/>
          </a:p>
          <a:p>
            <a:pPr algn="r"/>
            <a:r>
              <a:rPr lang="el-GR" sz="2800" b="1" i="1" dirty="0">
                <a:cs typeface="Arial" charset="0"/>
              </a:rPr>
              <a:t>α</a:t>
            </a:r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3851275" y="2852738"/>
            <a:ext cx="2230438" cy="3175"/>
          </a:xfrm>
          <a:custGeom>
            <a:avLst/>
            <a:gdLst>
              <a:gd name="T0" fmla="*/ 0 w 1405"/>
              <a:gd name="T1" fmla="*/ 0 h 2"/>
              <a:gd name="T2" fmla="*/ 1405 w 1405"/>
              <a:gd name="T3" fmla="*/ 2 h 2"/>
              <a:gd name="T4" fmla="*/ 0 60000 65536"/>
              <a:gd name="T5" fmla="*/ 0 60000 65536"/>
              <a:gd name="T6" fmla="*/ 0 w 1405"/>
              <a:gd name="T7" fmla="*/ 0 h 2"/>
              <a:gd name="T8" fmla="*/ 1405 w 1405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05" h="2">
                <a:moveTo>
                  <a:pt x="0" y="0"/>
                </a:moveTo>
                <a:lnTo>
                  <a:pt x="1405" y="2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3870325" y="2865438"/>
            <a:ext cx="168275" cy="1309687"/>
          </a:xfrm>
          <a:custGeom>
            <a:avLst/>
            <a:gdLst>
              <a:gd name="T0" fmla="*/ 0 w 106"/>
              <a:gd name="T1" fmla="*/ 0 h 825"/>
              <a:gd name="T2" fmla="*/ 106 w 106"/>
              <a:gd name="T3" fmla="*/ 825 h 825"/>
              <a:gd name="T4" fmla="*/ 0 60000 65536"/>
              <a:gd name="T5" fmla="*/ 0 60000 65536"/>
              <a:gd name="T6" fmla="*/ 0 w 106"/>
              <a:gd name="T7" fmla="*/ 0 h 825"/>
              <a:gd name="T8" fmla="*/ 106 w 106"/>
              <a:gd name="T9" fmla="*/ 825 h 8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825">
                <a:moveTo>
                  <a:pt x="0" y="0"/>
                </a:moveTo>
                <a:lnTo>
                  <a:pt x="106" y="825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4144963" y="4968875"/>
            <a:ext cx="152400" cy="1173163"/>
          </a:xfrm>
          <a:custGeom>
            <a:avLst/>
            <a:gdLst>
              <a:gd name="T0" fmla="*/ 0 w 96"/>
              <a:gd name="T1" fmla="*/ 0 h 739"/>
              <a:gd name="T2" fmla="*/ 96 w 96"/>
              <a:gd name="T3" fmla="*/ 739 h 739"/>
              <a:gd name="T4" fmla="*/ 0 60000 65536"/>
              <a:gd name="T5" fmla="*/ 0 60000 65536"/>
              <a:gd name="T6" fmla="*/ 0 w 96"/>
              <a:gd name="T7" fmla="*/ 0 h 739"/>
              <a:gd name="T8" fmla="*/ 96 w 96"/>
              <a:gd name="T9" fmla="*/ 739 h 7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39">
                <a:moveTo>
                  <a:pt x="0" y="0"/>
                </a:moveTo>
                <a:lnTo>
                  <a:pt x="96" y="739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5364163" y="2879725"/>
            <a:ext cx="685800" cy="1341438"/>
          </a:xfrm>
          <a:custGeom>
            <a:avLst/>
            <a:gdLst>
              <a:gd name="T0" fmla="*/ 0 w 432"/>
              <a:gd name="T1" fmla="*/ 845 h 845"/>
              <a:gd name="T2" fmla="*/ 432 w 432"/>
              <a:gd name="T3" fmla="*/ 0 h 845"/>
              <a:gd name="T4" fmla="*/ 0 60000 65536"/>
              <a:gd name="T5" fmla="*/ 0 60000 65536"/>
              <a:gd name="T6" fmla="*/ 0 w 432"/>
              <a:gd name="T7" fmla="*/ 0 h 845"/>
              <a:gd name="T8" fmla="*/ 432 w 432"/>
              <a:gd name="T9" fmla="*/ 845 h 8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2" h="845">
                <a:moveTo>
                  <a:pt x="0" y="845"/>
                </a:moveTo>
                <a:lnTo>
                  <a:pt x="432" y="0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4054475" y="4221163"/>
            <a:ext cx="90488" cy="747712"/>
          </a:xfrm>
          <a:custGeom>
            <a:avLst/>
            <a:gdLst>
              <a:gd name="T0" fmla="*/ 0 w 57"/>
              <a:gd name="T1" fmla="*/ 0 h 471"/>
              <a:gd name="T2" fmla="*/ 57 w 57"/>
              <a:gd name="T3" fmla="*/ 471 h 471"/>
              <a:gd name="T4" fmla="*/ 0 60000 65536"/>
              <a:gd name="T5" fmla="*/ 0 60000 65536"/>
              <a:gd name="T6" fmla="*/ 0 w 57"/>
              <a:gd name="T7" fmla="*/ 0 h 471"/>
              <a:gd name="T8" fmla="*/ 57 w 57"/>
              <a:gd name="T9" fmla="*/ 471 h 4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71">
                <a:moveTo>
                  <a:pt x="0" y="0"/>
                </a:moveTo>
                <a:lnTo>
                  <a:pt x="57" y="471"/>
                </a:lnTo>
              </a:path>
            </a:pathLst>
          </a:custGeom>
          <a:noFill/>
          <a:ln w="41275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4983163" y="4237038"/>
            <a:ext cx="381000" cy="669925"/>
          </a:xfrm>
          <a:custGeom>
            <a:avLst/>
            <a:gdLst>
              <a:gd name="T0" fmla="*/ 0 w 240"/>
              <a:gd name="T1" fmla="*/ 422 h 422"/>
              <a:gd name="T2" fmla="*/ 240 w 240"/>
              <a:gd name="T3" fmla="*/ 0 h 422"/>
              <a:gd name="T4" fmla="*/ 0 60000 65536"/>
              <a:gd name="T5" fmla="*/ 0 60000 65536"/>
              <a:gd name="T6" fmla="*/ 0 w 240"/>
              <a:gd name="T7" fmla="*/ 0 h 422"/>
              <a:gd name="T8" fmla="*/ 240 w 240"/>
              <a:gd name="T9" fmla="*/ 422 h 42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422">
                <a:moveTo>
                  <a:pt x="0" y="422"/>
                </a:moveTo>
                <a:lnTo>
                  <a:pt x="240" y="0"/>
                </a:lnTo>
              </a:path>
            </a:pathLst>
          </a:custGeom>
          <a:noFill/>
          <a:ln w="41275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4297363" y="4953000"/>
            <a:ext cx="671512" cy="1235075"/>
          </a:xfrm>
          <a:custGeom>
            <a:avLst/>
            <a:gdLst>
              <a:gd name="T0" fmla="*/ 423 w 423"/>
              <a:gd name="T1" fmla="*/ 0 h 778"/>
              <a:gd name="T2" fmla="*/ 0 w 423"/>
              <a:gd name="T3" fmla="*/ 778 h 778"/>
              <a:gd name="T4" fmla="*/ 0 60000 65536"/>
              <a:gd name="T5" fmla="*/ 0 60000 65536"/>
              <a:gd name="T6" fmla="*/ 0 w 423"/>
              <a:gd name="T7" fmla="*/ 0 h 778"/>
              <a:gd name="T8" fmla="*/ 423 w 423"/>
              <a:gd name="T9" fmla="*/ 778 h 7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3" h="778">
                <a:moveTo>
                  <a:pt x="423" y="0"/>
                </a:moveTo>
                <a:lnTo>
                  <a:pt x="0" y="778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4038600" y="4191000"/>
            <a:ext cx="1341438" cy="15875"/>
          </a:xfrm>
          <a:custGeom>
            <a:avLst/>
            <a:gdLst>
              <a:gd name="T0" fmla="*/ 0 w 845"/>
              <a:gd name="T1" fmla="*/ 0 h 10"/>
              <a:gd name="T2" fmla="*/ 845 w 845"/>
              <a:gd name="T3" fmla="*/ 10 h 10"/>
              <a:gd name="T4" fmla="*/ 0 60000 65536"/>
              <a:gd name="T5" fmla="*/ 0 60000 65536"/>
              <a:gd name="T6" fmla="*/ 0 w 845"/>
              <a:gd name="T7" fmla="*/ 0 h 10"/>
              <a:gd name="T8" fmla="*/ 845 w 845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5" h="10">
                <a:moveTo>
                  <a:pt x="0" y="0"/>
                </a:moveTo>
                <a:lnTo>
                  <a:pt x="845" y="10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419475" y="23495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А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011863" y="23495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С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851275" y="60928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В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492500" y="3789363"/>
            <a:ext cx="481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М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435600" y="37893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/>
              <a:t>N</a:t>
            </a:r>
            <a:endParaRPr lang="ru-RU" sz="2800" b="1" i="1"/>
          </a:p>
        </p:txBody>
      </p:sp>
      <p:sp>
        <p:nvSpPr>
          <p:cNvPr id="19" name="Прямоугольник 18"/>
          <p:cNvSpPr/>
          <p:nvPr/>
        </p:nvSpPr>
        <p:spPr>
          <a:xfrm>
            <a:off x="3000364" y="500042"/>
            <a:ext cx="585791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i="1" dirty="0" smtClean="0"/>
              <a:t>плоскости </a:t>
            </a:r>
            <a:r>
              <a:rPr lang="el-GR" sz="2800" b="1" i="1" dirty="0" smtClean="0"/>
              <a:t>α</a:t>
            </a:r>
            <a:r>
              <a:rPr lang="ru-RU" sz="2800" b="1" i="1" dirty="0" smtClean="0"/>
              <a:t>, пересекает плоскость треугольника и параллельна прямой 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АС</a:t>
            </a:r>
            <a:endParaRPr lang="ru-RU" b="1" i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214282" y="3071810"/>
            <a:ext cx="3851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Что можно сказать о прямых М</a:t>
            </a:r>
            <a:r>
              <a:rPr lang="en-US" sz="3200" b="1" i="1" dirty="0" smtClean="0"/>
              <a:t>N </a:t>
            </a:r>
            <a:r>
              <a:rPr lang="ru-RU" sz="3200" b="1" i="1" dirty="0" smtClean="0"/>
              <a:t>и АС?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80" grpId="0" animBg="1"/>
      <p:bldP spid="3081" grpId="0" animBg="1"/>
      <p:bldP spid="3082" grpId="0" animBg="1"/>
      <p:bldP spid="3083" grpId="0" animBg="1"/>
      <p:bldP spid="3083" grpId="1" animBg="1"/>
      <p:bldP spid="3083" grpId="2" animBg="1"/>
      <p:bldP spid="3083" grpId="3" animBg="1"/>
      <p:bldP spid="3084" grpId="0" animBg="1"/>
      <p:bldP spid="3085" grpId="0" animBg="1"/>
      <p:bldP spid="3085" grpId="1" animBg="1"/>
      <p:bldP spid="3085" grpId="2" animBg="1"/>
      <p:bldP spid="3085" grpId="3" animBg="1"/>
      <p:bldP spid="3086" grpId="0" animBg="1"/>
      <p:bldP spid="3086" grpId="1" animBg="1"/>
      <p:bldP spid="3086" grpId="2" animBg="1"/>
      <p:bldP spid="3086" grpId="3" animBg="1"/>
      <p:bldP spid="3087" grpId="0" animBg="1"/>
      <p:bldP spid="3087" grpId="1" animBg="1"/>
      <p:bldP spid="3087" grpId="2" animBg="1"/>
      <p:bldP spid="3087" grpId="3" animBg="1"/>
      <p:bldP spid="3088" grpId="0" animBg="1"/>
      <p:bldP spid="3088" grpId="1" animBg="1"/>
      <p:bldP spid="3088" grpId="2" animBg="1"/>
      <p:bldP spid="3088" grpId="3" animBg="1"/>
      <p:bldP spid="3089" grpId="0"/>
      <p:bldP spid="3090" grpId="0"/>
      <p:bldP spid="3091" grpId="0"/>
      <p:bldP spid="3092" grpId="0"/>
      <p:bldP spid="30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23850" y="188913"/>
            <a:ext cx="1176316" cy="1562100"/>
          </a:xfrm>
          <a:prstGeom prst="irregularSeal1">
            <a:avLst/>
          </a:prstGeom>
          <a:solidFill>
            <a:srgbClr val="FFE5F8"/>
          </a:solidFill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 dirty="0" smtClean="0"/>
              <a:t>?</a:t>
            </a:r>
            <a:endParaRPr lang="ru-RU" sz="2800" b="1" i="1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987675" y="333375"/>
            <a:ext cx="44073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cs typeface="Arial" charset="0"/>
              </a:rPr>
              <a:t>Что можно сказать</a:t>
            </a:r>
          </a:p>
          <a:p>
            <a:r>
              <a:rPr lang="ru-RU" sz="3600" b="1" i="1" dirty="0" smtClean="0">
                <a:cs typeface="Arial" charset="0"/>
              </a:rPr>
              <a:t> о треугольниках</a:t>
            </a:r>
          </a:p>
          <a:p>
            <a:r>
              <a:rPr lang="en-US" sz="3600" b="1" i="1" dirty="0" smtClean="0">
                <a:cs typeface="Arial" charset="0"/>
              </a:rPr>
              <a:t>ABC </a:t>
            </a:r>
            <a:r>
              <a:rPr lang="ru-RU" sz="3600" b="1" i="1" dirty="0" smtClean="0">
                <a:cs typeface="Arial" charset="0"/>
              </a:rPr>
              <a:t> и </a:t>
            </a:r>
            <a:r>
              <a:rPr lang="en-US" sz="3600" b="1" i="1" dirty="0" smtClean="0">
                <a:cs typeface="Arial" charset="0"/>
              </a:rPr>
              <a:t>  BMN </a:t>
            </a:r>
            <a:r>
              <a:rPr lang="ru-RU" sz="3600" b="1" i="1" dirty="0" smtClean="0">
                <a:cs typeface="Arial" charset="0"/>
              </a:rPr>
              <a:t>?</a:t>
            </a:r>
            <a:endParaRPr lang="ru-RU" sz="3600" b="1" i="1" dirty="0">
              <a:cs typeface="Arial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268538" y="3716338"/>
            <a:ext cx="4679950" cy="1223962"/>
          </a:xfrm>
          <a:prstGeom prst="parallelogram">
            <a:avLst>
              <a:gd name="adj" fmla="val 9559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 sz="1800" dirty="0"/>
          </a:p>
          <a:p>
            <a:pPr algn="r"/>
            <a:endParaRPr lang="ru-RU" sz="1800" dirty="0"/>
          </a:p>
          <a:p>
            <a:pPr algn="r"/>
            <a:r>
              <a:rPr lang="el-GR" sz="2800" b="1" i="1" dirty="0">
                <a:cs typeface="Arial" charset="0"/>
              </a:rPr>
              <a:t>α</a:t>
            </a:r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3851275" y="2852738"/>
            <a:ext cx="2230438" cy="3175"/>
          </a:xfrm>
          <a:custGeom>
            <a:avLst/>
            <a:gdLst>
              <a:gd name="T0" fmla="*/ 0 w 1405"/>
              <a:gd name="T1" fmla="*/ 0 h 2"/>
              <a:gd name="T2" fmla="*/ 1405 w 1405"/>
              <a:gd name="T3" fmla="*/ 2 h 2"/>
              <a:gd name="T4" fmla="*/ 0 60000 65536"/>
              <a:gd name="T5" fmla="*/ 0 60000 65536"/>
              <a:gd name="T6" fmla="*/ 0 w 1405"/>
              <a:gd name="T7" fmla="*/ 0 h 2"/>
              <a:gd name="T8" fmla="*/ 1405 w 1405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05" h="2">
                <a:moveTo>
                  <a:pt x="0" y="0"/>
                </a:moveTo>
                <a:lnTo>
                  <a:pt x="1405" y="2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3870325" y="2865438"/>
            <a:ext cx="168275" cy="1309687"/>
          </a:xfrm>
          <a:custGeom>
            <a:avLst/>
            <a:gdLst>
              <a:gd name="T0" fmla="*/ 0 w 106"/>
              <a:gd name="T1" fmla="*/ 0 h 825"/>
              <a:gd name="T2" fmla="*/ 106 w 106"/>
              <a:gd name="T3" fmla="*/ 825 h 825"/>
              <a:gd name="T4" fmla="*/ 0 60000 65536"/>
              <a:gd name="T5" fmla="*/ 0 60000 65536"/>
              <a:gd name="T6" fmla="*/ 0 w 106"/>
              <a:gd name="T7" fmla="*/ 0 h 825"/>
              <a:gd name="T8" fmla="*/ 106 w 106"/>
              <a:gd name="T9" fmla="*/ 825 h 8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825">
                <a:moveTo>
                  <a:pt x="0" y="0"/>
                </a:moveTo>
                <a:lnTo>
                  <a:pt x="106" y="825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4144963" y="4968875"/>
            <a:ext cx="152400" cy="1173163"/>
          </a:xfrm>
          <a:custGeom>
            <a:avLst/>
            <a:gdLst>
              <a:gd name="T0" fmla="*/ 0 w 96"/>
              <a:gd name="T1" fmla="*/ 0 h 739"/>
              <a:gd name="T2" fmla="*/ 96 w 96"/>
              <a:gd name="T3" fmla="*/ 739 h 739"/>
              <a:gd name="T4" fmla="*/ 0 60000 65536"/>
              <a:gd name="T5" fmla="*/ 0 60000 65536"/>
              <a:gd name="T6" fmla="*/ 0 w 96"/>
              <a:gd name="T7" fmla="*/ 0 h 739"/>
              <a:gd name="T8" fmla="*/ 96 w 96"/>
              <a:gd name="T9" fmla="*/ 739 h 7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39">
                <a:moveTo>
                  <a:pt x="0" y="0"/>
                </a:moveTo>
                <a:lnTo>
                  <a:pt x="96" y="739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5364163" y="2879725"/>
            <a:ext cx="685800" cy="1341438"/>
          </a:xfrm>
          <a:custGeom>
            <a:avLst/>
            <a:gdLst>
              <a:gd name="T0" fmla="*/ 0 w 432"/>
              <a:gd name="T1" fmla="*/ 845 h 845"/>
              <a:gd name="T2" fmla="*/ 432 w 432"/>
              <a:gd name="T3" fmla="*/ 0 h 845"/>
              <a:gd name="T4" fmla="*/ 0 60000 65536"/>
              <a:gd name="T5" fmla="*/ 0 60000 65536"/>
              <a:gd name="T6" fmla="*/ 0 w 432"/>
              <a:gd name="T7" fmla="*/ 0 h 845"/>
              <a:gd name="T8" fmla="*/ 432 w 432"/>
              <a:gd name="T9" fmla="*/ 845 h 8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2" h="845">
                <a:moveTo>
                  <a:pt x="0" y="845"/>
                </a:moveTo>
                <a:lnTo>
                  <a:pt x="432" y="0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4054475" y="4221163"/>
            <a:ext cx="90488" cy="747712"/>
          </a:xfrm>
          <a:custGeom>
            <a:avLst/>
            <a:gdLst>
              <a:gd name="T0" fmla="*/ 0 w 57"/>
              <a:gd name="T1" fmla="*/ 0 h 471"/>
              <a:gd name="T2" fmla="*/ 57 w 57"/>
              <a:gd name="T3" fmla="*/ 471 h 471"/>
              <a:gd name="T4" fmla="*/ 0 60000 65536"/>
              <a:gd name="T5" fmla="*/ 0 60000 65536"/>
              <a:gd name="T6" fmla="*/ 0 w 57"/>
              <a:gd name="T7" fmla="*/ 0 h 471"/>
              <a:gd name="T8" fmla="*/ 57 w 57"/>
              <a:gd name="T9" fmla="*/ 471 h 4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71">
                <a:moveTo>
                  <a:pt x="0" y="0"/>
                </a:moveTo>
                <a:lnTo>
                  <a:pt x="57" y="471"/>
                </a:lnTo>
              </a:path>
            </a:pathLst>
          </a:custGeom>
          <a:noFill/>
          <a:ln w="41275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4983163" y="4237038"/>
            <a:ext cx="381000" cy="669925"/>
          </a:xfrm>
          <a:custGeom>
            <a:avLst/>
            <a:gdLst>
              <a:gd name="T0" fmla="*/ 0 w 240"/>
              <a:gd name="T1" fmla="*/ 422 h 422"/>
              <a:gd name="T2" fmla="*/ 240 w 240"/>
              <a:gd name="T3" fmla="*/ 0 h 422"/>
              <a:gd name="T4" fmla="*/ 0 60000 65536"/>
              <a:gd name="T5" fmla="*/ 0 60000 65536"/>
              <a:gd name="T6" fmla="*/ 0 w 240"/>
              <a:gd name="T7" fmla="*/ 0 h 422"/>
              <a:gd name="T8" fmla="*/ 240 w 240"/>
              <a:gd name="T9" fmla="*/ 422 h 42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422">
                <a:moveTo>
                  <a:pt x="0" y="422"/>
                </a:moveTo>
                <a:lnTo>
                  <a:pt x="240" y="0"/>
                </a:lnTo>
              </a:path>
            </a:pathLst>
          </a:custGeom>
          <a:noFill/>
          <a:ln w="41275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4297363" y="4953000"/>
            <a:ext cx="671512" cy="1235075"/>
          </a:xfrm>
          <a:custGeom>
            <a:avLst/>
            <a:gdLst>
              <a:gd name="T0" fmla="*/ 423 w 423"/>
              <a:gd name="T1" fmla="*/ 0 h 778"/>
              <a:gd name="T2" fmla="*/ 0 w 423"/>
              <a:gd name="T3" fmla="*/ 778 h 778"/>
              <a:gd name="T4" fmla="*/ 0 60000 65536"/>
              <a:gd name="T5" fmla="*/ 0 60000 65536"/>
              <a:gd name="T6" fmla="*/ 0 w 423"/>
              <a:gd name="T7" fmla="*/ 0 h 778"/>
              <a:gd name="T8" fmla="*/ 423 w 423"/>
              <a:gd name="T9" fmla="*/ 778 h 7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3" h="778">
                <a:moveTo>
                  <a:pt x="423" y="0"/>
                </a:moveTo>
                <a:lnTo>
                  <a:pt x="0" y="778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4038600" y="4191000"/>
            <a:ext cx="1341438" cy="15875"/>
          </a:xfrm>
          <a:custGeom>
            <a:avLst/>
            <a:gdLst>
              <a:gd name="T0" fmla="*/ 0 w 845"/>
              <a:gd name="T1" fmla="*/ 0 h 10"/>
              <a:gd name="T2" fmla="*/ 845 w 845"/>
              <a:gd name="T3" fmla="*/ 10 h 10"/>
              <a:gd name="T4" fmla="*/ 0 60000 65536"/>
              <a:gd name="T5" fmla="*/ 0 60000 65536"/>
              <a:gd name="T6" fmla="*/ 0 w 845"/>
              <a:gd name="T7" fmla="*/ 0 h 10"/>
              <a:gd name="T8" fmla="*/ 845 w 845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5" h="10">
                <a:moveTo>
                  <a:pt x="0" y="0"/>
                </a:moveTo>
                <a:lnTo>
                  <a:pt x="845" y="10"/>
                </a:lnTo>
              </a:path>
            </a:pathLst>
          </a:custGeom>
          <a:noFill/>
          <a:ln w="412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419475" y="23495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А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011863" y="23495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С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851275" y="60928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В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492500" y="3789363"/>
            <a:ext cx="481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/>
              <a:t>М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435600" y="37893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/>
              <a:t>N</a:t>
            </a:r>
            <a:endParaRPr lang="ru-RU" sz="28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5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/>
      <p:bldP spid="3080" grpId="0" animBg="1"/>
      <p:bldP spid="3081" grpId="0" animBg="1"/>
      <p:bldP spid="3082" grpId="0" animBg="1"/>
      <p:bldP spid="3083" grpId="0" animBg="1"/>
      <p:bldP spid="3083" grpId="1" animBg="1"/>
      <p:bldP spid="3083" grpId="2" animBg="1"/>
      <p:bldP spid="3083" grpId="3" animBg="1"/>
      <p:bldP spid="3084" grpId="0" animBg="1"/>
      <p:bldP spid="3085" grpId="0" animBg="1"/>
      <p:bldP spid="3085" grpId="1" animBg="1"/>
      <p:bldP spid="3085" grpId="2" animBg="1"/>
      <p:bldP spid="3085" grpId="3" animBg="1"/>
      <p:bldP spid="3086" grpId="0" animBg="1"/>
      <p:bldP spid="3086" grpId="1" animBg="1"/>
      <p:bldP spid="3086" grpId="2" animBg="1"/>
      <p:bldP spid="3086" grpId="3" animBg="1"/>
      <p:bldP spid="3087" grpId="0" animBg="1"/>
      <p:bldP spid="3087" grpId="1" animBg="1"/>
      <p:bldP spid="3087" grpId="2" animBg="1"/>
      <p:bldP spid="3087" grpId="3" animBg="1"/>
      <p:bldP spid="3088" grpId="0" animBg="1"/>
      <p:bldP spid="3088" grpId="1" animBg="1"/>
      <p:bldP spid="3088" grpId="2" animBg="1"/>
      <p:bldP spid="3088" grpId="3" animBg="1"/>
      <p:bldP spid="3089" grpId="0"/>
      <p:bldP spid="3090" grpId="0"/>
      <p:bldP spid="3091" grpId="0"/>
      <p:bldP spid="3092" grpId="0"/>
      <p:bldP spid="30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785794"/>
            <a:ext cx="570861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Задача №13(1,2,3)</a:t>
            </a:r>
          </a:p>
          <a:p>
            <a:endParaRPr lang="ru-RU" sz="5400" b="1" dirty="0" smtClean="0"/>
          </a:p>
          <a:p>
            <a:r>
              <a:rPr lang="ru-RU" sz="5400" b="1" dirty="0" smtClean="0"/>
              <a:t>  </a:t>
            </a:r>
            <a:r>
              <a:rPr lang="ru-RU" sz="5400" b="1" smtClean="0"/>
              <a:t>страница  21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i="1" smtClean="0">
                <a:latin typeface="Comic Sans MS" pitchFamily="66" charset="0"/>
              </a:rPr>
              <a:t>Задача.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i="1" dirty="0" smtClean="0">
                <a:solidFill>
                  <a:srgbClr val="CC00CC"/>
                </a:solidFill>
              </a:rPr>
              <a:t>самостоятельная работа</a:t>
            </a:r>
            <a:br>
              <a:rPr lang="ru-RU" sz="3600" b="1" i="1" dirty="0" smtClean="0">
                <a:solidFill>
                  <a:srgbClr val="CC00CC"/>
                </a:solidFill>
              </a:rPr>
            </a:br>
            <a:r>
              <a:rPr lang="ru-RU" sz="3600" b="1" i="1" dirty="0" smtClean="0">
                <a:solidFill>
                  <a:srgbClr val="CC00CC"/>
                </a:solidFill>
              </a:rPr>
              <a:t>Задача.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1728787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Дан треугольник МКР. Плоскость, параллельная прямой МК, пересекает МР в точке М</a:t>
            </a:r>
            <a:r>
              <a:rPr lang="ru-RU" sz="2400" b="1" i="1" baseline="-25000" smtClean="0"/>
              <a:t>1</a:t>
            </a:r>
            <a:r>
              <a:rPr lang="ru-RU" sz="2400" b="1" i="1" smtClean="0"/>
              <a:t>, РК – в точке К</a:t>
            </a:r>
            <a:r>
              <a:rPr lang="ru-RU" sz="2400" b="1" i="1" baseline="-25000" smtClean="0"/>
              <a:t>1</a:t>
            </a:r>
            <a:r>
              <a:rPr lang="ru-RU" sz="2400" b="1" i="1" smtClean="0"/>
              <a:t>. Найдите М</a:t>
            </a:r>
            <a:r>
              <a:rPr lang="ru-RU" sz="2400" b="1" i="1" baseline="-25000" smtClean="0"/>
              <a:t>1</a:t>
            </a:r>
            <a:r>
              <a:rPr lang="ru-RU" sz="2400" b="1" i="1" smtClean="0"/>
              <a:t>К</a:t>
            </a:r>
            <a:r>
              <a:rPr lang="ru-RU" sz="2400" b="1" i="1" baseline="-25000" smtClean="0"/>
              <a:t>1</a:t>
            </a:r>
            <a:r>
              <a:rPr lang="ru-RU" sz="2400" b="1" i="1" smtClean="0"/>
              <a:t>, если МР : М</a:t>
            </a:r>
            <a:r>
              <a:rPr lang="ru-RU" sz="2400" b="1" i="1" baseline="-25000" smtClean="0"/>
              <a:t>1</a:t>
            </a:r>
            <a:r>
              <a:rPr lang="ru-RU" sz="2400" b="1" i="1" smtClean="0"/>
              <a:t>Р = 12 : 5,  МК = 18 см.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331913" y="4076700"/>
            <a:ext cx="6121400" cy="1152525"/>
          </a:xfrm>
          <a:prstGeom prst="parallelogram">
            <a:avLst>
              <a:gd name="adj" fmla="val 132782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92275" y="4724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b="1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4251325" y="2484438"/>
            <a:ext cx="747713" cy="2239962"/>
          </a:xfrm>
          <a:custGeom>
            <a:avLst/>
            <a:gdLst>
              <a:gd name="T0" fmla="*/ 0 w 471"/>
              <a:gd name="T1" fmla="*/ 0 h 1411"/>
              <a:gd name="T2" fmla="*/ 471 w 471"/>
              <a:gd name="T3" fmla="*/ 1411 h 1411"/>
              <a:gd name="T4" fmla="*/ 0 60000 65536"/>
              <a:gd name="T5" fmla="*/ 0 60000 65536"/>
              <a:gd name="T6" fmla="*/ 0 w 471"/>
              <a:gd name="T7" fmla="*/ 0 h 1411"/>
              <a:gd name="T8" fmla="*/ 471 w 471"/>
              <a:gd name="T9" fmla="*/ 1411 h 14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1" h="1411">
                <a:moveTo>
                  <a:pt x="0" y="0"/>
                </a:moveTo>
                <a:lnTo>
                  <a:pt x="471" y="1411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3094038" y="2484438"/>
            <a:ext cx="1173162" cy="2224087"/>
          </a:xfrm>
          <a:custGeom>
            <a:avLst/>
            <a:gdLst>
              <a:gd name="T0" fmla="*/ 739 w 739"/>
              <a:gd name="T1" fmla="*/ 0 h 1401"/>
              <a:gd name="T2" fmla="*/ 0 w 739"/>
              <a:gd name="T3" fmla="*/ 1401 h 1401"/>
              <a:gd name="T4" fmla="*/ 0 60000 65536"/>
              <a:gd name="T5" fmla="*/ 0 60000 65536"/>
              <a:gd name="T6" fmla="*/ 0 w 739"/>
              <a:gd name="T7" fmla="*/ 0 h 1401"/>
              <a:gd name="T8" fmla="*/ 739 w 739"/>
              <a:gd name="T9" fmla="*/ 1401 h 14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9" h="1401">
                <a:moveTo>
                  <a:pt x="739" y="0"/>
                </a:moveTo>
                <a:lnTo>
                  <a:pt x="0" y="1401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5165725" y="5257800"/>
            <a:ext cx="198438" cy="625475"/>
          </a:xfrm>
          <a:custGeom>
            <a:avLst/>
            <a:gdLst>
              <a:gd name="T0" fmla="*/ 0 w 125"/>
              <a:gd name="T1" fmla="*/ 0 h 394"/>
              <a:gd name="T2" fmla="*/ 125 w 125"/>
              <a:gd name="T3" fmla="*/ 394 h 394"/>
              <a:gd name="T4" fmla="*/ 0 60000 65536"/>
              <a:gd name="T5" fmla="*/ 0 60000 65536"/>
              <a:gd name="T6" fmla="*/ 0 w 125"/>
              <a:gd name="T7" fmla="*/ 0 h 394"/>
              <a:gd name="T8" fmla="*/ 125 w 125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5" h="394">
                <a:moveTo>
                  <a:pt x="0" y="0"/>
                </a:moveTo>
                <a:lnTo>
                  <a:pt x="125" y="394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2514600" y="5883275"/>
            <a:ext cx="2879725" cy="1588"/>
          </a:xfrm>
          <a:custGeom>
            <a:avLst/>
            <a:gdLst>
              <a:gd name="T0" fmla="*/ 0 w 1814"/>
              <a:gd name="T1" fmla="*/ 0 h 1"/>
              <a:gd name="T2" fmla="*/ 1814 w 1814"/>
              <a:gd name="T3" fmla="*/ 0 h 1"/>
              <a:gd name="T4" fmla="*/ 0 60000 65536"/>
              <a:gd name="T5" fmla="*/ 0 60000 65536"/>
              <a:gd name="T6" fmla="*/ 0 w 1814"/>
              <a:gd name="T7" fmla="*/ 0 h 1"/>
              <a:gd name="T8" fmla="*/ 1814 w 181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14" h="1">
                <a:moveTo>
                  <a:pt x="0" y="0"/>
                </a:moveTo>
                <a:lnTo>
                  <a:pt x="1814" y="0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2498725" y="5241925"/>
            <a:ext cx="320675" cy="655638"/>
          </a:xfrm>
          <a:custGeom>
            <a:avLst/>
            <a:gdLst>
              <a:gd name="T0" fmla="*/ 202 w 202"/>
              <a:gd name="T1" fmla="*/ 0 h 413"/>
              <a:gd name="T2" fmla="*/ 0 w 202"/>
              <a:gd name="T3" fmla="*/ 413 h 413"/>
              <a:gd name="T4" fmla="*/ 0 60000 65536"/>
              <a:gd name="T5" fmla="*/ 0 60000 65536"/>
              <a:gd name="T6" fmla="*/ 0 w 202"/>
              <a:gd name="T7" fmla="*/ 0 h 413"/>
              <a:gd name="T8" fmla="*/ 202 w 202"/>
              <a:gd name="T9" fmla="*/ 413 h 41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" h="413">
                <a:moveTo>
                  <a:pt x="202" y="0"/>
                </a:moveTo>
                <a:lnTo>
                  <a:pt x="0" y="413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3078163" y="4724400"/>
            <a:ext cx="1925637" cy="1588"/>
          </a:xfrm>
          <a:custGeom>
            <a:avLst/>
            <a:gdLst>
              <a:gd name="T0" fmla="*/ 0 w 1213"/>
              <a:gd name="T1" fmla="*/ 0 h 1"/>
              <a:gd name="T2" fmla="*/ 1213 w 1213"/>
              <a:gd name="T3" fmla="*/ 1 h 1"/>
              <a:gd name="T4" fmla="*/ 0 60000 65536"/>
              <a:gd name="T5" fmla="*/ 0 60000 65536"/>
              <a:gd name="T6" fmla="*/ 0 w 1213"/>
              <a:gd name="T7" fmla="*/ 0 h 1"/>
              <a:gd name="T8" fmla="*/ 1213 w 12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3" h="1">
                <a:moveTo>
                  <a:pt x="0" y="0"/>
                </a:moveTo>
                <a:lnTo>
                  <a:pt x="1213" y="1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4999038" y="4740275"/>
            <a:ext cx="152400" cy="487363"/>
          </a:xfrm>
          <a:custGeom>
            <a:avLst/>
            <a:gdLst>
              <a:gd name="T0" fmla="*/ 0 w 96"/>
              <a:gd name="T1" fmla="*/ 0 h 307"/>
              <a:gd name="T2" fmla="*/ 96 w 96"/>
              <a:gd name="T3" fmla="*/ 307 h 307"/>
              <a:gd name="T4" fmla="*/ 0 60000 65536"/>
              <a:gd name="T5" fmla="*/ 0 60000 65536"/>
              <a:gd name="T6" fmla="*/ 0 w 96"/>
              <a:gd name="T7" fmla="*/ 0 h 307"/>
              <a:gd name="T8" fmla="*/ 96 w 96"/>
              <a:gd name="T9" fmla="*/ 307 h 3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307">
                <a:moveTo>
                  <a:pt x="0" y="0"/>
                </a:moveTo>
                <a:lnTo>
                  <a:pt x="96" y="307"/>
                </a:lnTo>
              </a:path>
            </a:pathLst>
          </a:custGeom>
          <a:noFill/>
          <a:ln w="412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Freeform 13"/>
          <p:cNvSpPr>
            <a:spLocks/>
          </p:cNvSpPr>
          <p:nvPr/>
        </p:nvSpPr>
        <p:spPr bwMode="auto">
          <a:xfrm>
            <a:off x="2865438" y="4708525"/>
            <a:ext cx="228600" cy="473075"/>
          </a:xfrm>
          <a:custGeom>
            <a:avLst/>
            <a:gdLst>
              <a:gd name="T0" fmla="*/ 144 w 144"/>
              <a:gd name="T1" fmla="*/ 0 h 298"/>
              <a:gd name="T2" fmla="*/ 0 w 144"/>
              <a:gd name="T3" fmla="*/ 298 h 298"/>
              <a:gd name="T4" fmla="*/ 0 60000 65536"/>
              <a:gd name="T5" fmla="*/ 0 60000 65536"/>
              <a:gd name="T6" fmla="*/ 0 w 144"/>
              <a:gd name="T7" fmla="*/ 0 h 298"/>
              <a:gd name="T8" fmla="*/ 144 w 144"/>
              <a:gd name="T9" fmla="*/ 298 h 2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298">
                <a:moveTo>
                  <a:pt x="144" y="0"/>
                </a:moveTo>
                <a:lnTo>
                  <a:pt x="0" y="298"/>
                </a:lnTo>
              </a:path>
            </a:pathLst>
          </a:custGeom>
          <a:noFill/>
          <a:ln w="412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124075" y="544512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006600"/>
                </a:solidFill>
              </a:rPr>
              <a:t>М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292725" y="5445125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006600"/>
                </a:solidFill>
              </a:rPr>
              <a:t>К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211638" y="2133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006600"/>
                </a:solidFill>
              </a:rPr>
              <a:t>Р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2555875" y="4292600"/>
            <a:ext cx="550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М</a:t>
            </a:r>
            <a:r>
              <a:rPr lang="ru-RU" b="1" i="1" baseline="-25000"/>
              <a:t>1</a:t>
            </a:r>
            <a:endParaRPr lang="ru-RU" b="1" i="1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932363" y="4292600"/>
            <a:ext cx="48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К</a:t>
            </a:r>
            <a:r>
              <a:rPr lang="ru-RU" b="1" i="1" baseline="-25000"/>
              <a:t>1</a:t>
            </a:r>
            <a:endParaRPr lang="ru-RU" b="1" i="1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5580063" y="5295900"/>
            <a:ext cx="3563937" cy="1562100"/>
          </a:xfrm>
          <a:prstGeom prst="irregularSeal1">
            <a:avLst/>
          </a:prstGeom>
          <a:solidFill>
            <a:srgbClr val="FFE5F8"/>
          </a:solidFill>
          <a:ln w="412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/>
              <a:t>Ответ:7,5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2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animBg="1"/>
      <p:bldP spid="8197" grpId="0"/>
      <p:bldP spid="8198" grpId="0" animBg="1"/>
      <p:bldP spid="8199" grpId="0" animBg="1"/>
      <p:bldP spid="8200" grpId="0" animBg="1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/>
      <p:bldP spid="8207" grpId="0"/>
      <p:bldP spid="8208" grpId="0"/>
      <p:bldP spid="8209" grpId="0"/>
      <p:bldP spid="8210" grpId="0"/>
      <p:bldP spid="82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156</Words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Повторение:</vt:lpstr>
      <vt:lpstr>Слайд 4</vt:lpstr>
      <vt:lpstr>Слайд 5</vt:lpstr>
      <vt:lpstr>Слайд 6</vt:lpstr>
      <vt:lpstr>Задача.</vt:lpstr>
      <vt:lpstr>самостоятельная работа Задача.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</dc:creator>
  <cp:lastModifiedBy>Q</cp:lastModifiedBy>
  <cp:revision>12</cp:revision>
  <dcterms:created xsi:type="dcterms:W3CDTF">2011-11-11T07:06:55Z</dcterms:created>
  <dcterms:modified xsi:type="dcterms:W3CDTF">2015-01-23T02:22:04Z</dcterms:modified>
</cp:coreProperties>
</file>