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9" r:id="rId2"/>
    <p:sldId id="260" r:id="rId3"/>
    <p:sldId id="261" r:id="rId4"/>
    <p:sldId id="279" r:id="rId5"/>
    <p:sldId id="262" r:id="rId6"/>
    <p:sldId id="280" r:id="rId7"/>
    <p:sldId id="263" r:id="rId8"/>
    <p:sldId id="295" r:id="rId9"/>
    <p:sldId id="294" r:id="rId10"/>
    <p:sldId id="264" r:id="rId11"/>
    <p:sldId id="289" r:id="rId12"/>
    <p:sldId id="290" r:id="rId13"/>
    <p:sldId id="296" r:id="rId14"/>
    <p:sldId id="297" r:id="rId15"/>
    <p:sldId id="298" r:id="rId16"/>
    <p:sldId id="283" r:id="rId17"/>
    <p:sldId id="291" r:id="rId18"/>
    <p:sldId id="284" r:id="rId19"/>
    <p:sldId id="285" r:id="rId20"/>
    <p:sldId id="286" r:id="rId21"/>
    <p:sldId id="292" r:id="rId22"/>
    <p:sldId id="272" r:id="rId23"/>
    <p:sldId id="278" r:id="rId24"/>
    <p:sldId id="277" r:id="rId25"/>
    <p:sldId id="293" r:id="rId26"/>
    <p:sldId id="273" r:id="rId27"/>
    <p:sldId id="299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400C4"/>
    <a:srgbClr val="DE00DE"/>
    <a:srgbClr val="005426"/>
    <a:srgbClr val="990099"/>
    <a:srgbClr val="006C31"/>
    <a:srgbClr val="0062AC"/>
    <a:srgbClr val="E4E428"/>
    <a:srgbClr val="C1EE1E"/>
    <a:srgbClr val="4BAC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3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817CE-BA1B-421D-B386-3984D170464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B003-53FA-4E1E-B121-023BA5820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14EC-6DE7-4FF0-8421-321E2FCA2899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7C1F6-E500-42E1-873A-DC34ABFAF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jpe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ra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27584" y="404664"/>
            <a:ext cx="4398441" cy="3960440"/>
            <a:chOff x="1748" y="1365"/>
            <a:chExt cx="9994" cy="7830"/>
          </a:xfrm>
        </p:grpSpPr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 flipH="1">
              <a:off x="2025" y="5055"/>
              <a:ext cx="870" cy="1095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V="1">
              <a:off x="2025" y="5820"/>
              <a:ext cx="795" cy="330"/>
            </a:xfrm>
            <a:prstGeom prst="straightConnector1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</p:cxn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3089" y="1365"/>
              <a:ext cx="8653" cy="6805"/>
            </a:xfrm>
            <a:custGeom>
              <a:avLst/>
              <a:gdLst>
                <a:gd name="connsiteX0" fmla="*/ 9669 w 10196"/>
                <a:gd name="connsiteY0" fmla="*/ 0 h 10000"/>
                <a:gd name="connsiteX1" fmla="*/ 8892 w 10196"/>
                <a:gd name="connsiteY1" fmla="*/ 573 h 10000"/>
                <a:gd name="connsiteX2" fmla="*/ 4261 w 10196"/>
                <a:gd name="connsiteY2" fmla="*/ 1168 h 10000"/>
                <a:gd name="connsiteX3" fmla="*/ 2900 w 10196"/>
                <a:gd name="connsiteY3" fmla="*/ 3703 h 10000"/>
                <a:gd name="connsiteX4" fmla="*/ 4738 w 10196"/>
                <a:gd name="connsiteY4" fmla="*/ 2447 h 10000"/>
                <a:gd name="connsiteX5" fmla="*/ 9669 w 10196"/>
                <a:gd name="connsiteY5" fmla="*/ 3218 h 10000"/>
                <a:gd name="connsiteX6" fmla="*/ 7902 w 10196"/>
                <a:gd name="connsiteY6" fmla="*/ 8993 h 10000"/>
                <a:gd name="connsiteX7" fmla="*/ 1734 w 10196"/>
                <a:gd name="connsiteY7" fmla="*/ 9258 h 10000"/>
                <a:gd name="connsiteX8" fmla="*/ 177 w 10196"/>
                <a:gd name="connsiteY8" fmla="*/ 7763 h 10000"/>
                <a:gd name="connsiteX9" fmla="*/ 302 w 10196"/>
                <a:gd name="connsiteY9" fmla="*/ 6613 h 10000"/>
                <a:gd name="connsiteX0" fmla="*/ 9669 w 10196"/>
                <a:gd name="connsiteY0" fmla="*/ 0 h 10000"/>
                <a:gd name="connsiteX1" fmla="*/ 8892 w 10196"/>
                <a:gd name="connsiteY1" fmla="*/ 573 h 10000"/>
                <a:gd name="connsiteX2" fmla="*/ 4261 w 10196"/>
                <a:gd name="connsiteY2" fmla="*/ 1168 h 10000"/>
                <a:gd name="connsiteX3" fmla="*/ 2900 w 10196"/>
                <a:gd name="connsiteY3" fmla="*/ 3703 h 10000"/>
                <a:gd name="connsiteX4" fmla="*/ 4738 w 10196"/>
                <a:gd name="connsiteY4" fmla="*/ 2447 h 10000"/>
                <a:gd name="connsiteX5" fmla="*/ 9669 w 10196"/>
                <a:gd name="connsiteY5" fmla="*/ 3218 h 10000"/>
                <a:gd name="connsiteX6" fmla="*/ 7902 w 10196"/>
                <a:gd name="connsiteY6" fmla="*/ 8993 h 10000"/>
                <a:gd name="connsiteX7" fmla="*/ 1734 w 10196"/>
                <a:gd name="connsiteY7" fmla="*/ 9258 h 10000"/>
                <a:gd name="connsiteX8" fmla="*/ 177 w 10196"/>
                <a:gd name="connsiteY8" fmla="*/ 7763 h 10000"/>
                <a:gd name="connsiteX9" fmla="*/ 61 w 10196"/>
                <a:gd name="connsiteY9" fmla="*/ 665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96" h="10000">
                  <a:moveTo>
                    <a:pt x="9669" y="0"/>
                  </a:moveTo>
                  <a:cubicBezTo>
                    <a:pt x="9540" y="96"/>
                    <a:pt x="9793" y="378"/>
                    <a:pt x="8892" y="573"/>
                  </a:cubicBezTo>
                  <a:cubicBezTo>
                    <a:pt x="7990" y="769"/>
                    <a:pt x="5259" y="647"/>
                    <a:pt x="4261" y="1168"/>
                  </a:cubicBezTo>
                  <a:cubicBezTo>
                    <a:pt x="3263" y="1690"/>
                    <a:pt x="2821" y="3490"/>
                    <a:pt x="2900" y="3703"/>
                  </a:cubicBezTo>
                  <a:cubicBezTo>
                    <a:pt x="2985" y="3984"/>
                    <a:pt x="3611" y="2528"/>
                    <a:pt x="4738" y="2447"/>
                  </a:cubicBezTo>
                  <a:cubicBezTo>
                    <a:pt x="5866" y="2366"/>
                    <a:pt x="9143" y="2128"/>
                    <a:pt x="9669" y="3218"/>
                  </a:cubicBezTo>
                  <a:cubicBezTo>
                    <a:pt x="10196" y="4309"/>
                    <a:pt x="9224" y="7987"/>
                    <a:pt x="7902" y="8993"/>
                  </a:cubicBezTo>
                  <a:cubicBezTo>
                    <a:pt x="6580" y="10000"/>
                    <a:pt x="3021" y="9463"/>
                    <a:pt x="1734" y="9258"/>
                  </a:cubicBezTo>
                  <a:cubicBezTo>
                    <a:pt x="447" y="9053"/>
                    <a:pt x="416" y="8204"/>
                    <a:pt x="177" y="7763"/>
                  </a:cubicBezTo>
                  <a:cubicBezTo>
                    <a:pt x="0" y="7234"/>
                    <a:pt x="75" y="6883"/>
                    <a:pt x="61" y="6654"/>
                  </a:cubicBezTo>
                </a:path>
              </a:pathLst>
            </a:custGeom>
            <a:noFill/>
            <a:ln w="38100" cap="flat" cmpd="sng">
              <a:solidFill>
                <a:srgbClr val="20586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7470" y="7905"/>
              <a:ext cx="510" cy="1290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H="1" flipV="1">
              <a:off x="7110" y="8910"/>
              <a:ext cx="870" cy="285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9015" y="7725"/>
              <a:ext cx="510" cy="1290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flipH="1" flipV="1">
              <a:off x="8655" y="8730"/>
              <a:ext cx="870" cy="285"/>
            </a:xfrm>
            <a:prstGeom prst="straightConnector1">
              <a:avLst/>
            </a:prstGeom>
            <a:noFill/>
            <a:ln w="38100">
              <a:solidFill>
                <a:srgbClr val="1C1A10"/>
              </a:solidFill>
              <a:round/>
              <a:headEnd/>
              <a:tailEnd/>
            </a:ln>
            <a:effectLst/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3041" y="4006"/>
              <a:ext cx="600" cy="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748" y="3235"/>
              <a:ext cx="8452" cy="3383"/>
            </a:xfrm>
            <a:custGeom>
              <a:avLst/>
              <a:gdLst/>
              <a:ahLst/>
              <a:cxnLst>
                <a:cxn ang="0">
                  <a:pos x="787" y="1940"/>
                </a:cxn>
                <a:cxn ang="0">
                  <a:pos x="322" y="1775"/>
                </a:cxn>
                <a:cxn ang="0">
                  <a:pos x="52" y="1070"/>
                </a:cxn>
                <a:cxn ang="0">
                  <a:pos x="637" y="260"/>
                </a:cxn>
                <a:cxn ang="0">
                  <a:pos x="1747" y="50"/>
                </a:cxn>
                <a:cxn ang="0">
                  <a:pos x="2857" y="560"/>
                </a:cxn>
                <a:cxn ang="0">
                  <a:pos x="3277" y="1865"/>
                </a:cxn>
                <a:cxn ang="0">
                  <a:pos x="5287" y="380"/>
                </a:cxn>
                <a:cxn ang="0">
                  <a:pos x="7582" y="770"/>
                </a:cxn>
                <a:cxn ang="0">
                  <a:pos x="8407" y="1835"/>
                </a:cxn>
                <a:cxn ang="0">
                  <a:pos x="7312" y="3125"/>
                </a:cxn>
                <a:cxn ang="0">
                  <a:pos x="5437" y="3380"/>
                </a:cxn>
              </a:cxnLst>
              <a:rect l="0" t="0" r="r" b="b"/>
              <a:pathLst>
                <a:path w="8452" h="3383">
                  <a:moveTo>
                    <a:pt x="787" y="1940"/>
                  </a:moveTo>
                  <a:cubicBezTo>
                    <a:pt x="710" y="1913"/>
                    <a:pt x="444" y="1920"/>
                    <a:pt x="322" y="1775"/>
                  </a:cubicBezTo>
                  <a:cubicBezTo>
                    <a:pt x="200" y="1630"/>
                    <a:pt x="0" y="1323"/>
                    <a:pt x="52" y="1070"/>
                  </a:cubicBezTo>
                  <a:cubicBezTo>
                    <a:pt x="104" y="817"/>
                    <a:pt x="354" y="430"/>
                    <a:pt x="637" y="260"/>
                  </a:cubicBezTo>
                  <a:cubicBezTo>
                    <a:pt x="920" y="90"/>
                    <a:pt x="1377" y="0"/>
                    <a:pt x="1747" y="50"/>
                  </a:cubicBezTo>
                  <a:cubicBezTo>
                    <a:pt x="2117" y="100"/>
                    <a:pt x="2602" y="257"/>
                    <a:pt x="2857" y="560"/>
                  </a:cubicBezTo>
                  <a:cubicBezTo>
                    <a:pt x="3112" y="863"/>
                    <a:pt x="3307" y="1520"/>
                    <a:pt x="3277" y="1865"/>
                  </a:cubicBezTo>
                  <a:cubicBezTo>
                    <a:pt x="3097" y="2090"/>
                    <a:pt x="4570" y="562"/>
                    <a:pt x="5287" y="380"/>
                  </a:cubicBezTo>
                  <a:cubicBezTo>
                    <a:pt x="6004" y="198"/>
                    <a:pt x="7062" y="528"/>
                    <a:pt x="7582" y="770"/>
                  </a:cubicBezTo>
                  <a:cubicBezTo>
                    <a:pt x="8102" y="1012"/>
                    <a:pt x="8452" y="1443"/>
                    <a:pt x="8407" y="1835"/>
                  </a:cubicBezTo>
                  <a:cubicBezTo>
                    <a:pt x="8362" y="2227"/>
                    <a:pt x="7807" y="2867"/>
                    <a:pt x="7312" y="3125"/>
                  </a:cubicBezTo>
                  <a:cubicBezTo>
                    <a:pt x="6817" y="3383"/>
                    <a:pt x="5828" y="3327"/>
                    <a:pt x="5437" y="3380"/>
                  </a:cubicBezTo>
                </a:path>
              </a:pathLst>
            </a:custGeom>
            <a:noFill/>
            <a:ln w="38100" cmpd="sng">
              <a:solidFill>
                <a:srgbClr val="20586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16387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36360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Является ли данная линия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средней?</a:t>
            </a: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3643306" y="4071942"/>
            <a:ext cx="2844000" cy="71438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000496" y="2428868"/>
            <a:ext cx="63818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143636" y="2571744"/>
            <a:ext cx="6762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214546" y="4214818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929454" y="4500570"/>
            <a:ext cx="833451" cy="82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928794" y="2071678"/>
            <a:ext cx="5357850" cy="3857652"/>
          </a:xfrm>
          <a:prstGeom prst="triangle">
            <a:avLst>
              <a:gd name="adj" fmla="val 69046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71538" y="550070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786446" y="157161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В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358082" y="550070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786050" y="3500438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М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572264" y="3500438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Является ли данная линия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средней?</a:t>
            </a: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3643306" y="4143380"/>
            <a:ext cx="2880000" cy="1588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143636" y="2643182"/>
            <a:ext cx="63818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000892" y="4572008"/>
            <a:ext cx="6762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714744" y="264318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071670" y="4357694"/>
            <a:ext cx="833451" cy="82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1928794" y="2071678"/>
            <a:ext cx="5357850" cy="3857652"/>
          </a:xfrm>
          <a:prstGeom prst="triangle">
            <a:avLst>
              <a:gd name="adj" fmla="val 69046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14414" y="542926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786446" y="157161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В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358082" y="542926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786050" y="3429000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М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572264" y="357187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Является ли данная линия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средней?</a:t>
            </a:r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flipV="1">
            <a:off x="2571736" y="3143248"/>
            <a:ext cx="2052000" cy="1357322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143636" y="3143248"/>
            <a:ext cx="63818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928794" y="2857496"/>
            <a:ext cx="67628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714744" y="192880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857356" y="4786322"/>
            <a:ext cx="833451" cy="82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20612528">
            <a:off x="1936862" y="1608610"/>
            <a:ext cx="5357850" cy="3857652"/>
          </a:xfrm>
          <a:prstGeom prst="triangle">
            <a:avLst>
              <a:gd name="adj" fmla="val 18965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857356" y="571501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85918" y="150017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В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786710" y="4143380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14480" y="400050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М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643438" y="2428868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1643050"/>
            <a:ext cx="5429288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длина средней линии </a:t>
            </a:r>
            <a:endParaRPr lang="ru-RU" sz="6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714620"/>
            <a:ext cx="5429288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длина стороны треугольника</a:t>
            </a:r>
            <a:endParaRPr lang="ru-RU" sz="6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42910" y="2643182"/>
            <a:ext cx="521497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143636" y="2500306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43636" y="2857496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072330" y="2643182"/>
            <a:ext cx="107157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00892" y="1571612"/>
            <a:ext cx="1214446" cy="132343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454" y="2428868"/>
            <a:ext cx="1214446" cy="132343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 rot="20612528">
            <a:off x="809452" y="313074"/>
            <a:ext cx="7199824" cy="5185798"/>
          </a:xfrm>
          <a:prstGeom prst="triangle">
            <a:avLst>
              <a:gd name="adj" fmla="val 18965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5" name="Freeform 83"/>
          <p:cNvSpPr>
            <a:spLocks noChangeAspect="1"/>
          </p:cNvSpPr>
          <p:nvPr/>
        </p:nvSpPr>
        <p:spPr bwMode="auto">
          <a:xfrm rot="206182">
            <a:off x="586918" y="2167446"/>
            <a:ext cx="8056985" cy="3140760"/>
          </a:xfrm>
          <a:custGeom>
            <a:avLst/>
            <a:gdLst>
              <a:gd name="T0" fmla="*/ 18 w 540"/>
              <a:gd name="T1" fmla="*/ 14 h 205"/>
              <a:gd name="T2" fmla="*/ 14 w 540"/>
              <a:gd name="T3" fmla="*/ 18 h 205"/>
              <a:gd name="T4" fmla="*/ 6 w 540"/>
              <a:gd name="T5" fmla="*/ 20 h 205"/>
              <a:gd name="T6" fmla="*/ 1 w 540"/>
              <a:gd name="T7" fmla="*/ 15 h 205"/>
              <a:gd name="T8" fmla="*/ 1 w 540"/>
              <a:gd name="T9" fmla="*/ 6 h 205"/>
              <a:gd name="T10" fmla="*/ 6 w 540"/>
              <a:gd name="T11" fmla="*/ 3 h 205"/>
              <a:gd name="T12" fmla="*/ 14 w 540"/>
              <a:gd name="T13" fmla="*/ 4 h 205"/>
              <a:gd name="T14" fmla="*/ 25 w 540"/>
              <a:gd name="T15" fmla="*/ 11 h 205"/>
              <a:gd name="T16" fmla="*/ 33 w 540"/>
              <a:gd name="T17" fmla="*/ 17 h 205"/>
              <a:gd name="T18" fmla="*/ 43 w 540"/>
              <a:gd name="T19" fmla="*/ 17 h 205"/>
              <a:gd name="T20" fmla="*/ 47 w 540"/>
              <a:gd name="T21" fmla="*/ 11 h 205"/>
              <a:gd name="T22" fmla="*/ 45 w 540"/>
              <a:gd name="T23" fmla="*/ 3 h 205"/>
              <a:gd name="T24" fmla="*/ 38 w 540"/>
              <a:gd name="T25" fmla="*/ 0 h 205"/>
              <a:gd name="T26" fmla="*/ 31 w 540"/>
              <a:gd name="T27" fmla="*/ 5 h 20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40"/>
              <a:gd name="T43" fmla="*/ 0 h 205"/>
              <a:gd name="T44" fmla="*/ 540 w 540"/>
              <a:gd name="T45" fmla="*/ 205 h 20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40" h="205">
                <a:moveTo>
                  <a:pt x="203" y="138"/>
                </a:moveTo>
                <a:cubicBezTo>
                  <a:pt x="196" y="145"/>
                  <a:pt x="182" y="171"/>
                  <a:pt x="160" y="181"/>
                </a:cubicBezTo>
                <a:cubicBezTo>
                  <a:pt x="139" y="191"/>
                  <a:pt x="98" y="205"/>
                  <a:pt x="73" y="199"/>
                </a:cubicBezTo>
                <a:cubicBezTo>
                  <a:pt x="48" y="194"/>
                  <a:pt x="21" y="170"/>
                  <a:pt x="11" y="148"/>
                </a:cubicBezTo>
                <a:cubicBezTo>
                  <a:pt x="0" y="126"/>
                  <a:pt x="1" y="86"/>
                  <a:pt x="11" y="66"/>
                </a:cubicBezTo>
                <a:cubicBezTo>
                  <a:pt x="20" y="45"/>
                  <a:pt x="43" y="31"/>
                  <a:pt x="68" y="26"/>
                </a:cubicBezTo>
                <a:cubicBezTo>
                  <a:pt x="93" y="22"/>
                  <a:pt x="124" y="24"/>
                  <a:pt x="160" y="39"/>
                </a:cubicBezTo>
                <a:cubicBezTo>
                  <a:pt x="197" y="53"/>
                  <a:pt x="249" y="88"/>
                  <a:pt x="285" y="110"/>
                </a:cubicBezTo>
                <a:cubicBezTo>
                  <a:pt x="322" y="133"/>
                  <a:pt x="345" y="162"/>
                  <a:pt x="378" y="172"/>
                </a:cubicBezTo>
                <a:cubicBezTo>
                  <a:pt x="411" y="182"/>
                  <a:pt x="459" y="177"/>
                  <a:pt x="485" y="167"/>
                </a:cubicBezTo>
                <a:cubicBezTo>
                  <a:pt x="511" y="158"/>
                  <a:pt x="530" y="136"/>
                  <a:pt x="535" y="113"/>
                </a:cubicBezTo>
                <a:cubicBezTo>
                  <a:pt x="540" y="90"/>
                  <a:pt x="534" y="49"/>
                  <a:pt x="517" y="31"/>
                </a:cubicBezTo>
                <a:cubicBezTo>
                  <a:pt x="500" y="13"/>
                  <a:pt x="461" y="0"/>
                  <a:pt x="433" y="3"/>
                </a:cubicBezTo>
                <a:cubicBezTo>
                  <a:pt x="405" y="6"/>
                  <a:pt x="366" y="40"/>
                  <a:pt x="348" y="49"/>
                </a:cubicBezTo>
              </a:path>
            </a:pathLst>
          </a:custGeom>
          <a:ln w="76200">
            <a:solidFill>
              <a:schemeClr val="accent5">
                <a:lumMod val="50000"/>
              </a:schemeClr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4000504"/>
            <a:ext cx="642942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214290"/>
            <a:ext cx="8429684" cy="76944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Доказательство теоремы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857232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Средняя линия треугольника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параллельна одной из его сторон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и равна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половине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этой стороны.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Freeform 62"/>
          <p:cNvSpPr>
            <a:spLocks/>
          </p:cNvSpPr>
          <p:nvPr/>
        </p:nvSpPr>
        <p:spPr bwMode="auto">
          <a:xfrm>
            <a:off x="1627852" y="2071678"/>
            <a:ext cx="2196406" cy="1790700"/>
          </a:xfrm>
          <a:custGeom>
            <a:avLst/>
            <a:gdLst>
              <a:gd name="T0" fmla="*/ 2147483647 w 1392"/>
              <a:gd name="T1" fmla="*/ 2147483647 h 1128"/>
              <a:gd name="T2" fmla="*/ 0 w 1392"/>
              <a:gd name="T3" fmla="*/ 2147483647 h 1128"/>
              <a:gd name="T4" fmla="*/ 2147483647 w 1392"/>
              <a:gd name="T5" fmla="*/ 2147483647 h 1128"/>
              <a:gd name="T6" fmla="*/ 2147483647 w 1392"/>
              <a:gd name="T7" fmla="*/ 2147483647 h 1128"/>
              <a:gd name="T8" fmla="*/ 2147483647 w 1392"/>
              <a:gd name="T9" fmla="*/ 0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128"/>
              <a:gd name="T17" fmla="*/ 1392 w 1392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128">
                <a:moveTo>
                  <a:pt x="885" y="16"/>
                </a:moveTo>
                <a:lnTo>
                  <a:pt x="0" y="1128"/>
                </a:lnTo>
                <a:lnTo>
                  <a:pt x="1392" y="1128"/>
                </a:lnTo>
                <a:lnTo>
                  <a:pt x="885" y="0"/>
                </a:lnTo>
              </a:path>
            </a:pathLst>
          </a:custGeom>
          <a:solidFill>
            <a:srgbClr val="CC0099">
              <a:alpha val="8117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Freeform 61"/>
          <p:cNvSpPr>
            <a:spLocks/>
          </p:cNvSpPr>
          <p:nvPr/>
        </p:nvSpPr>
        <p:spPr bwMode="auto">
          <a:xfrm>
            <a:off x="395106" y="2058978"/>
            <a:ext cx="4140351" cy="3429000"/>
          </a:xfrm>
          <a:custGeom>
            <a:avLst/>
            <a:gdLst>
              <a:gd name="T0" fmla="*/ 2147483647 w 2624"/>
              <a:gd name="T1" fmla="*/ 2147483647 h 2160"/>
              <a:gd name="T2" fmla="*/ 2147483647 w 2624"/>
              <a:gd name="T3" fmla="*/ 0 h 2160"/>
              <a:gd name="T4" fmla="*/ 0 w 2624"/>
              <a:gd name="T5" fmla="*/ 2147483647 h 2160"/>
              <a:gd name="T6" fmla="*/ 2147483647 w 2624"/>
              <a:gd name="T7" fmla="*/ 2147483647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2624"/>
              <a:gd name="T13" fmla="*/ 0 h 2160"/>
              <a:gd name="T14" fmla="*/ 2624 w 262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24" h="2160">
                <a:moveTo>
                  <a:pt x="2624" y="2160"/>
                </a:moveTo>
                <a:lnTo>
                  <a:pt x="1680" y="0"/>
                </a:lnTo>
                <a:lnTo>
                  <a:pt x="0" y="2160"/>
                </a:lnTo>
                <a:lnTo>
                  <a:pt x="2624" y="2160"/>
                </a:lnTo>
                <a:close/>
              </a:path>
            </a:pathLst>
          </a:custGeom>
          <a:solidFill>
            <a:srgbClr val="FFFF00">
              <a:alpha val="5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7030A0"/>
              </a:solidFill>
              <a:latin typeface="Calibri" pitchFamily="34" charset="0"/>
            </a:endParaRPr>
          </a:p>
        </p:txBody>
      </p:sp>
      <p:grpSp>
        <p:nvGrpSpPr>
          <p:cNvPr id="84" name="Группа 83"/>
          <p:cNvGrpSpPr/>
          <p:nvPr/>
        </p:nvGrpSpPr>
        <p:grpSpPr>
          <a:xfrm>
            <a:off x="285720" y="1538278"/>
            <a:ext cx="4510616" cy="4481537"/>
            <a:chOff x="285720" y="1538278"/>
            <a:chExt cx="4510616" cy="4481537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85720" y="5500702"/>
              <a:ext cx="418138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latin typeface="Monotype Corsiva" pitchFamily="66" charset="0"/>
                </a:rPr>
                <a:t>А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951652" y="1538278"/>
              <a:ext cx="60590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Monotype Corsiva" pitchFamily="66" charset="0"/>
                </a:rPr>
                <a:t>B</a:t>
              </a:r>
              <a:endParaRPr lang="ru-RU" sz="2800" b="1" dirty="0">
                <a:latin typeface="Monotype Corsiva" pitchFamily="66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357686" y="5429264"/>
              <a:ext cx="4386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Monotype Corsiva" pitchFamily="66" charset="0"/>
                </a:rPr>
                <a:t>C</a:t>
              </a:r>
              <a:endParaRPr lang="ru-RU" sz="2800" b="1" dirty="0">
                <a:latin typeface="Monotype Corsiva" pitchFamily="66" charset="0"/>
              </a:endParaRPr>
            </a:p>
          </p:txBody>
        </p:sp>
        <p:sp>
          <p:nvSpPr>
            <p:cNvPr id="12" name="AutoShape 35"/>
            <p:cNvSpPr>
              <a:spLocks noChangeArrowheads="1"/>
            </p:cNvSpPr>
            <p:nvPr/>
          </p:nvSpPr>
          <p:spPr bwMode="auto">
            <a:xfrm>
              <a:off x="382560" y="2071678"/>
              <a:ext cx="4165597" cy="3429000"/>
            </a:xfrm>
            <a:prstGeom prst="triangle">
              <a:avLst>
                <a:gd name="adj" fmla="val 6407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13" name="Freeform 50"/>
          <p:cNvSpPr>
            <a:spLocks/>
          </p:cNvSpPr>
          <p:nvPr/>
        </p:nvSpPr>
        <p:spPr bwMode="auto">
          <a:xfrm>
            <a:off x="1640398" y="3862378"/>
            <a:ext cx="2171160" cy="1588"/>
          </a:xfrm>
          <a:custGeom>
            <a:avLst/>
            <a:gdLst>
              <a:gd name="T0" fmla="*/ 0 w 1376"/>
              <a:gd name="T1" fmla="*/ 0 h 1"/>
              <a:gd name="T2" fmla="*/ 2147483647 w 1376"/>
              <a:gd name="T3" fmla="*/ 0 h 1"/>
              <a:gd name="T4" fmla="*/ 0 60000 65536"/>
              <a:gd name="T5" fmla="*/ 0 60000 65536"/>
              <a:gd name="T6" fmla="*/ 0 w 1376"/>
              <a:gd name="T7" fmla="*/ 0 h 1"/>
              <a:gd name="T8" fmla="*/ 1376 w 137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6" h="1">
                <a:moveTo>
                  <a:pt x="0" y="0"/>
                </a:moveTo>
                <a:lnTo>
                  <a:pt x="137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14" name="Group 60"/>
          <p:cNvGrpSpPr>
            <a:grpSpLocks/>
          </p:cNvGrpSpPr>
          <p:nvPr/>
        </p:nvGrpSpPr>
        <p:grpSpPr bwMode="auto">
          <a:xfrm>
            <a:off x="899486" y="2986078"/>
            <a:ext cx="1464271" cy="1841500"/>
            <a:chOff x="720" y="2256"/>
            <a:chExt cx="928" cy="1160"/>
          </a:xfrm>
        </p:grpSpPr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912" y="2544"/>
              <a:ext cx="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dirty="0">
                  <a:latin typeface="Monotype Corsiva" pitchFamily="66" charset="0"/>
                </a:rPr>
                <a:t>М</a:t>
              </a:r>
            </a:p>
          </p:txBody>
        </p:sp>
        <p:grpSp>
          <p:nvGrpSpPr>
            <p:cNvPr id="16" name="Group 58"/>
            <p:cNvGrpSpPr>
              <a:grpSpLocks/>
            </p:cNvGrpSpPr>
            <p:nvPr/>
          </p:nvGrpSpPr>
          <p:grpSpPr bwMode="auto">
            <a:xfrm>
              <a:off x="720" y="2256"/>
              <a:ext cx="928" cy="1160"/>
              <a:chOff x="720" y="2256"/>
              <a:chExt cx="928" cy="1160"/>
            </a:xfrm>
          </p:grpSpPr>
          <p:sp>
            <p:nvSpPr>
              <p:cNvPr id="17" name="Freeform 48"/>
              <p:cNvSpPr>
                <a:spLocks/>
              </p:cNvSpPr>
              <p:nvPr/>
            </p:nvSpPr>
            <p:spPr bwMode="auto">
              <a:xfrm>
                <a:off x="1536" y="2256"/>
                <a:ext cx="112" cy="104"/>
              </a:xfrm>
              <a:custGeom>
                <a:avLst/>
                <a:gdLst>
                  <a:gd name="T0" fmla="*/ 0 w 112"/>
                  <a:gd name="T1" fmla="*/ 0 h 104"/>
                  <a:gd name="T2" fmla="*/ 112 w 112"/>
                  <a:gd name="T3" fmla="*/ 104 h 104"/>
                  <a:gd name="T4" fmla="*/ 0 60000 65536"/>
                  <a:gd name="T5" fmla="*/ 0 60000 65536"/>
                  <a:gd name="T6" fmla="*/ 0 w 112"/>
                  <a:gd name="T7" fmla="*/ 0 h 104"/>
                  <a:gd name="T8" fmla="*/ 112 w 112"/>
                  <a:gd name="T9" fmla="*/ 104 h 1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2" h="104">
                    <a:moveTo>
                      <a:pt x="0" y="0"/>
                    </a:moveTo>
                    <a:lnTo>
                      <a:pt x="112" y="10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8" name="Freeform 49"/>
              <p:cNvSpPr>
                <a:spLocks/>
              </p:cNvSpPr>
              <p:nvPr/>
            </p:nvSpPr>
            <p:spPr bwMode="auto">
              <a:xfrm>
                <a:off x="720" y="3312"/>
                <a:ext cx="112" cy="104"/>
              </a:xfrm>
              <a:custGeom>
                <a:avLst/>
                <a:gdLst>
                  <a:gd name="T0" fmla="*/ 0 w 112"/>
                  <a:gd name="T1" fmla="*/ 0 h 104"/>
                  <a:gd name="T2" fmla="*/ 112 w 112"/>
                  <a:gd name="T3" fmla="*/ 104 h 104"/>
                  <a:gd name="T4" fmla="*/ 0 60000 65536"/>
                  <a:gd name="T5" fmla="*/ 0 60000 65536"/>
                  <a:gd name="T6" fmla="*/ 0 w 112"/>
                  <a:gd name="T7" fmla="*/ 0 h 104"/>
                  <a:gd name="T8" fmla="*/ 112 w 112"/>
                  <a:gd name="T9" fmla="*/ 104 h 10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2" h="104">
                    <a:moveTo>
                      <a:pt x="0" y="0"/>
                    </a:moveTo>
                    <a:lnTo>
                      <a:pt x="112" y="104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19" name="Oval 47"/>
              <p:cNvSpPr>
                <a:spLocks noChangeArrowheads="1"/>
              </p:cNvSpPr>
              <p:nvPr/>
            </p:nvSpPr>
            <p:spPr bwMode="auto">
              <a:xfrm>
                <a:off x="1152" y="2784"/>
                <a:ext cx="48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3335116" y="2909878"/>
            <a:ext cx="1009842" cy="1943100"/>
            <a:chOff x="2256" y="2208"/>
            <a:chExt cx="640" cy="1224"/>
          </a:xfrm>
        </p:grpSpPr>
        <p:sp>
          <p:nvSpPr>
            <p:cNvPr id="21" name="Text Box 44"/>
            <p:cNvSpPr txBox="1">
              <a:spLocks noChangeArrowheads="1"/>
            </p:cNvSpPr>
            <p:nvPr/>
          </p:nvSpPr>
          <p:spPr bwMode="auto">
            <a:xfrm>
              <a:off x="2544" y="2544"/>
              <a:ext cx="27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Monotype Corsiva" pitchFamily="66" charset="0"/>
                </a:rPr>
                <a:t>N</a:t>
              </a:r>
              <a:endParaRPr lang="ru-RU" sz="2800" b="1" dirty="0">
                <a:latin typeface="Monotype Corsiva" pitchFamily="66" charset="0"/>
              </a:endParaRPr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auto">
            <a:xfrm>
              <a:off x="2544" y="278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grpSp>
          <p:nvGrpSpPr>
            <p:cNvPr id="23" name="Group 54"/>
            <p:cNvGrpSpPr>
              <a:grpSpLocks/>
            </p:cNvGrpSpPr>
            <p:nvPr/>
          </p:nvGrpSpPr>
          <p:grpSpPr bwMode="auto">
            <a:xfrm>
              <a:off x="2736" y="3312"/>
              <a:ext cx="160" cy="120"/>
              <a:chOff x="2736" y="3312"/>
              <a:chExt cx="160" cy="120"/>
            </a:xfrm>
          </p:grpSpPr>
          <p:sp>
            <p:nvSpPr>
              <p:cNvPr id="27" name="Freeform 52"/>
              <p:cNvSpPr>
                <a:spLocks/>
              </p:cNvSpPr>
              <p:nvPr/>
            </p:nvSpPr>
            <p:spPr bwMode="auto">
              <a:xfrm>
                <a:off x="2736" y="3312"/>
                <a:ext cx="160" cy="72"/>
              </a:xfrm>
              <a:custGeom>
                <a:avLst/>
                <a:gdLst>
                  <a:gd name="T0" fmla="*/ 160 w 160"/>
                  <a:gd name="T1" fmla="*/ 0 h 72"/>
                  <a:gd name="T2" fmla="*/ 0 w 160"/>
                  <a:gd name="T3" fmla="*/ 72 h 72"/>
                  <a:gd name="T4" fmla="*/ 0 60000 65536"/>
                  <a:gd name="T5" fmla="*/ 0 60000 65536"/>
                  <a:gd name="T6" fmla="*/ 0 w 160"/>
                  <a:gd name="T7" fmla="*/ 0 h 72"/>
                  <a:gd name="T8" fmla="*/ 160 w 160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0" h="72">
                    <a:moveTo>
                      <a:pt x="160" y="0"/>
                    </a:moveTo>
                    <a:lnTo>
                      <a:pt x="0" y="7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8" name="Freeform 53"/>
              <p:cNvSpPr>
                <a:spLocks/>
              </p:cNvSpPr>
              <p:nvPr/>
            </p:nvSpPr>
            <p:spPr bwMode="auto">
              <a:xfrm>
                <a:off x="2736" y="3360"/>
                <a:ext cx="160" cy="72"/>
              </a:xfrm>
              <a:custGeom>
                <a:avLst/>
                <a:gdLst>
                  <a:gd name="T0" fmla="*/ 160 w 160"/>
                  <a:gd name="T1" fmla="*/ 0 h 72"/>
                  <a:gd name="T2" fmla="*/ 0 w 160"/>
                  <a:gd name="T3" fmla="*/ 72 h 72"/>
                  <a:gd name="T4" fmla="*/ 0 60000 65536"/>
                  <a:gd name="T5" fmla="*/ 0 60000 65536"/>
                  <a:gd name="T6" fmla="*/ 0 w 160"/>
                  <a:gd name="T7" fmla="*/ 0 h 72"/>
                  <a:gd name="T8" fmla="*/ 160 w 160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0" h="72">
                    <a:moveTo>
                      <a:pt x="160" y="0"/>
                    </a:moveTo>
                    <a:lnTo>
                      <a:pt x="0" y="7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24" name="Group 55"/>
            <p:cNvGrpSpPr>
              <a:grpSpLocks/>
            </p:cNvGrpSpPr>
            <p:nvPr/>
          </p:nvGrpSpPr>
          <p:grpSpPr bwMode="auto">
            <a:xfrm>
              <a:off x="2256" y="2208"/>
              <a:ext cx="160" cy="120"/>
              <a:chOff x="2736" y="3312"/>
              <a:chExt cx="160" cy="120"/>
            </a:xfrm>
          </p:grpSpPr>
          <p:sp>
            <p:nvSpPr>
              <p:cNvPr id="25" name="Freeform 56"/>
              <p:cNvSpPr>
                <a:spLocks/>
              </p:cNvSpPr>
              <p:nvPr/>
            </p:nvSpPr>
            <p:spPr bwMode="auto">
              <a:xfrm>
                <a:off x="2736" y="3312"/>
                <a:ext cx="160" cy="72"/>
              </a:xfrm>
              <a:custGeom>
                <a:avLst/>
                <a:gdLst>
                  <a:gd name="T0" fmla="*/ 160 w 160"/>
                  <a:gd name="T1" fmla="*/ 0 h 72"/>
                  <a:gd name="T2" fmla="*/ 0 w 160"/>
                  <a:gd name="T3" fmla="*/ 72 h 72"/>
                  <a:gd name="T4" fmla="*/ 0 60000 65536"/>
                  <a:gd name="T5" fmla="*/ 0 60000 65536"/>
                  <a:gd name="T6" fmla="*/ 0 w 160"/>
                  <a:gd name="T7" fmla="*/ 0 h 72"/>
                  <a:gd name="T8" fmla="*/ 160 w 160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0" h="72">
                    <a:moveTo>
                      <a:pt x="160" y="0"/>
                    </a:moveTo>
                    <a:lnTo>
                      <a:pt x="0" y="7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26" name="Freeform 57"/>
              <p:cNvSpPr>
                <a:spLocks/>
              </p:cNvSpPr>
              <p:nvPr/>
            </p:nvSpPr>
            <p:spPr bwMode="auto">
              <a:xfrm>
                <a:off x="2736" y="3360"/>
                <a:ext cx="160" cy="72"/>
              </a:xfrm>
              <a:custGeom>
                <a:avLst/>
                <a:gdLst>
                  <a:gd name="T0" fmla="*/ 160 w 160"/>
                  <a:gd name="T1" fmla="*/ 0 h 72"/>
                  <a:gd name="T2" fmla="*/ 0 w 160"/>
                  <a:gd name="T3" fmla="*/ 72 h 72"/>
                  <a:gd name="T4" fmla="*/ 0 60000 65536"/>
                  <a:gd name="T5" fmla="*/ 0 60000 65536"/>
                  <a:gd name="T6" fmla="*/ 0 w 160"/>
                  <a:gd name="T7" fmla="*/ 0 h 72"/>
                  <a:gd name="T8" fmla="*/ 160 w 160"/>
                  <a:gd name="T9" fmla="*/ 72 h 7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60" h="72">
                    <a:moveTo>
                      <a:pt x="160" y="0"/>
                    </a:moveTo>
                    <a:lnTo>
                      <a:pt x="0" y="72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graphicFrame>
        <p:nvGraphicFramePr>
          <p:cNvPr id="29" name="Object 63"/>
          <p:cNvGraphicFramePr>
            <a:graphicFrameLocks noChangeAspect="1"/>
          </p:cNvGraphicFramePr>
          <p:nvPr/>
        </p:nvGraphicFramePr>
        <p:xfrm>
          <a:off x="4357686" y="1643050"/>
          <a:ext cx="2206625" cy="552450"/>
        </p:xfrm>
        <a:graphic>
          <a:graphicData uri="http://schemas.openxmlformats.org/presentationml/2006/ole">
            <p:oleObj spid="_x0000_s15361" name="Формула" r:id="rId5" imgW="812520" imgH="203040" progId="Equation.3">
              <p:embed/>
            </p:oleObj>
          </a:graphicData>
        </a:graphic>
      </p:graphicFrame>
      <p:grpSp>
        <p:nvGrpSpPr>
          <p:cNvPr id="64" name="Group 105"/>
          <p:cNvGrpSpPr>
            <a:grpSpLocks/>
          </p:cNvGrpSpPr>
          <p:nvPr/>
        </p:nvGrpSpPr>
        <p:grpSpPr bwMode="auto">
          <a:xfrm>
            <a:off x="571472" y="3519478"/>
            <a:ext cx="1562099" cy="1981200"/>
            <a:chOff x="513" y="2592"/>
            <a:chExt cx="990" cy="1248"/>
          </a:xfrm>
        </p:grpSpPr>
        <p:grpSp>
          <p:nvGrpSpPr>
            <p:cNvPr id="65" name="Group 99"/>
            <p:cNvGrpSpPr>
              <a:grpSpLocks/>
            </p:cNvGrpSpPr>
            <p:nvPr/>
          </p:nvGrpSpPr>
          <p:grpSpPr bwMode="auto">
            <a:xfrm>
              <a:off x="513" y="3640"/>
              <a:ext cx="159" cy="200"/>
              <a:chOff x="321" y="3448"/>
              <a:chExt cx="159" cy="200"/>
            </a:xfrm>
          </p:grpSpPr>
          <p:sp>
            <p:nvSpPr>
              <p:cNvPr id="69" name="Freeform 100"/>
              <p:cNvSpPr>
                <a:spLocks/>
              </p:cNvSpPr>
              <p:nvPr/>
            </p:nvSpPr>
            <p:spPr bwMode="auto">
              <a:xfrm>
                <a:off x="340" y="3448"/>
                <a:ext cx="140" cy="200"/>
              </a:xfrm>
              <a:custGeom>
                <a:avLst/>
                <a:gdLst>
                  <a:gd name="T0" fmla="*/ 0 w 140"/>
                  <a:gd name="T1" fmla="*/ 0 h 200"/>
                  <a:gd name="T2" fmla="*/ 104 w 140"/>
                  <a:gd name="T3" fmla="*/ 68 h 200"/>
                  <a:gd name="T4" fmla="*/ 140 w 140"/>
                  <a:gd name="T5" fmla="*/ 200 h 200"/>
                  <a:gd name="T6" fmla="*/ 0 60000 65536"/>
                  <a:gd name="T7" fmla="*/ 0 60000 65536"/>
                  <a:gd name="T8" fmla="*/ 0 60000 65536"/>
                  <a:gd name="T9" fmla="*/ 0 w 140"/>
                  <a:gd name="T10" fmla="*/ 0 h 200"/>
                  <a:gd name="T11" fmla="*/ 140 w 140"/>
                  <a:gd name="T12" fmla="*/ 200 h 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" h="200">
                    <a:moveTo>
                      <a:pt x="0" y="0"/>
                    </a:moveTo>
                    <a:cubicBezTo>
                      <a:pt x="17" y="11"/>
                      <a:pt x="81" y="35"/>
                      <a:pt x="104" y="68"/>
                    </a:cubicBezTo>
                    <a:cubicBezTo>
                      <a:pt x="127" y="101"/>
                      <a:pt x="133" y="173"/>
                      <a:pt x="140" y="200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70" name="Freeform 101"/>
              <p:cNvSpPr>
                <a:spLocks/>
              </p:cNvSpPr>
              <p:nvPr/>
            </p:nvSpPr>
            <p:spPr bwMode="auto">
              <a:xfrm>
                <a:off x="321" y="3504"/>
                <a:ext cx="98" cy="144"/>
              </a:xfrm>
              <a:custGeom>
                <a:avLst/>
                <a:gdLst>
                  <a:gd name="T0" fmla="*/ 0 w 98"/>
                  <a:gd name="T1" fmla="*/ 0 h 144"/>
                  <a:gd name="T2" fmla="*/ 82 w 98"/>
                  <a:gd name="T3" fmla="*/ 54 h 144"/>
                  <a:gd name="T4" fmla="*/ 97 w 98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98"/>
                  <a:gd name="T10" fmla="*/ 0 h 144"/>
                  <a:gd name="T11" fmla="*/ 98 w 98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  <p:grpSp>
          <p:nvGrpSpPr>
            <p:cNvPr id="66" name="Group 102"/>
            <p:cNvGrpSpPr>
              <a:grpSpLocks/>
            </p:cNvGrpSpPr>
            <p:nvPr/>
          </p:nvGrpSpPr>
          <p:grpSpPr bwMode="auto">
            <a:xfrm>
              <a:off x="1344" y="2592"/>
              <a:ext cx="159" cy="200"/>
              <a:chOff x="321" y="3448"/>
              <a:chExt cx="159" cy="200"/>
            </a:xfrm>
          </p:grpSpPr>
          <p:sp>
            <p:nvSpPr>
              <p:cNvPr id="67" name="Freeform 103"/>
              <p:cNvSpPr>
                <a:spLocks/>
              </p:cNvSpPr>
              <p:nvPr/>
            </p:nvSpPr>
            <p:spPr bwMode="auto">
              <a:xfrm>
                <a:off x="340" y="3448"/>
                <a:ext cx="140" cy="200"/>
              </a:xfrm>
              <a:custGeom>
                <a:avLst/>
                <a:gdLst>
                  <a:gd name="T0" fmla="*/ 0 w 140"/>
                  <a:gd name="T1" fmla="*/ 0 h 200"/>
                  <a:gd name="T2" fmla="*/ 104 w 140"/>
                  <a:gd name="T3" fmla="*/ 68 h 200"/>
                  <a:gd name="T4" fmla="*/ 140 w 140"/>
                  <a:gd name="T5" fmla="*/ 200 h 200"/>
                  <a:gd name="T6" fmla="*/ 0 60000 65536"/>
                  <a:gd name="T7" fmla="*/ 0 60000 65536"/>
                  <a:gd name="T8" fmla="*/ 0 60000 65536"/>
                  <a:gd name="T9" fmla="*/ 0 w 140"/>
                  <a:gd name="T10" fmla="*/ 0 h 200"/>
                  <a:gd name="T11" fmla="*/ 140 w 140"/>
                  <a:gd name="T12" fmla="*/ 200 h 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" h="200">
                    <a:moveTo>
                      <a:pt x="0" y="0"/>
                    </a:moveTo>
                    <a:cubicBezTo>
                      <a:pt x="17" y="11"/>
                      <a:pt x="81" y="35"/>
                      <a:pt x="104" y="68"/>
                    </a:cubicBezTo>
                    <a:cubicBezTo>
                      <a:pt x="127" y="101"/>
                      <a:pt x="133" y="173"/>
                      <a:pt x="140" y="200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68" name="Freeform 104"/>
              <p:cNvSpPr>
                <a:spLocks/>
              </p:cNvSpPr>
              <p:nvPr/>
            </p:nvSpPr>
            <p:spPr bwMode="auto">
              <a:xfrm>
                <a:off x="321" y="3504"/>
                <a:ext cx="98" cy="144"/>
              </a:xfrm>
              <a:custGeom>
                <a:avLst/>
                <a:gdLst>
                  <a:gd name="T0" fmla="*/ 0 w 98"/>
                  <a:gd name="T1" fmla="*/ 0 h 144"/>
                  <a:gd name="T2" fmla="*/ 82 w 98"/>
                  <a:gd name="T3" fmla="*/ 54 h 144"/>
                  <a:gd name="T4" fmla="*/ 97 w 98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98"/>
                  <a:gd name="T10" fmla="*/ 0 h 144"/>
                  <a:gd name="T11" fmla="*/ 98 w 98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8" h="144">
                    <a:moveTo>
                      <a:pt x="0" y="0"/>
                    </a:moveTo>
                    <a:cubicBezTo>
                      <a:pt x="13" y="9"/>
                      <a:pt x="66" y="30"/>
                      <a:pt x="82" y="54"/>
                    </a:cubicBezTo>
                    <a:cubicBezTo>
                      <a:pt x="98" y="78"/>
                      <a:pt x="94" y="125"/>
                      <a:pt x="97" y="144"/>
                    </a:cubicBezTo>
                  </a:path>
                </a:pathLst>
              </a:cu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Calibri" pitchFamily="34" charset="0"/>
                </a:endParaRPr>
              </a:p>
            </p:txBody>
          </p:sp>
        </p:grpSp>
      </p:grpSp>
      <p:sp>
        <p:nvSpPr>
          <p:cNvPr id="80" name="Freeform 116"/>
          <p:cNvSpPr>
            <a:spLocks/>
          </p:cNvSpPr>
          <p:nvPr/>
        </p:nvSpPr>
        <p:spPr bwMode="auto">
          <a:xfrm flipH="1">
            <a:off x="2816802" y="2300278"/>
            <a:ext cx="359756" cy="76200"/>
          </a:xfrm>
          <a:custGeom>
            <a:avLst/>
            <a:gdLst>
              <a:gd name="T0" fmla="*/ 2147483647 w 228"/>
              <a:gd name="T1" fmla="*/ 0 h 48"/>
              <a:gd name="T2" fmla="*/ 2147483647 w 228"/>
              <a:gd name="T3" fmla="*/ 2147483647 h 48"/>
              <a:gd name="T4" fmla="*/ 0 w 228"/>
              <a:gd name="T5" fmla="*/ 2147483647 h 48"/>
              <a:gd name="T6" fmla="*/ 0 60000 65536"/>
              <a:gd name="T7" fmla="*/ 0 60000 65536"/>
              <a:gd name="T8" fmla="*/ 0 60000 65536"/>
              <a:gd name="T9" fmla="*/ 0 w 228"/>
              <a:gd name="T10" fmla="*/ 0 h 48"/>
              <a:gd name="T11" fmla="*/ 228 w 228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" h="48">
                <a:moveTo>
                  <a:pt x="228" y="0"/>
                </a:moveTo>
                <a:cubicBezTo>
                  <a:pt x="209" y="8"/>
                  <a:pt x="150" y="42"/>
                  <a:pt x="112" y="45"/>
                </a:cubicBezTo>
                <a:cubicBezTo>
                  <a:pt x="74" y="48"/>
                  <a:pt x="23" y="23"/>
                  <a:pt x="0" y="17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785786" y="5000636"/>
            <a:ext cx="41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2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82" name="Text Box 7"/>
          <p:cNvSpPr txBox="1">
            <a:spLocks noChangeArrowheads="1"/>
          </p:cNvSpPr>
          <p:nvPr/>
        </p:nvSpPr>
        <p:spPr bwMode="auto">
          <a:xfrm>
            <a:off x="2071670" y="3357562"/>
            <a:ext cx="418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1</a:t>
            </a:r>
            <a:endParaRPr lang="ru-RU" sz="2800" dirty="0">
              <a:latin typeface="Calibri" pitchFamily="34" charset="0"/>
            </a:endParaRPr>
          </a:p>
        </p:txBody>
      </p:sp>
      <p:graphicFrame>
        <p:nvGraphicFramePr>
          <p:cNvPr id="85" name="Объект 84"/>
          <p:cNvGraphicFramePr>
            <a:graphicFrameLocks noChangeAspect="1"/>
          </p:cNvGraphicFramePr>
          <p:nvPr/>
        </p:nvGraphicFramePr>
        <p:xfrm>
          <a:off x="4000495" y="2214554"/>
          <a:ext cx="1143009" cy="1012379"/>
        </p:xfrm>
        <a:graphic>
          <a:graphicData uri="http://schemas.openxmlformats.org/presentationml/2006/ole">
            <p:oleObj spid="_x0000_s15366" name="Формула" r:id="rId6" imgW="444240" imgH="393480" progId="Equation.3">
              <p:embed/>
            </p:oleObj>
          </a:graphicData>
        </a:graphic>
      </p:graphicFrame>
      <p:graphicFrame>
        <p:nvGraphicFramePr>
          <p:cNvPr id="86" name="Объект 85"/>
          <p:cNvGraphicFramePr>
            <a:graphicFrameLocks noChangeAspect="1"/>
          </p:cNvGraphicFramePr>
          <p:nvPr/>
        </p:nvGraphicFramePr>
        <p:xfrm>
          <a:off x="6500826" y="2143116"/>
          <a:ext cx="414873" cy="1071570"/>
        </p:xfrm>
        <a:graphic>
          <a:graphicData uri="http://schemas.openxmlformats.org/presentationml/2006/ole">
            <p:oleObj spid="_x0000_s15367" name="Формула" r:id="rId7" imgW="152280" imgH="393480" progId="Equation.3">
              <p:embed/>
            </p:oleObj>
          </a:graphicData>
        </a:graphic>
      </p:graphicFrame>
      <p:graphicFrame>
        <p:nvGraphicFramePr>
          <p:cNvPr id="87" name="Объект 86"/>
          <p:cNvGraphicFramePr>
            <a:graphicFrameLocks noChangeAspect="1"/>
          </p:cNvGraphicFramePr>
          <p:nvPr/>
        </p:nvGraphicFramePr>
        <p:xfrm>
          <a:off x="5214942" y="2214555"/>
          <a:ext cx="1323157" cy="1000132"/>
        </p:xfrm>
        <a:graphic>
          <a:graphicData uri="http://schemas.openxmlformats.org/presentationml/2006/ole">
            <p:oleObj spid="_x0000_s15368" name="Формула" r:id="rId8" imgW="520560" imgH="393480" progId="Equation.3">
              <p:embed/>
            </p:oleObj>
          </a:graphicData>
        </a:graphic>
      </p:graphicFrame>
      <p:graphicFrame>
        <p:nvGraphicFramePr>
          <p:cNvPr id="88" name="Объект 87"/>
          <p:cNvGraphicFramePr>
            <a:graphicFrameLocks noChangeAspect="1"/>
          </p:cNvGraphicFramePr>
          <p:nvPr/>
        </p:nvGraphicFramePr>
        <p:xfrm>
          <a:off x="4478338" y="3286125"/>
          <a:ext cx="1044575" cy="1012825"/>
        </p:xfrm>
        <a:graphic>
          <a:graphicData uri="http://schemas.openxmlformats.org/presentationml/2006/ole">
            <p:oleObj spid="_x0000_s15369" name="Формула" r:id="rId9" imgW="406080" imgH="393480" progId="Equation.3">
              <p:embed/>
            </p:oleObj>
          </a:graphicData>
        </a:graphic>
      </p:graphicFrame>
      <p:graphicFrame>
        <p:nvGraphicFramePr>
          <p:cNvPr id="89" name="Объект 88"/>
          <p:cNvGraphicFramePr>
            <a:graphicFrameLocks noChangeAspect="1"/>
          </p:cNvGraphicFramePr>
          <p:nvPr/>
        </p:nvGraphicFramePr>
        <p:xfrm>
          <a:off x="6929454" y="3214685"/>
          <a:ext cx="414873" cy="1071570"/>
        </p:xfrm>
        <a:graphic>
          <a:graphicData uri="http://schemas.openxmlformats.org/presentationml/2006/ole">
            <p:oleObj spid="_x0000_s15370" name="Формула" r:id="rId10" imgW="152280" imgH="393480" progId="Equation.3">
              <p:embed/>
            </p:oleObj>
          </a:graphicData>
        </a:graphic>
      </p:graphicFrame>
      <p:graphicFrame>
        <p:nvGraphicFramePr>
          <p:cNvPr id="90" name="Объект 89"/>
          <p:cNvGraphicFramePr>
            <a:graphicFrameLocks noChangeAspect="1"/>
          </p:cNvGraphicFramePr>
          <p:nvPr/>
        </p:nvGraphicFramePr>
        <p:xfrm>
          <a:off x="5691188" y="3286125"/>
          <a:ext cx="1225550" cy="1000125"/>
        </p:xfrm>
        <a:graphic>
          <a:graphicData uri="http://schemas.openxmlformats.org/presentationml/2006/ole">
            <p:oleObj spid="_x0000_s15371" name="Формула" r:id="rId11" imgW="482400" imgH="393480" progId="Equation.3">
              <p:embed/>
            </p:oleObj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4643438" y="4429132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ym typeface="Symbol"/>
              </a:rPr>
              <a:t> </a:t>
            </a:r>
            <a:r>
              <a:rPr lang="en-US" sz="3200" dirty="0" smtClean="0">
                <a:sym typeface="Symbol"/>
              </a:rPr>
              <a:t>ABC   BMN </a:t>
            </a:r>
            <a:endParaRPr lang="ru-RU" sz="3200" dirty="0"/>
          </a:p>
        </p:txBody>
      </p:sp>
      <p:graphicFrame>
        <p:nvGraphicFramePr>
          <p:cNvPr id="92" name="Объект 91"/>
          <p:cNvGraphicFramePr>
            <a:graphicFrameLocks noChangeAspect="1"/>
          </p:cNvGraphicFramePr>
          <p:nvPr/>
        </p:nvGraphicFramePr>
        <p:xfrm>
          <a:off x="4808538" y="5000625"/>
          <a:ext cx="1143000" cy="1012825"/>
        </p:xfrm>
        <a:graphic>
          <a:graphicData uri="http://schemas.openxmlformats.org/presentationml/2006/ole">
            <p:oleObj spid="_x0000_s15372" name="Формула" r:id="rId12" imgW="444240" imgH="393480" progId="Equation.3">
              <p:embed/>
            </p:oleObj>
          </a:graphicData>
        </a:graphic>
      </p:graphicFrame>
      <p:graphicFrame>
        <p:nvGraphicFramePr>
          <p:cNvPr id="93" name="Объект 92"/>
          <p:cNvGraphicFramePr>
            <a:graphicFrameLocks noChangeAspect="1"/>
          </p:cNvGraphicFramePr>
          <p:nvPr/>
        </p:nvGraphicFramePr>
        <p:xfrm>
          <a:off x="5929322" y="5000636"/>
          <a:ext cx="414873" cy="1071570"/>
        </p:xfrm>
        <a:graphic>
          <a:graphicData uri="http://schemas.openxmlformats.org/presentationml/2006/ole">
            <p:oleObj spid="_x0000_s15373" name="Формула" r:id="rId13" imgW="152280" imgH="393480" progId="Equation.3">
              <p:embed/>
            </p:oleObj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2786050" y="6000768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ym typeface="Symbol"/>
              </a:rPr>
              <a:t> 1 =  2</a:t>
            </a:r>
            <a:endParaRPr lang="ru-RU" sz="3200" dirty="0"/>
          </a:p>
        </p:txBody>
      </p:sp>
      <p:sp>
        <p:nvSpPr>
          <p:cNvPr id="95" name="TextBox 94"/>
          <p:cNvSpPr txBox="1"/>
          <p:nvPr/>
        </p:nvSpPr>
        <p:spPr>
          <a:xfrm>
            <a:off x="4786314" y="600076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sym typeface="Symbol"/>
              </a:rPr>
              <a:t>СУ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715008" y="600076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Symbol"/>
              </a:rPr>
              <a:t>MN ǁ AC </a:t>
            </a:r>
            <a:endParaRPr lang="ru-RU" sz="3200" dirty="0"/>
          </a:p>
        </p:txBody>
      </p:sp>
      <p:graphicFrame>
        <p:nvGraphicFramePr>
          <p:cNvPr id="97" name="Объект 96"/>
          <p:cNvGraphicFramePr>
            <a:graphicFrameLocks noChangeAspect="1"/>
          </p:cNvGraphicFramePr>
          <p:nvPr/>
        </p:nvGraphicFramePr>
        <p:xfrm>
          <a:off x="6572264" y="5000636"/>
          <a:ext cx="2139950" cy="1071563"/>
        </p:xfrm>
        <a:graphic>
          <a:graphicData uri="http://schemas.openxmlformats.org/presentationml/2006/ole">
            <p:oleObj spid="_x0000_s15374" name="Формула" r:id="rId14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 animBg="1"/>
      <p:bldP spid="6" grpId="0" animBg="1"/>
      <p:bldP spid="13" grpId="0" animBg="1"/>
      <p:bldP spid="80" grpId="0" animBg="1"/>
      <p:bldP spid="81" grpId="0"/>
      <p:bldP spid="82" grpId="0"/>
      <p:bldP spid="91" grpId="0"/>
      <p:bldP spid="94" grpId="0"/>
      <p:bldP spid="95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 устно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4533900" y="3214686"/>
            <a:ext cx="323852" cy="1593058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6062314">
            <a:off x="3325813" y="1489869"/>
            <a:ext cx="3043237" cy="4462463"/>
          </a:xfrm>
          <a:prstGeom prst="triangle">
            <a:avLst>
              <a:gd name="adj" fmla="val 72491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286116" y="4643446"/>
            <a:ext cx="0" cy="324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419716" y="4643446"/>
            <a:ext cx="0" cy="324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719770" y="3719514"/>
            <a:ext cx="0" cy="396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643570" y="3643314"/>
            <a:ext cx="0" cy="396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814770" y="2195514"/>
            <a:ext cx="0" cy="396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3738570" y="2195514"/>
            <a:ext cx="0" cy="396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790700" y="2902744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7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714480" y="4500570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A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357422" y="1142984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B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929454" y="4500570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C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152900" y="4883945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M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929190" y="2500306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K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357818" y="1500174"/>
            <a:ext cx="300039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Найти КМ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071934" y="3571876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?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00430" y="3500438"/>
            <a:ext cx="10715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3,5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400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 устно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3714744" y="3286124"/>
            <a:ext cx="642942" cy="1000132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4309384">
            <a:off x="3023394" y="2170906"/>
            <a:ext cx="2413000" cy="3735388"/>
          </a:xfrm>
          <a:prstGeom prst="triangle">
            <a:avLst>
              <a:gd name="adj" fmla="val 75815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276600" y="4279900"/>
            <a:ext cx="0" cy="288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214678" y="3500438"/>
            <a:ext cx="0" cy="360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214942" y="4071942"/>
            <a:ext cx="0" cy="252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072066" y="4071942"/>
            <a:ext cx="0" cy="288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643438" y="2357430"/>
            <a:ext cx="0" cy="396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214678" y="4214818"/>
            <a:ext cx="0" cy="288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143372" y="3143248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7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643042" y="4143380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A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286116" y="2428868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B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429388" y="3714752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C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000496" y="4143380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M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286380" y="1357298"/>
            <a:ext cx="53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 dirty="0">
                <a:latin typeface="Monotype Corsiva" pitchFamily="66" charset="0"/>
                <a:cs typeface="Arial" pitchFamily="34" charset="0"/>
              </a:rPr>
              <a:t>K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786446" y="2357430"/>
            <a:ext cx="83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?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00034" y="1214422"/>
            <a:ext cx="300039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Найти КС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29322" y="2143116"/>
            <a:ext cx="10715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 устно</a:t>
            </a:r>
          </a:p>
        </p:txBody>
      </p:sp>
      <p:cxnSp>
        <p:nvCxnSpPr>
          <p:cNvPr id="5" name="Прямая соединительная линия 4"/>
          <p:cNvCxnSpPr>
            <a:stCxn id="4" idx="1"/>
            <a:endCxn id="4" idx="5"/>
          </p:cNvCxnSpPr>
          <p:nvPr/>
        </p:nvCxnSpPr>
        <p:spPr>
          <a:xfrm rot="10800000" flipH="1">
            <a:off x="5226646" y="3286124"/>
            <a:ext cx="2023675" cy="1588"/>
          </a:xfrm>
          <a:prstGeom prst="line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Равнобедренный треугольник 3"/>
          <p:cNvSpPr/>
          <p:nvPr/>
        </p:nvSpPr>
        <p:spPr>
          <a:xfrm>
            <a:off x="4214810" y="1500174"/>
            <a:ext cx="4047349" cy="3571900"/>
          </a:xfrm>
          <a:prstGeom prst="triangle">
            <a:avLst/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571868" y="4357694"/>
            <a:ext cx="5032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6429388" y="857232"/>
            <a:ext cx="431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6000" dirty="0"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8215338" y="4500570"/>
            <a:ext cx="3603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6000" dirty="0"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929322" y="2500306"/>
            <a:ext cx="571504" cy="69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8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00694" y="2357430"/>
            <a:ext cx="357190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43438" y="3857628"/>
            <a:ext cx="357190" cy="1428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572264" y="2214554"/>
            <a:ext cx="357190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6643702" y="2285992"/>
            <a:ext cx="357190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7572396" y="4000504"/>
            <a:ext cx="357190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7572396" y="4071942"/>
            <a:ext cx="357190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421484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sym typeface="Symbol" pitchFamily="18" charset="2"/>
              </a:rPr>
              <a:t>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АВС 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равносторонний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Найти Р</a:t>
            </a:r>
            <a:r>
              <a:rPr lang="ru-RU" sz="48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АВС </a:t>
            </a: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Найти Р</a:t>
            </a:r>
            <a:r>
              <a:rPr lang="en-US" sz="48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</a:t>
            </a:r>
            <a:r>
              <a:rPr lang="ru-RU" sz="48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en-US" sz="48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</a:t>
            </a:r>
            <a:endParaRPr lang="ru-RU" sz="48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9" name="TextBox 27"/>
          <p:cNvSpPr txBox="1">
            <a:spLocks noChangeArrowheads="1"/>
          </p:cNvSpPr>
          <p:nvPr/>
        </p:nvSpPr>
        <p:spPr bwMode="auto">
          <a:xfrm>
            <a:off x="4500562" y="2571744"/>
            <a:ext cx="6942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М</a:t>
            </a:r>
          </a:p>
        </p:txBody>
      </p:sp>
      <p:sp>
        <p:nvSpPr>
          <p:cNvPr id="20" name="TextBox 28"/>
          <p:cNvSpPr txBox="1">
            <a:spLocks noChangeArrowheads="1"/>
          </p:cNvSpPr>
          <p:nvPr/>
        </p:nvSpPr>
        <p:spPr bwMode="auto">
          <a:xfrm>
            <a:off x="7358082" y="2643182"/>
            <a:ext cx="4102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5852" y="5429264"/>
            <a:ext cx="292895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ru-RU" sz="6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АВС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= 48  </a:t>
            </a:r>
            <a:endParaRPr lang="ru-RU" sz="6000" dirty="0" smtClean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9124" y="5357826"/>
            <a:ext cx="378621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</a:t>
            </a:r>
            <a:r>
              <a:rPr lang="en-US" sz="6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M</a:t>
            </a:r>
            <a:r>
              <a:rPr lang="ru-RU" sz="6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</a:t>
            </a:r>
            <a:r>
              <a:rPr lang="en-US" sz="6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</a:t>
            </a:r>
            <a:r>
              <a:rPr lang="ru-RU" sz="6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= 24  </a:t>
            </a:r>
            <a:endParaRPr lang="ru-RU" sz="6000" dirty="0" smtClean="0"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285728"/>
            <a:ext cx="770485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лишнюю фигуру</a:t>
            </a:r>
            <a:endParaRPr lang="ru-RU" sz="60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" name="Параллелограмм 19"/>
          <p:cNvSpPr/>
          <p:nvPr/>
        </p:nvSpPr>
        <p:spPr>
          <a:xfrm>
            <a:off x="500034" y="1571612"/>
            <a:ext cx="3240000" cy="1512000"/>
          </a:xfrm>
          <a:prstGeom prst="parallelogram">
            <a:avLst>
              <a:gd name="adj" fmla="val 44039"/>
            </a:avLst>
          </a:prstGeom>
          <a:solidFill>
            <a:srgbClr val="00B050"/>
          </a:solidFill>
          <a:ln>
            <a:solidFill>
              <a:srgbClr val="E4E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решение 20"/>
          <p:cNvSpPr/>
          <p:nvPr/>
        </p:nvSpPr>
        <p:spPr>
          <a:xfrm rot="5400000">
            <a:off x="2922182" y="2078422"/>
            <a:ext cx="3168000" cy="1440000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Трапеция 21"/>
          <p:cNvSpPr/>
          <p:nvPr/>
        </p:nvSpPr>
        <p:spPr>
          <a:xfrm>
            <a:off x="5572132" y="3643314"/>
            <a:ext cx="2952000" cy="1584000"/>
          </a:xfrm>
          <a:prstGeom prst="trapezoid">
            <a:avLst>
              <a:gd name="adj" fmla="val 44076"/>
            </a:avLst>
          </a:prstGeom>
          <a:solidFill>
            <a:srgbClr val="00B050"/>
          </a:solidFill>
          <a:ln>
            <a:solidFill>
              <a:srgbClr val="E4E4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714348" y="3500438"/>
            <a:ext cx="2286016" cy="1928826"/>
          </a:xfrm>
          <a:prstGeom prst="triangle">
            <a:avLst/>
          </a:prstGeom>
          <a:solidFill>
            <a:srgbClr val="C400C4"/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428992" y="4572008"/>
            <a:ext cx="1800000" cy="1800000"/>
          </a:xfrm>
          <a:prstGeom prst="rect">
            <a:avLst/>
          </a:prstGeom>
          <a:solidFill>
            <a:srgbClr val="E4E428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643570" y="1500174"/>
            <a:ext cx="2714644" cy="1332000"/>
          </a:xfrm>
          <a:prstGeom prst="rect">
            <a:avLst/>
          </a:prstGeom>
          <a:solidFill>
            <a:srgbClr val="C400C4"/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 устно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0034" y="1214422"/>
            <a:ext cx="392909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МК - средняя линия, МК = 5, ВН = 10.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Найти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</a:t>
            </a:r>
            <a:r>
              <a:rPr lang="ru-RU" sz="4800" baseline="-25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АВС.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72066" y="4857760"/>
            <a:ext cx="3354414" cy="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813179" y="2687625"/>
            <a:ext cx="3446471" cy="928693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5500694" y="3357562"/>
            <a:ext cx="187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 bwMode="auto">
          <a:xfrm rot="16200000" flipH="1">
            <a:off x="5497946" y="1931550"/>
            <a:ext cx="3429024" cy="2423396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24"/>
          <p:cNvSpPr txBox="1">
            <a:spLocks noChangeArrowheads="1"/>
          </p:cNvSpPr>
          <p:nvPr/>
        </p:nvSpPr>
        <p:spPr bwMode="auto">
          <a:xfrm>
            <a:off x="4429124" y="4286256"/>
            <a:ext cx="4915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6357950" y="1142984"/>
            <a:ext cx="4915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8143900" y="3929066"/>
            <a:ext cx="4084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17" name="TextBox 27"/>
          <p:cNvSpPr txBox="1">
            <a:spLocks noChangeArrowheads="1"/>
          </p:cNvSpPr>
          <p:nvPr/>
        </p:nvSpPr>
        <p:spPr bwMode="auto">
          <a:xfrm>
            <a:off x="4500562" y="2857496"/>
            <a:ext cx="6942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М</a:t>
            </a:r>
          </a:p>
        </p:txBody>
      </p:sp>
      <p:sp>
        <p:nvSpPr>
          <p:cNvPr id="18" name="TextBox 28"/>
          <p:cNvSpPr txBox="1">
            <a:spLocks noChangeArrowheads="1"/>
          </p:cNvSpPr>
          <p:nvPr/>
        </p:nvSpPr>
        <p:spPr bwMode="auto">
          <a:xfrm>
            <a:off x="7429520" y="2714620"/>
            <a:ext cx="4102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К</a:t>
            </a: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5786446" y="4929198"/>
            <a:ext cx="36036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4643446"/>
            <a:ext cx="215900" cy="2159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 bwMode="auto">
          <a:xfrm rot="5400000">
            <a:off x="4255471" y="3102586"/>
            <a:ext cx="3420000" cy="723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28794" y="5000636"/>
            <a:ext cx="107157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54000"/>
            <a:ext cx="9144000" cy="691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714876" y="4714884"/>
            <a:ext cx="8572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71538" y="2500306"/>
            <a:ext cx="3643313" cy="2714625"/>
          </a:xfrm>
          <a:prstGeom prst="triangle">
            <a:avLst>
              <a:gd name="adj" fmla="val 82334"/>
            </a:avLst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571868" y="1643050"/>
            <a:ext cx="8572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В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4572008"/>
            <a:ext cx="8572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dirty="0"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43042" y="3000372"/>
            <a:ext cx="8572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Д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928788" y="4357681"/>
            <a:ext cx="142875" cy="142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3071788" y="3214681"/>
            <a:ext cx="133350" cy="133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3143226" y="3143243"/>
            <a:ext cx="142875" cy="142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1857351" y="4429118"/>
            <a:ext cx="142875" cy="1428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29124" y="3286124"/>
            <a:ext cx="8572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Е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>
            <a:stCxn id="7" idx="5"/>
          </p:cNvCxnSpPr>
          <p:nvPr/>
        </p:nvCxnSpPr>
        <p:spPr>
          <a:xfrm flipH="1">
            <a:off x="2571736" y="3857619"/>
            <a:ext cx="1821301" cy="1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43351" y="3071806"/>
            <a:ext cx="142897" cy="714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00538" y="4500556"/>
            <a:ext cx="214338" cy="714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4781550" y="895350"/>
          <a:ext cx="2757488" cy="2355850"/>
        </p:xfrm>
        <a:graphic>
          <a:graphicData uri="http://schemas.openxmlformats.org/presentationml/2006/ole">
            <p:oleObj spid="_x0000_s5123" name="Формула" r:id="rId5" imgW="520560" imgH="44424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7429520" y="928670"/>
          <a:ext cx="1147770" cy="2101525"/>
        </p:xfrm>
        <a:graphic>
          <a:graphicData uri="http://schemas.openxmlformats.org/presentationml/2006/ole">
            <p:oleObj spid="_x0000_s5125" name="Формула" r:id="rId6" imgW="152280" imgH="39348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00034" y="285728"/>
            <a:ext cx="3143272" cy="19389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Работа в парах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4572000" y="1340768"/>
            <a:ext cx="0" cy="503123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596" y="121442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 вариант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8" y="121442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 вариант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Проверка теста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2143116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в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5,4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20,8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1</a:t>
            </a:r>
            <a:endParaRPr lang="ru-RU" sz="5400" b="1" dirty="0">
              <a:solidFill>
                <a:srgbClr val="005426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2143116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в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6,4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8,3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4</a:t>
            </a:r>
            <a:endParaRPr lang="ru-RU" sz="5400" b="1" dirty="0">
              <a:solidFill>
                <a:srgbClr val="00542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Критерии оценок</a:t>
            </a:r>
            <a:endParaRPr lang="ru-RU" sz="54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1484784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«5» 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нет ошибок</a:t>
            </a:r>
          </a:p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«4»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одна ошибка</a:t>
            </a:r>
          </a:p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«3»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 две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rot="21255526">
            <a:off x="1963678" y="5029781"/>
            <a:ext cx="634661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000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Пьер ВАРИНЬО́Н</a:t>
            </a:r>
            <a:endParaRPr lang="ru-RU" sz="6000" dirty="0">
              <a:solidFill>
                <a:srgbClr val="005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pic>
        <p:nvPicPr>
          <p:cNvPr id="55302" name="Picture 6" descr="http://www.archivesdefrance.culture.gouv.fr/static/3575"/>
          <p:cNvPicPr>
            <a:picLocks noChangeAspect="1" noChangeArrowheads="1"/>
          </p:cNvPicPr>
          <p:nvPr/>
        </p:nvPicPr>
        <p:blipFill>
          <a:blip r:embed="rId4"/>
          <a:srcRect l="29119" t="9382" r="29816" b="8858"/>
          <a:stretch>
            <a:fillRect/>
          </a:stretch>
        </p:blipFill>
        <p:spPr bwMode="auto">
          <a:xfrm rot="21276812">
            <a:off x="2410408" y="674839"/>
            <a:ext cx="392909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4000"/>
            <a:ext cx="9144000" cy="6912000"/>
          </a:xfrm>
          <a:prstGeom prst="rect">
            <a:avLst/>
          </a:prstGeom>
          <a:ln>
            <a:solidFill>
              <a:srgbClr val="C400C4"/>
            </a:solidFill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34" y="357166"/>
            <a:ext cx="82153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dirty="0" smtClean="0">
                <a:solidFill>
                  <a:srgbClr val="005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Теорема  ВАРИНЬО́НА</a:t>
            </a:r>
            <a:endParaRPr lang="ru-RU" sz="6000" dirty="0">
              <a:solidFill>
                <a:srgbClr val="005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Arial" charset="0"/>
            </a:endParaRPr>
          </a:p>
        </p:txBody>
      </p:sp>
      <p:cxnSp>
        <p:nvCxnSpPr>
          <p:cNvPr id="52227" name="AutoShape 3"/>
          <p:cNvCxnSpPr>
            <a:cxnSpLocks noChangeShapeType="1"/>
          </p:cNvCxnSpPr>
          <p:nvPr/>
        </p:nvCxnSpPr>
        <p:spPr bwMode="auto">
          <a:xfrm flipH="1">
            <a:off x="1279996" y="2203468"/>
            <a:ext cx="1648930" cy="1732768"/>
          </a:xfrm>
          <a:prstGeom prst="straightConnector1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228" name="AutoShape 4"/>
          <p:cNvCxnSpPr>
            <a:cxnSpLocks noChangeShapeType="1"/>
          </p:cNvCxnSpPr>
          <p:nvPr/>
        </p:nvCxnSpPr>
        <p:spPr bwMode="auto">
          <a:xfrm>
            <a:off x="1279996" y="3937797"/>
            <a:ext cx="4266605" cy="1920095"/>
          </a:xfrm>
          <a:prstGeom prst="straightConnector1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229" name="AutoShape 5"/>
          <p:cNvCxnSpPr>
            <a:cxnSpLocks noChangeShapeType="1"/>
          </p:cNvCxnSpPr>
          <p:nvPr/>
        </p:nvCxnSpPr>
        <p:spPr bwMode="auto">
          <a:xfrm flipV="1">
            <a:off x="2928926" y="1643050"/>
            <a:ext cx="4637614" cy="561979"/>
          </a:xfrm>
          <a:prstGeom prst="straightConnector1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230" name="AutoShape 6"/>
          <p:cNvCxnSpPr>
            <a:cxnSpLocks noChangeShapeType="1"/>
          </p:cNvCxnSpPr>
          <p:nvPr/>
        </p:nvCxnSpPr>
        <p:spPr bwMode="auto">
          <a:xfrm flipH="1">
            <a:off x="5546601" y="1643050"/>
            <a:ext cx="2019939" cy="4214842"/>
          </a:xfrm>
          <a:prstGeom prst="straightConnector1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231" name="AutoShape 7"/>
          <p:cNvCxnSpPr>
            <a:cxnSpLocks noChangeShapeType="1"/>
          </p:cNvCxnSpPr>
          <p:nvPr/>
        </p:nvCxnSpPr>
        <p:spPr bwMode="auto">
          <a:xfrm flipV="1">
            <a:off x="2166296" y="1959944"/>
            <a:ext cx="2968073" cy="1088054"/>
          </a:xfrm>
          <a:prstGeom prst="straightConnector1">
            <a:avLst/>
          </a:prstGeom>
          <a:ln>
            <a:solidFill>
              <a:srgbClr val="C400C4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232" name="AutoShape 8"/>
          <p:cNvCxnSpPr>
            <a:cxnSpLocks noChangeShapeType="1"/>
          </p:cNvCxnSpPr>
          <p:nvPr/>
        </p:nvCxnSpPr>
        <p:spPr bwMode="auto">
          <a:xfrm>
            <a:off x="2166296" y="3046436"/>
            <a:ext cx="1369986" cy="1885752"/>
          </a:xfrm>
          <a:prstGeom prst="straightConnector1">
            <a:avLst/>
          </a:prstGeom>
          <a:ln>
            <a:solidFill>
              <a:srgbClr val="C400C4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234" name="AutoShape 10"/>
          <p:cNvCxnSpPr>
            <a:cxnSpLocks noChangeShapeType="1"/>
          </p:cNvCxnSpPr>
          <p:nvPr/>
        </p:nvCxnSpPr>
        <p:spPr bwMode="auto">
          <a:xfrm flipV="1">
            <a:off x="3536281" y="3845695"/>
            <a:ext cx="2968073" cy="1088054"/>
          </a:xfrm>
          <a:prstGeom prst="straightConnector1">
            <a:avLst/>
          </a:prstGeom>
          <a:ln>
            <a:solidFill>
              <a:srgbClr val="C400C4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235" name="AutoShape 11"/>
          <p:cNvCxnSpPr>
            <a:cxnSpLocks noChangeShapeType="1"/>
          </p:cNvCxnSpPr>
          <p:nvPr/>
        </p:nvCxnSpPr>
        <p:spPr bwMode="auto">
          <a:xfrm>
            <a:off x="5134369" y="1958383"/>
            <a:ext cx="1369986" cy="1885752"/>
          </a:xfrm>
          <a:prstGeom prst="straightConnector1">
            <a:avLst/>
          </a:prstGeom>
          <a:ln>
            <a:solidFill>
              <a:srgbClr val="C400C4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124000" y="2988000"/>
            <a:ext cx="108000" cy="108000"/>
          </a:xfrm>
          <a:prstGeom prst="ellipse">
            <a:avLst/>
          </a:prstGeom>
          <a:solidFill>
            <a:srgbClr val="DE0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6000" y="1908000"/>
            <a:ext cx="108000" cy="108000"/>
          </a:xfrm>
          <a:prstGeom prst="ellipse">
            <a:avLst/>
          </a:prstGeom>
          <a:solidFill>
            <a:srgbClr val="DE0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56000" y="4860000"/>
            <a:ext cx="108000" cy="108000"/>
          </a:xfrm>
          <a:prstGeom prst="ellipse">
            <a:avLst/>
          </a:prstGeom>
          <a:solidFill>
            <a:srgbClr val="DE0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29388" y="3786190"/>
            <a:ext cx="108000" cy="108000"/>
          </a:xfrm>
          <a:prstGeom prst="ellipse">
            <a:avLst/>
          </a:prstGeom>
          <a:solidFill>
            <a:srgbClr val="DE0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233" name="AutoShape 9"/>
          <p:cNvCxnSpPr>
            <a:cxnSpLocks noChangeShapeType="1"/>
          </p:cNvCxnSpPr>
          <p:nvPr/>
        </p:nvCxnSpPr>
        <p:spPr bwMode="auto">
          <a:xfrm flipV="1">
            <a:off x="1279996" y="1643050"/>
            <a:ext cx="6286544" cy="2294747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1643042" y="2500306"/>
            <a:ext cx="1071570" cy="928694"/>
            <a:chOff x="1643042" y="2500306"/>
            <a:chExt cx="1071570" cy="928694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643042" y="3357562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428860" y="2500306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3428992" y="1643050"/>
            <a:ext cx="2571768" cy="642942"/>
            <a:chOff x="3428992" y="1643050"/>
            <a:chExt cx="2571768" cy="64294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321835" y="2107397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3393273" y="2035959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5750727" y="1821645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5822165" y="1750207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5857884" y="2857496"/>
            <a:ext cx="1214446" cy="2143140"/>
            <a:chOff x="5857884" y="2857496"/>
            <a:chExt cx="1214446" cy="2143140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6786578" y="2857496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786578" y="2928934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6715140" y="3000372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5929322" y="4714884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5857884" y="4786322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857884" y="4857760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2071670" y="4214818"/>
            <a:ext cx="2428892" cy="1285884"/>
            <a:chOff x="2071670" y="4214818"/>
            <a:chExt cx="2428892" cy="128588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2035951" y="4321975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2071670" y="4214818"/>
              <a:ext cx="214314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4250529" y="5322107"/>
              <a:ext cx="285752" cy="714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4286248" y="5214950"/>
              <a:ext cx="214314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42910" y="357187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428860" y="150017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B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572396" y="1357298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C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5357818" y="571501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2928926" y="4857760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M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357290" y="250030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4786314" y="114298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P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6500826" y="3500438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K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animBg="1"/>
      <p:bldP spid="18" grpId="0" animBg="1"/>
      <p:bldP spid="19" grpId="0" animBg="1"/>
      <p:bldP spid="20" grpId="0" animBg="1"/>
      <p:bldP spid="42" grpId="0"/>
      <p:bldP spid="44" grpId="0"/>
      <p:bldP spid="45" grpId="0"/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428596" y="285728"/>
            <a:ext cx="8358246" cy="110799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1472" y="1714488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п. 62, № 564, № 566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№ 567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 Подготовить сообщение о Вариньоне и свойствах параллелограмма Вариньона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428596" y="285728"/>
            <a:ext cx="835824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Оцени свою работу на уроке</a:t>
            </a:r>
            <a:endParaRPr lang="ru-RU" sz="6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0034" y="1071546"/>
            <a:ext cx="3571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Урок</a:t>
            </a:r>
            <a:r>
              <a:rPr lang="ru-RU" sz="4400" b="1" i="1" dirty="0" smtClean="0"/>
              <a:t>	</a:t>
            </a:r>
            <a:endParaRPr lang="ru-RU" sz="4400" dirty="0" smtClean="0"/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интересно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скучно	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3.безразлично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57422" y="3857628"/>
            <a:ext cx="56436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Итог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понял материал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узнал больше, чем знал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 не понял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86282" y="928670"/>
            <a:ext cx="43577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 на уроке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работал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отдыхал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3.помогал другим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ra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pic>
        <p:nvPicPr>
          <p:cNvPr id="16387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071546"/>
            <a:ext cx="4343214" cy="414335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rot="20418075">
            <a:off x="57633" y="606694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 работу</a:t>
            </a:r>
            <a:endParaRPr lang="ru-RU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714348" y="285728"/>
            <a:ext cx="770485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Можно ли сказать, что прямые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параллельны?</a:t>
            </a:r>
          </a:p>
        </p:txBody>
      </p:sp>
      <p:cxnSp>
        <p:nvCxnSpPr>
          <p:cNvPr id="17426" name="AutoShape 18"/>
          <p:cNvCxnSpPr>
            <a:cxnSpLocks noChangeShapeType="1"/>
          </p:cNvCxnSpPr>
          <p:nvPr/>
        </p:nvCxnSpPr>
        <p:spPr bwMode="auto">
          <a:xfrm>
            <a:off x="1428728" y="4786322"/>
            <a:ext cx="6120000" cy="0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857356" y="3857628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150 °</a:t>
            </a:r>
          </a:p>
        </p:txBody>
      </p:sp>
      <p:sp>
        <p:nvSpPr>
          <p:cNvPr id="17430" name="Arc 22"/>
          <p:cNvSpPr>
            <a:spLocks/>
          </p:cNvSpPr>
          <p:nvPr/>
        </p:nvSpPr>
        <p:spPr bwMode="auto">
          <a:xfrm>
            <a:off x="5000628" y="2786628"/>
            <a:ext cx="428628" cy="49949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2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31" name="Arc 23"/>
          <p:cNvSpPr>
            <a:spLocks/>
          </p:cNvSpPr>
          <p:nvPr/>
        </p:nvSpPr>
        <p:spPr bwMode="auto">
          <a:xfrm rot="2508028" flipV="1">
            <a:off x="2828539" y="4275387"/>
            <a:ext cx="402914" cy="526103"/>
          </a:xfrm>
          <a:custGeom>
            <a:avLst/>
            <a:gdLst>
              <a:gd name="G0" fmla="+- 21600 0 0"/>
              <a:gd name="G1" fmla="+- 19421 0 0"/>
              <a:gd name="G2" fmla="+- 21600 0 0"/>
              <a:gd name="T0" fmla="*/ 26874 w 26874"/>
              <a:gd name="T1" fmla="*/ 40367 h 41021"/>
              <a:gd name="T2" fmla="*/ 12146 w 26874"/>
              <a:gd name="T3" fmla="*/ 0 h 41021"/>
              <a:gd name="T4" fmla="*/ 21600 w 26874"/>
              <a:gd name="T5" fmla="*/ 19421 h 41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74" h="41021" fill="none" extrusionOk="0">
                <a:moveTo>
                  <a:pt x="26874" y="40367"/>
                </a:moveTo>
                <a:cubicBezTo>
                  <a:pt x="25149" y="40801"/>
                  <a:pt x="23378" y="41020"/>
                  <a:pt x="21600" y="41021"/>
                </a:cubicBezTo>
                <a:cubicBezTo>
                  <a:pt x="9670" y="41021"/>
                  <a:pt x="0" y="31350"/>
                  <a:pt x="0" y="19421"/>
                </a:cubicBezTo>
                <a:cubicBezTo>
                  <a:pt x="-1" y="11156"/>
                  <a:pt x="4715" y="3616"/>
                  <a:pt x="12145" y="-1"/>
                </a:cubicBezTo>
              </a:path>
              <a:path w="26874" h="41021" stroke="0" extrusionOk="0">
                <a:moveTo>
                  <a:pt x="26874" y="40367"/>
                </a:moveTo>
                <a:cubicBezTo>
                  <a:pt x="25149" y="40801"/>
                  <a:pt x="23378" y="41020"/>
                  <a:pt x="21600" y="41021"/>
                </a:cubicBezTo>
                <a:cubicBezTo>
                  <a:pt x="9670" y="41021"/>
                  <a:pt x="0" y="31350"/>
                  <a:pt x="0" y="19421"/>
                </a:cubicBezTo>
                <a:cubicBezTo>
                  <a:pt x="-1" y="11156"/>
                  <a:pt x="4715" y="3616"/>
                  <a:pt x="12145" y="-1"/>
                </a:cubicBezTo>
                <a:lnTo>
                  <a:pt x="21600" y="19421"/>
                </a:lnTo>
                <a:close/>
              </a:path>
            </a:pathLst>
          </a:custGeom>
          <a:noFill/>
          <a:ln w="38100">
            <a:solidFill>
              <a:srgbClr val="0062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500694" y="2429438"/>
            <a:ext cx="200026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Georgia" pitchFamily="18" charset="0"/>
                <a:cs typeface="Arial" pitchFamily="34" charset="0"/>
              </a:rPr>
              <a:t>28 °</a:t>
            </a:r>
          </a:p>
        </p:txBody>
      </p:sp>
      <p:cxnSp>
        <p:nvCxnSpPr>
          <p:cNvPr id="32" name="AutoShape 18"/>
          <p:cNvCxnSpPr>
            <a:cxnSpLocks noChangeShapeType="1"/>
          </p:cNvCxnSpPr>
          <p:nvPr/>
        </p:nvCxnSpPr>
        <p:spPr bwMode="auto">
          <a:xfrm>
            <a:off x="1571604" y="3357562"/>
            <a:ext cx="6120000" cy="0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428" name="AutoShape 20"/>
          <p:cNvCxnSpPr>
            <a:cxnSpLocks noChangeShapeType="1"/>
          </p:cNvCxnSpPr>
          <p:nvPr/>
        </p:nvCxnSpPr>
        <p:spPr bwMode="auto">
          <a:xfrm rot="5400000" flipH="1" flipV="1">
            <a:off x="2143108" y="2358000"/>
            <a:ext cx="3429024" cy="3286148"/>
          </a:xfrm>
          <a:prstGeom prst="straightConnector1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3714744" y="3214686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2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4143372" y="2714620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1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4786314" y="2714620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3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357686" y="3214686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4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2786050" y="4143380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5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3500430" y="4143380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7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214546" y="4714884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6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000364" y="4786322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cxnSp>
        <p:nvCxnSpPr>
          <p:cNvPr id="4" name="AutoShape 18"/>
          <p:cNvCxnSpPr>
            <a:cxnSpLocks noChangeShapeType="1"/>
          </p:cNvCxnSpPr>
          <p:nvPr/>
        </p:nvCxnSpPr>
        <p:spPr bwMode="auto">
          <a:xfrm rot="600000">
            <a:off x="1428728" y="4786322"/>
            <a:ext cx="6120000" cy="0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571868" y="5214950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140°</a:t>
            </a:r>
          </a:p>
        </p:txBody>
      </p:sp>
      <p:sp>
        <p:nvSpPr>
          <p:cNvPr id="6" name="Arc 22"/>
          <p:cNvSpPr>
            <a:spLocks/>
          </p:cNvSpPr>
          <p:nvPr/>
        </p:nvSpPr>
        <p:spPr bwMode="auto">
          <a:xfrm rot="20909021">
            <a:off x="2805281" y="2172672"/>
            <a:ext cx="1033110" cy="101245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2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3571868" y="2071678"/>
            <a:ext cx="200026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Georgia" pitchFamily="18" charset="0"/>
                <a:cs typeface="Arial" pitchFamily="34" charset="0"/>
              </a:rPr>
              <a:t>140°</a:t>
            </a:r>
          </a:p>
        </p:txBody>
      </p:sp>
      <p:cxnSp>
        <p:nvCxnSpPr>
          <p:cNvPr id="9" name="AutoShape 18"/>
          <p:cNvCxnSpPr>
            <a:cxnSpLocks noChangeShapeType="1"/>
          </p:cNvCxnSpPr>
          <p:nvPr/>
        </p:nvCxnSpPr>
        <p:spPr bwMode="auto">
          <a:xfrm rot="600000">
            <a:off x="1581128" y="3166322"/>
            <a:ext cx="6120000" cy="0"/>
          </a:xfrm>
          <a:prstGeom prst="straightConnector1">
            <a:avLst/>
          </a:prstGeom>
          <a:ln w="76200">
            <a:solidFill>
              <a:srgbClr val="006C31"/>
            </a:solidFill>
            <a:headEnd/>
            <a:tailEnd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AutoShape 20"/>
          <p:cNvCxnSpPr>
            <a:cxnSpLocks noChangeShapeType="1"/>
          </p:cNvCxnSpPr>
          <p:nvPr/>
        </p:nvCxnSpPr>
        <p:spPr bwMode="auto">
          <a:xfrm rot="16200000" flipV="1">
            <a:off x="1928796" y="2428870"/>
            <a:ext cx="4143403" cy="3286146"/>
          </a:xfrm>
          <a:prstGeom prst="straightConnector1">
            <a:avLst/>
          </a:prstGeom>
          <a:ln w="57150"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Arc 22"/>
          <p:cNvSpPr>
            <a:spLocks/>
          </p:cNvSpPr>
          <p:nvPr/>
        </p:nvSpPr>
        <p:spPr bwMode="auto">
          <a:xfrm rot="4775708" flipV="1">
            <a:off x="4029664" y="4679873"/>
            <a:ext cx="870358" cy="78440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2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14348" y="285728"/>
            <a:ext cx="770485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Можно ли сказать, что прямые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параллельны?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714612" y="2786058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2</a:t>
            </a:r>
          </a:p>
        </p:txBody>
      </p:sp>
      <p:sp>
        <p:nvSpPr>
          <p:cNvPr id="13" name="Text Box 24"/>
          <p:cNvSpPr txBox="1">
            <a:spLocks noChangeArrowheads="1"/>
          </p:cNvSpPr>
          <p:nvPr/>
        </p:nvSpPr>
        <p:spPr bwMode="auto">
          <a:xfrm>
            <a:off x="2285984" y="2143116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1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000364" y="2285992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3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428992" y="2857496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4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3714744" y="4000504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5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4572000" y="4143380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7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214810" y="4714884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6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4929190" y="4786322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cs typeface="Arial" pitchFamily="34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8596" y="285728"/>
            <a:ext cx="835824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Можно ли сказать, что треугольники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подобны?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571604" y="2071678"/>
            <a:ext cx="4357718" cy="4286280"/>
          </a:xfrm>
          <a:prstGeom prst="triangle">
            <a:avLst>
              <a:gd name="adj" fmla="val 79020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000100" y="5500702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072066" y="185736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857884" y="5572140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428860" y="5357826"/>
            <a:ext cx="3286148" cy="1588"/>
          </a:xfrm>
          <a:prstGeom prst="line">
            <a:avLst/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785918" y="4500570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К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572132" y="4500570"/>
            <a:ext cx="571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L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786314" y="364331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5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428992" y="364331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7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5786446" y="3429000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10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1928794" y="3357562"/>
            <a:ext cx="128588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8596" y="285728"/>
            <a:ext cx="8358246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Можно ли сказать, что треугольники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подобны?</a:t>
            </a: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14348" y="2714620"/>
            <a:ext cx="3071834" cy="1857388"/>
          </a:xfrm>
          <a:prstGeom prst="triangle">
            <a:avLst>
              <a:gd name="adj" fmla="val 85364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57159" y="3714752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3143240" y="185736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715272" y="5286388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  <a:r>
              <a:rPr kumimoji="0" lang="ru-RU" sz="6000" i="0" u="none" strike="noStrike" cap="none" normalizeH="0" baseline="-2500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500958" y="3786190"/>
            <a:ext cx="13573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6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4572000" y="3357562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12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428728" y="3000372"/>
            <a:ext cx="571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6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500430" y="3071810"/>
            <a:ext cx="571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3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928794" y="4500570"/>
            <a:ext cx="5715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5</a:t>
            </a:r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3500430" y="2428868"/>
            <a:ext cx="4286280" cy="3500462"/>
          </a:xfrm>
          <a:prstGeom prst="triangle">
            <a:avLst>
              <a:gd name="adj" fmla="val 85364"/>
            </a:avLst>
          </a:prstGeom>
          <a:noFill/>
          <a:ln w="762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2571736" y="5500702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  <a:r>
              <a:rPr kumimoji="0" lang="ru-RU" sz="6000" i="0" u="none" strike="noStrike" cap="none" normalizeH="0" baseline="-2500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7215206" y="1857364"/>
            <a:ext cx="114300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  <a:r>
              <a:rPr kumimoji="0" lang="ru-RU" sz="6000" i="0" u="none" strike="noStrike" cap="none" normalizeH="0" baseline="-2500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5357818" y="5786454"/>
            <a:ext cx="8572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>
            <a:off x="1785918" y="571480"/>
            <a:ext cx="5929354" cy="5286412"/>
          </a:xfrm>
          <a:prstGeom prst="triangle">
            <a:avLst>
              <a:gd name="adj" fmla="val 27842"/>
            </a:avLst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2643174" y="3214686"/>
            <a:ext cx="2964677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000232" y="4500570"/>
            <a:ext cx="288000" cy="10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86050" y="2143116"/>
            <a:ext cx="288000" cy="10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714876" y="2214554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43438" y="2143116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429388" y="4357694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357950" y="4286256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00100" y="5214950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643174" y="14285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В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7643834" y="5214950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14480" y="264318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М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786446" y="264318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3821901" y="4107661"/>
            <a:ext cx="2643206" cy="8572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2300992" y="3485432"/>
            <a:ext cx="2659744" cy="211825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644000" y="5832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44562" y="317024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71736" y="317024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00364" y="5715016"/>
            <a:ext cx="288000" cy="250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000364" y="5786454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929322" y="5715016"/>
            <a:ext cx="288000" cy="250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929322" y="5786454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429124" y="571501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K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  <p:bldP spid="6" grpId="0" animBg="1"/>
      <p:bldP spid="7" grpId="0" animBg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714488"/>
            <a:ext cx="8103844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Средняя линия треугольника</a:t>
            </a:r>
            <a:endParaRPr lang="ru-RU" sz="9600" dirty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" name="Равнобедренный треугольник 3"/>
          <p:cNvSpPr/>
          <p:nvPr/>
        </p:nvSpPr>
        <p:spPr>
          <a:xfrm>
            <a:off x="1857356" y="857232"/>
            <a:ext cx="5929354" cy="5286412"/>
          </a:xfrm>
          <a:prstGeom prst="triangle">
            <a:avLst>
              <a:gd name="adj" fmla="val 27842"/>
            </a:avLst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 flipH="1">
            <a:off x="2714612" y="3500438"/>
            <a:ext cx="2964677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5616000" y="3456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643174" y="3456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071670" y="4786322"/>
            <a:ext cx="288000" cy="10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57488" y="2428868"/>
            <a:ext cx="288000" cy="10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786314" y="2500306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4714876" y="2428868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500826" y="4643446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429388" y="4572008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071538" y="550070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714612" y="42860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В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715272" y="5500702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С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785918" y="2928934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М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5643570" y="2857496"/>
            <a:ext cx="642942" cy="8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4876" y="285728"/>
            <a:ext cx="4071966" cy="19389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MN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- </a:t>
            </a:r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средняя линия</a:t>
            </a:r>
            <a:endParaRPr lang="ru-RU" sz="6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414</Words>
  <Application>Microsoft Office PowerPoint</Application>
  <PresentationFormat>Экран (4:3)</PresentationFormat>
  <Paragraphs>216</Paragraphs>
  <Slides>28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Win-8</cp:lastModifiedBy>
  <cp:revision>69</cp:revision>
  <dcterms:created xsi:type="dcterms:W3CDTF">2012-11-27T10:33:43Z</dcterms:created>
  <dcterms:modified xsi:type="dcterms:W3CDTF">2014-02-11T17:15:07Z</dcterms:modified>
</cp:coreProperties>
</file>