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7" r:id="rId12"/>
    <p:sldId id="265" r:id="rId13"/>
    <p:sldId id="271" r:id="rId14"/>
    <p:sldId id="270" r:id="rId15"/>
    <p:sldId id="269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E466-D135-4CB4-82E6-A13A2DC57802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C3C971-D52C-4FF6-BC00-D8D17222D73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E466-D135-4CB4-82E6-A13A2DC57802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C971-D52C-4FF6-BC00-D8D17222D7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E466-D135-4CB4-82E6-A13A2DC57802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C971-D52C-4FF6-BC00-D8D17222D7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1CE466-D135-4CB4-82E6-A13A2DC57802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BC3C971-D52C-4FF6-BC00-D8D17222D73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E466-D135-4CB4-82E6-A13A2DC57802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C971-D52C-4FF6-BC00-D8D17222D73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E466-D135-4CB4-82E6-A13A2DC57802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C971-D52C-4FF6-BC00-D8D17222D73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C971-D52C-4FF6-BC00-D8D17222D73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E466-D135-4CB4-82E6-A13A2DC57802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E466-D135-4CB4-82E6-A13A2DC57802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C971-D52C-4FF6-BC00-D8D17222D73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E466-D135-4CB4-82E6-A13A2DC57802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C971-D52C-4FF6-BC00-D8D17222D7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1CE466-D135-4CB4-82E6-A13A2DC57802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BC3C971-D52C-4FF6-BC00-D8D17222D73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E466-D135-4CB4-82E6-A13A2DC57802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C3C971-D52C-4FF6-BC00-D8D17222D73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D1CE466-D135-4CB4-82E6-A13A2DC57802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BC3C971-D52C-4FF6-BC00-D8D17222D73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Образование</a:t>
            </a:r>
          </a:p>
          <a:p>
            <a:r>
              <a:rPr lang="ru-RU" dirty="0" smtClean="0"/>
              <a:t>Наука</a:t>
            </a:r>
          </a:p>
          <a:p>
            <a:r>
              <a:rPr lang="ru-RU" dirty="0" smtClean="0"/>
              <a:t>Художественная культура</a:t>
            </a:r>
          </a:p>
          <a:p>
            <a:r>
              <a:rPr lang="ru-RU" dirty="0" smtClean="0"/>
              <a:t>Быт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Культура и быт при Петре </a:t>
            </a:r>
            <a:r>
              <a:rPr lang="en-US" dirty="0" smtClean="0"/>
              <a:t>I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Архитектура</a:t>
            </a:r>
            <a:endParaRPr lang="ru-RU" dirty="0"/>
          </a:p>
        </p:txBody>
      </p:sp>
      <p:pic>
        <p:nvPicPr>
          <p:cNvPr id="1026" name="Picture 2" descr="http://im3-tub-ru.yandex.net/i?id=450015037-6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1952625" cy="1428750"/>
          </a:xfrm>
          <a:prstGeom prst="rect">
            <a:avLst/>
          </a:prstGeom>
          <a:noFill/>
        </p:spPr>
      </p:pic>
      <p:pic>
        <p:nvPicPr>
          <p:cNvPr id="1028" name="Picture 4" descr="http://im0-tub-ru.yandex.net/i?id=203390722-0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412776"/>
            <a:ext cx="2133600" cy="1428750"/>
          </a:xfrm>
          <a:prstGeom prst="rect">
            <a:avLst/>
          </a:prstGeom>
          <a:noFill/>
        </p:spPr>
      </p:pic>
      <p:pic>
        <p:nvPicPr>
          <p:cNvPr id="1030" name="Picture 6" descr="http://im5-tub-ru.yandex.net/i?id=338876669-2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1484784"/>
            <a:ext cx="2152650" cy="1428750"/>
          </a:xfrm>
          <a:prstGeom prst="rect">
            <a:avLst/>
          </a:prstGeom>
          <a:noFill/>
        </p:spPr>
      </p:pic>
      <p:pic>
        <p:nvPicPr>
          <p:cNvPr id="1032" name="Picture 8" descr="http://im8-tub-ru.yandex.net/i?id=497791366-6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645024"/>
            <a:ext cx="2019300" cy="1428750"/>
          </a:xfrm>
          <a:prstGeom prst="rect">
            <a:avLst/>
          </a:prstGeom>
          <a:noFill/>
        </p:spPr>
      </p:pic>
      <p:pic>
        <p:nvPicPr>
          <p:cNvPr id="1034" name="Picture 10" descr="http://im3-tub-ru.yandex.net/i?id=126025250-41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3928" y="3645024"/>
            <a:ext cx="1076325" cy="1428750"/>
          </a:xfrm>
          <a:prstGeom prst="rect">
            <a:avLst/>
          </a:prstGeom>
          <a:noFill/>
        </p:spPr>
      </p:pic>
      <p:pic>
        <p:nvPicPr>
          <p:cNvPr id="1036" name="Picture 12" descr="http://im5-tub-ru.yandex.net/i?id=103613399-66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3645024"/>
            <a:ext cx="180022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Петергоф</a:t>
            </a:r>
            <a:endParaRPr lang="ru-RU" dirty="0"/>
          </a:p>
        </p:txBody>
      </p:sp>
      <p:pic>
        <p:nvPicPr>
          <p:cNvPr id="2050" name="Picture 2" descr="http://im0-tub-ru.yandex.net/i?id=130900523-5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2409825" cy="1428750"/>
          </a:xfrm>
          <a:prstGeom prst="rect">
            <a:avLst/>
          </a:prstGeom>
          <a:noFill/>
        </p:spPr>
      </p:pic>
      <p:pic>
        <p:nvPicPr>
          <p:cNvPr id="2052" name="Picture 4" descr="http://im7-tub-ru.yandex.net/i?id=104535204-5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844824"/>
            <a:ext cx="2228850" cy="1428750"/>
          </a:xfrm>
          <a:prstGeom prst="rect">
            <a:avLst/>
          </a:prstGeom>
          <a:noFill/>
        </p:spPr>
      </p:pic>
      <p:pic>
        <p:nvPicPr>
          <p:cNvPr id="2054" name="Picture 6" descr="http://im5-tub-ru.yandex.net/i?id=62511400-4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4221088"/>
            <a:ext cx="2143125" cy="1428750"/>
          </a:xfrm>
          <a:prstGeom prst="rect">
            <a:avLst/>
          </a:prstGeom>
          <a:noFill/>
        </p:spPr>
      </p:pic>
      <p:pic>
        <p:nvPicPr>
          <p:cNvPr id="2056" name="Picture 8" descr="http://im7-tub-ru.yandex.net/i?id=227250949-0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4221088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Д. </a:t>
            </a:r>
            <a:r>
              <a:rPr lang="ru-RU" dirty="0" err="1" smtClean="0"/>
              <a:t>Трезини</a:t>
            </a:r>
            <a:r>
              <a:rPr lang="ru-RU" dirty="0" smtClean="0"/>
              <a:t>, Ж. </a:t>
            </a:r>
            <a:r>
              <a:rPr lang="ru-RU" dirty="0" err="1" smtClean="0"/>
              <a:t>Леблон</a:t>
            </a:r>
            <a:r>
              <a:rPr lang="ru-RU" dirty="0" smtClean="0"/>
              <a:t>, Ф.Б.Растрелли</a:t>
            </a:r>
          </a:p>
          <a:p>
            <a:r>
              <a:rPr lang="ru-RU" dirty="0" smtClean="0"/>
              <a:t>И.Коробов, М. </a:t>
            </a:r>
            <a:r>
              <a:rPr lang="ru-RU" dirty="0" err="1" smtClean="0"/>
              <a:t>Земцов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Архитекторы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Изобразительное искусство</a:t>
            </a:r>
            <a:endParaRPr lang="ru-RU" dirty="0"/>
          </a:p>
        </p:txBody>
      </p:sp>
      <p:pic>
        <p:nvPicPr>
          <p:cNvPr id="26626" name="Picture 2" descr="http://im7-tub-ru.yandex.net/i?id=444729794-4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2628900" cy="1428750"/>
          </a:xfrm>
          <a:prstGeom prst="rect">
            <a:avLst/>
          </a:prstGeom>
          <a:noFill/>
        </p:spPr>
      </p:pic>
      <p:pic>
        <p:nvPicPr>
          <p:cNvPr id="26628" name="Picture 4" descr="http://im4-tub-ru.yandex.net/i?id=74125157-6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3861048"/>
            <a:ext cx="1543050" cy="1428750"/>
          </a:xfrm>
          <a:prstGeom prst="rect">
            <a:avLst/>
          </a:prstGeom>
          <a:noFill/>
        </p:spPr>
      </p:pic>
      <p:pic>
        <p:nvPicPr>
          <p:cNvPr id="26630" name="Picture 6" descr="http://im4-tub-ru.yandex.net/i?id=265240700-3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861048"/>
            <a:ext cx="1133475" cy="1428750"/>
          </a:xfrm>
          <a:prstGeom prst="rect">
            <a:avLst/>
          </a:prstGeom>
          <a:noFill/>
        </p:spPr>
      </p:pic>
      <p:pic>
        <p:nvPicPr>
          <p:cNvPr id="26632" name="Picture 8" descr="http://im3-tub-ru.yandex.net/i?id=351832359-32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1484784"/>
            <a:ext cx="24193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Перемены в быте</a:t>
            </a:r>
            <a:endParaRPr lang="ru-RU" dirty="0"/>
          </a:p>
        </p:txBody>
      </p:sp>
      <p:pic>
        <p:nvPicPr>
          <p:cNvPr id="27650" name="Picture 2" descr="http://im8-tub-ru.yandex.net/i?id=442897564-6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1905000" cy="1428750"/>
          </a:xfrm>
          <a:prstGeom prst="rect">
            <a:avLst/>
          </a:prstGeom>
          <a:noFill/>
        </p:spPr>
      </p:pic>
      <p:pic>
        <p:nvPicPr>
          <p:cNvPr id="27652" name="Picture 4" descr="http://im3-tub-ru.yandex.net/i?id=117909293-6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844824"/>
            <a:ext cx="1400175" cy="1428750"/>
          </a:xfrm>
          <a:prstGeom prst="rect">
            <a:avLst/>
          </a:prstGeom>
          <a:noFill/>
        </p:spPr>
      </p:pic>
      <p:pic>
        <p:nvPicPr>
          <p:cNvPr id="27656" name="Picture 8" descr="http://im8-tub-ru.yandex.net/i?id=86059151-6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221088"/>
            <a:ext cx="2028825" cy="1428750"/>
          </a:xfrm>
          <a:prstGeom prst="rect">
            <a:avLst/>
          </a:prstGeom>
          <a:noFill/>
        </p:spPr>
      </p:pic>
      <p:pic>
        <p:nvPicPr>
          <p:cNvPr id="27658" name="Picture 10" descr="http://im6-tub-ru.yandex.net/i?id=6534722-02-16f-4533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4293096"/>
            <a:ext cx="2295525" cy="1428750"/>
          </a:xfrm>
          <a:prstGeom prst="rect">
            <a:avLst/>
          </a:prstGeom>
          <a:noFill/>
        </p:spPr>
      </p:pic>
      <p:pic>
        <p:nvPicPr>
          <p:cNvPr id="27660" name="Picture 12" descr="http://im6-tub-ru.yandex.net/i?id=96837747-4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4293096"/>
            <a:ext cx="2352675" cy="1428750"/>
          </a:xfrm>
          <a:prstGeom prst="rect">
            <a:avLst/>
          </a:prstGeom>
          <a:noFill/>
        </p:spPr>
      </p:pic>
      <p:pic>
        <p:nvPicPr>
          <p:cNvPr id="27662" name="Picture 14" descr="http://im7-tub-ru.yandex.net/i?id=91923681-49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1844824"/>
            <a:ext cx="126682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традиции</a:t>
            </a:r>
            <a:endParaRPr lang="ru-RU" dirty="0"/>
          </a:p>
        </p:txBody>
      </p:sp>
      <p:pic>
        <p:nvPicPr>
          <p:cNvPr id="28674" name="Picture 2" descr="http://im2-tub-ru.yandex.net/i?id=61257352-3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132856"/>
            <a:ext cx="1476375" cy="1428750"/>
          </a:xfrm>
          <a:prstGeom prst="rect">
            <a:avLst/>
          </a:prstGeom>
          <a:noFill/>
        </p:spPr>
      </p:pic>
      <p:pic>
        <p:nvPicPr>
          <p:cNvPr id="28676" name="Picture 4" descr="http://im4-tub-ru.yandex.net/i?id=50991753-5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988840"/>
            <a:ext cx="1905000" cy="1428750"/>
          </a:xfrm>
          <a:prstGeom prst="rect">
            <a:avLst/>
          </a:prstGeom>
          <a:noFill/>
        </p:spPr>
      </p:pic>
      <p:pic>
        <p:nvPicPr>
          <p:cNvPr id="28678" name="Picture 6" descr="http://im3-tub-ru.yandex.net/i?id=9797350-2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2132856"/>
            <a:ext cx="1143000" cy="1428750"/>
          </a:xfrm>
          <a:prstGeom prst="rect">
            <a:avLst/>
          </a:prstGeom>
          <a:noFill/>
        </p:spPr>
      </p:pic>
      <p:pic>
        <p:nvPicPr>
          <p:cNvPr id="28680" name="Picture 8" descr="http://im7-tub-ru.yandex.net/i?id=156757873-43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149080"/>
            <a:ext cx="2143125" cy="1428750"/>
          </a:xfrm>
          <a:prstGeom prst="rect">
            <a:avLst/>
          </a:prstGeom>
          <a:noFill/>
        </p:spPr>
      </p:pic>
      <p:pic>
        <p:nvPicPr>
          <p:cNvPr id="28682" name="Picture 10" descr="http://im5-tub-ru.yandex.net/i?id=379934997-57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4221088"/>
            <a:ext cx="1905000" cy="1428750"/>
          </a:xfrm>
          <a:prstGeom prst="rect">
            <a:avLst/>
          </a:prstGeom>
          <a:noFill/>
        </p:spPr>
      </p:pic>
      <p:pic>
        <p:nvPicPr>
          <p:cNvPr id="9" name="Picture 6" descr="http://im8-tub-ru.yandex.net/i?id=183104851-59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4221088"/>
            <a:ext cx="14478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Большие успехи были достигнуты в области культуры и образования.</a:t>
            </a:r>
          </a:p>
          <a:p>
            <a:r>
              <a:rPr lang="ru-RU" dirty="0" smtClean="0"/>
              <a:t>Культура соединила в себе новые западные и традиционные восточные черты.</a:t>
            </a:r>
          </a:p>
          <a:p>
            <a:r>
              <a:rPr lang="ru-RU" dirty="0" smtClean="0"/>
              <a:t>Новшества и достижения стали достоянием лишь высших слоёв населения.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Культурное наследие Петра </a:t>
            </a:r>
            <a:r>
              <a:rPr lang="en-US" dirty="0" smtClean="0"/>
              <a:t>I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Цифирные школы</a:t>
            </a:r>
          </a:p>
          <a:p>
            <a:r>
              <a:rPr lang="ru-RU" dirty="0" smtClean="0"/>
              <a:t>Государственные школы</a:t>
            </a:r>
          </a:p>
          <a:p>
            <a:r>
              <a:rPr lang="ru-RU" dirty="0" smtClean="0"/>
              <a:t>Частные школы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Профессиональное образование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Учебники, справочники, наглядные пособия</a:t>
            </a:r>
          </a:p>
          <a:p>
            <a:r>
              <a:rPr lang="ru-RU" dirty="0" smtClean="0"/>
              <a:t>Введение гражданской азбуки</a:t>
            </a:r>
          </a:p>
          <a:p>
            <a:r>
              <a:rPr lang="ru-RU" dirty="0" smtClean="0"/>
              <a:t>Первая печатная газета «Ведомости»</a:t>
            </a:r>
          </a:p>
          <a:p>
            <a:r>
              <a:rPr lang="ru-RU" dirty="0" smtClean="0"/>
              <a:t>Основание Кунсткамеры – первого музея</a:t>
            </a:r>
          </a:p>
          <a:p>
            <a:r>
              <a:rPr lang="ru-RU" dirty="0" smtClean="0"/>
              <a:t>Открытие научной библиотеки</a:t>
            </a:r>
          </a:p>
          <a:p>
            <a:r>
              <a:rPr lang="ru-RU" dirty="0" smtClean="0"/>
              <a:t>Указ 1724 года об открытии Академии наук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Повышение грамотности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Первый госпиталь, врачебная школа</a:t>
            </a:r>
          </a:p>
          <a:p>
            <a:r>
              <a:rPr lang="ru-RU" dirty="0" smtClean="0"/>
              <a:t>Изготовление хирургических инструментов</a:t>
            </a:r>
          </a:p>
          <a:p>
            <a:r>
              <a:rPr lang="ru-RU" dirty="0" smtClean="0"/>
              <a:t>Открытие аптекарского огорода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Отечественная медицина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Крестьянин Шилов открыл на Урале медь</a:t>
            </a:r>
          </a:p>
          <a:p>
            <a:r>
              <a:rPr lang="ru-RU" dirty="0" smtClean="0"/>
              <a:t>Рудознатец Капустин – каменный уголь</a:t>
            </a:r>
          </a:p>
          <a:p>
            <a:r>
              <a:rPr lang="ru-RU" dirty="0" smtClean="0"/>
              <a:t>Мастер Рябов – минеральные воды на юге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Горное дело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Навигационная школа, обсерватория</a:t>
            </a:r>
          </a:p>
          <a:p>
            <a:r>
              <a:rPr lang="ru-RU" dirty="0" smtClean="0"/>
              <a:t>Первая в России карта звёздного неба</a:t>
            </a:r>
          </a:p>
          <a:p>
            <a:r>
              <a:rPr lang="ru-RU" dirty="0" smtClean="0"/>
              <a:t>Регулярные метеонаблюдения</a:t>
            </a:r>
          </a:p>
          <a:p>
            <a:r>
              <a:rPr lang="ru-RU" dirty="0" smtClean="0"/>
              <a:t>Первая карта Каспийского моря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Навигация, астрономия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1703 г. вышла в свет «Арифметика» Леонтия Филипповича Магницкого – энциклопедия математических знаний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Андрей Нартов первым в мире изобрёл и  построил токарный станок</a:t>
            </a:r>
          </a:p>
          <a:p>
            <a:r>
              <a:rPr lang="ru-RU" dirty="0" smtClean="0"/>
              <a:t>Механик Никонов – подводную лодку</a:t>
            </a:r>
          </a:p>
          <a:p>
            <a:r>
              <a:rPr lang="ru-RU" dirty="0" smtClean="0"/>
              <a:t>Строительство каналов, плотин, корабельных верфей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Технические знания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Получили развитие светские черты</a:t>
            </a:r>
          </a:p>
          <a:p>
            <a:r>
              <a:rPr lang="ru-RU" dirty="0" smtClean="0"/>
              <a:t>Разнообразие жанров</a:t>
            </a:r>
          </a:p>
          <a:p>
            <a:r>
              <a:rPr lang="ru-RU" dirty="0" smtClean="0"/>
              <a:t>Активная поддержка со стороны государства</a:t>
            </a:r>
          </a:p>
          <a:p>
            <a:r>
              <a:rPr lang="ru-RU" dirty="0" smtClean="0"/>
              <a:t>Переходный характер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Художественная культура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125</TotalTime>
  <Words>220</Words>
  <Application>Microsoft Office PowerPoint</Application>
  <PresentationFormat>Экран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Культура и быт при Петре I</vt:lpstr>
      <vt:lpstr>Профессиональное образование</vt:lpstr>
      <vt:lpstr>Повышение грамотности</vt:lpstr>
      <vt:lpstr>Отечественная медицина</vt:lpstr>
      <vt:lpstr>Горное дело</vt:lpstr>
      <vt:lpstr>Навигация, астрономия</vt:lpstr>
      <vt:lpstr>Математика</vt:lpstr>
      <vt:lpstr>Технические знания</vt:lpstr>
      <vt:lpstr>Художественная культура</vt:lpstr>
      <vt:lpstr>Архитектура</vt:lpstr>
      <vt:lpstr>Петергоф</vt:lpstr>
      <vt:lpstr>Архитекторы</vt:lpstr>
      <vt:lpstr>Изобразительное искусство</vt:lpstr>
      <vt:lpstr>Перемены в быте</vt:lpstr>
      <vt:lpstr>Новые традиции</vt:lpstr>
      <vt:lpstr> Культурное наследие Петра 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и быт при Петре I</dc:title>
  <dc:creator>Муся</dc:creator>
  <cp:lastModifiedBy>Муся</cp:lastModifiedBy>
  <cp:revision>14</cp:revision>
  <dcterms:created xsi:type="dcterms:W3CDTF">2013-03-10T06:42:28Z</dcterms:created>
  <dcterms:modified xsi:type="dcterms:W3CDTF">2013-03-10T08:47:32Z</dcterms:modified>
</cp:coreProperties>
</file>