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FF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DE83D-A02C-45F5-94FC-722D5D75A4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050136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49E74-4B6A-481F-9CD8-7FAD26C5E5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8821191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FA207-727F-4DCE-8605-52D1DFD1C1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394799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FE76D-FC61-4EE7-B762-FC72CAAF94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816897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7CFB7-57BC-49BA-AD4D-714EF80B4D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2169464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55728-4418-41A8-86FF-33570FDB96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381515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94BCE-8294-425F-9695-8CBA66A76F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5850454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C3A85-54E7-43E3-84F7-3F833113DEC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894943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31C58-622A-4D70-BD8F-9FAC3E2D1C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585535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05464-6C14-444B-BAAE-C18436CB24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1341835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86BCD-6E15-40A4-94C7-55699F3DE8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539198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CC"/>
            </a:gs>
            <a:gs pos="100000">
              <a:srgbClr val="66FFCC">
                <a:gamma/>
                <a:shade val="86275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4C9264D-B0FB-4BFC-BD73-A4C02938245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6613"/>
            <a:ext cx="7772400" cy="2763837"/>
          </a:xfrm>
        </p:spPr>
        <p:txBody>
          <a:bodyPr/>
          <a:lstStyle/>
          <a:p>
            <a:r>
              <a:rPr lang="ru-RU" alt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СМЕЖНЫЕ</a:t>
            </a:r>
            <a:br>
              <a:rPr lang="ru-RU" alt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alt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 ВЕРТИКАЛЬНЫЕ</a:t>
            </a:r>
            <a:br>
              <a:rPr lang="ru-RU" alt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alt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УГЛЫ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3860800"/>
            <a:ext cx="6400800" cy="1752600"/>
          </a:xfrm>
        </p:spPr>
        <p:txBody>
          <a:bodyPr/>
          <a:lstStyle/>
          <a:p>
            <a:pPr algn="r"/>
            <a:r>
              <a:rPr lang="ru-RU" altLang="ru-RU" b="1" dirty="0"/>
              <a:t>геометрия</a:t>
            </a:r>
          </a:p>
          <a:p>
            <a:pPr algn="r"/>
            <a:r>
              <a:rPr lang="ru-RU" altLang="ru-RU" b="1" dirty="0"/>
              <a:t>7 класс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20072" y="544522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Иванова А.С.</a:t>
            </a:r>
          </a:p>
          <a:p>
            <a:r>
              <a:rPr lang="ru-RU" dirty="0" smtClean="0"/>
              <a:t>МБОУО гимназия 32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/>
          <p:cNvSpPr>
            <a:spLocks noChangeShapeType="1"/>
          </p:cNvSpPr>
          <p:nvPr/>
        </p:nvSpPr>
        <p:spPr bwMode="auto">
          <a:xfrm>
            <a:off x="684213" y="404813"/>
            <a:ext cx="2374900" cy="23764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 flipH="1">
            <a:off x="842963" y="404813"/>
            <a:ext cx="2005012" cy="23383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1792288" y="1533525"/>
            <a:ext cx="104775" cy="79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16013" y="14128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619250" y="7207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solidFill>
                  <a:srgbClr val="800000"/>
                </a:solidFill>
              </a:rPr>
              <a:t>2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268538" y="1341438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solidFill>
                  <a:srgbClr val="800000"/>
                </a:solidFill>
              </a:rPr>
              <a:t>3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692275" y="19161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solidFill>
                  <a:srgbClr val="800000"/>
                </a:solidFill>
              </a:rPr>
              <a:t>4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827088" y="3284538"/>
            <a:ext cx="2881312" cy="1657350"/>
          </a:xfrm>
          <a:prstGeom prst="rect">
            <a:avLst/>
          </a:prstGeom>
          <a:solidFill>
            <a:srgbClr val="FFFF00"/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/>
              <a:t>1 и       3  -</a:t>
            </a:r>
          </a:p>
          <a:p>
            <a:pPr algn="ctr"/>
            <a:r>
              <a:rPr lang="ru-RU" altLang="ru-RU" sz="2400" b="1"/>
              <a:t>вертикальные</a:t>
            </a:r>
            <a:endParaRPr lang="ar-SA" altLang="ru-RU" sz="2400" b="1"/>
          </a:p>
        </p:txBody>
      </p:sp>
      <p:grpSp>
        <p:nvGrpSpPr>
          <p:cNvPr id="12298" name="Group 10"/>
          <p:cNvGrpSpPr>
            <a:grpSpLocks/>
          </p:cNvGrpSpPr>
          <p:nvPr/>
        </p:nvGrpSpPr>
        <p:grpSpPr bwMode="auto">
          <a:xfrm>
            <a:off x="1187450" y="3789363"/>
            <a:ext cx="288925" cy="215900"/>
            <a:chOff x="3016" y="3339"/>
            <a:chExt cx="182" cy="136"/>
          </a:xfrm>
        </p:grpSpPr>
        <p:sp>
          <p:nvSpPr>
            <p:cNvPr id="12299" name="Line 11"/>
            <p:cNvSpPr>
              <a:spLocks noChangeShapeType="1"/>
            </p:cNvSpPr>
            <p:nvPr/>
          </p:nvSpPr>
          <p:spPr bwMode="auto">
            <a:xfrm flipV="1">
              <a:off x="3016" y="3339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0" name="Line 12"/>
            <p:cNvSpPr>
              <a:spLocks noChangeShapeType="1"/>
            </p:cNvSpPr>
            <p:nvPr/>
          </p:nvSpPr>
          <p:spPr bwMode="auto">
            <a:xfrm>
              <a:off x="3016" y="3475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01" name="Group 13"/>
          <p:cNvGrpSpPr>
            <a:grpSpLocks/>
          </p:cNvGrpSpPr>
          <p:nvPr/>
        </p:nvGrpSpPr>
        <p:grpSpPr bwMode="auto">
          <a:xfrm>
            <a:off x="2195513" y="3789363"/>
            <a:ext cx="288925" cy="215900"/>
            <a:chOff x="3016" y="3339"/>
            <a:chExt cx="182" cy="136"/>
          </a:xfrm>
        </p:grpSpPr>
        <p:sp>
          <p:nvSpPr>
            <p:cNvPr id="12302" name="Line 14"/>
            <p:cNvSpPr>
              <a:spLocks noChangeShapeType="1"/>
            </p:cNvSpPr>
            <p:nvPr/>
          </p:nvSpPr>
          <p:spPr bwMode="auto">
            <a:xfrm flipV="1">
              <a:off x="3016" y="3339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3" name="Line 15"/>
            <p:cNvSpPr>
              <a:spLocks noChangeShapeType="1"/>
            </p:cNvSpPr>
            <p:nvPr/>
          </p:nvSpPr>
          <p:spPr bwMode="auto">
            <a:xfrm>
              <a:off x="3016" y="3475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3779838" y="4076700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5003800" y="2924175"/>
            <a:ext cx="2520950" cy="2233613"/>
          </a:xfrm>
          <a:prstGeom prst="rect">
            <a:avLst/>
          </a:prstGeom>
          <a:solidFill>
            <a:srgbClr val="FFFF00"/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400" b="1"/>
              <a:t>        1 =       3</a:t>
            </a:r>
            <a:endParaRPr lang="ar-SA" altLang="ru-RU" sz="2400" b="1"/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3729038" y="3551238"/>
            <a:ext cx="12112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1400" b="1"/>
              <a:t>СВОЙСТВО</a:t>
            </a:r>
          </a:p>
        </p:txBody>
      </p:sp>
      <p:grpSp>
        <p:nvGrpSpPr>
          <p:cNvPr id="12308" name="Group 20"/>
          <p:cNvGrpSpPr>
            <a:grpSpLocks/>
          </p:cNvGrpSpPr>
          <p:nvPr/>
        </p:nvGrpSpPr>
        <p:grpSpPr bwMode="auto">
          <a:xfrm>
            <a:off x="5435600" y="3933825"/>
            <a:ext cx="288925" cy="215900"/>
            <a:chOff x="3016" y="3339"/>
            <a:chExt cx="182" cy="136"/>
          </a:xfrm>
        </p:grpSpPr>
        <p:sp>
          <p:nvSpPr>
            <p:cNvPr id="12309" name="Line 21"/>
            <p:cNvSpPr>
              <a:spLocks noChangeShapeType="1"/>
            </p:cNvSpPr>
            <p:nvPr/>
          </p:nvSpPr>
          <p:spPr bwMode="auto">
            <a:xfrm flipV="1">
              <a:off x="3016" y="3339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0" name="Line 22"/>
            <p:cNvSpPr>
              <a:spLocks noChangeShapeType="1"/>
            </p:cNvSpPr>
            <p:nvPr/>
          </p:nvSpPr>
          <p:spPr bwMode="auto">
            <a:xfrm>
              <a:off x="3016" y="3475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11" name="Group 23"/>
          <p:cNvGrpSpPr>
            <a:grpSpLocks/>
          </p:cNvGrpSpPr>
          <p:nvPr/>
        </p:nvGrpSpPr>
        <p:grpSpPr bwMode="auto">
          <a:xfrm>
            <a:off x="6516688" y="3933825"/>
            <a:ext cx="288925" cy="215900"/>
            <a:chOff x="3016" y="3339"/>
            <a:chExt cx="182" cy="136"/>
          </a:xfrm>
        </p:grpSpPr>
        <p:sp>
          <p:nvSpPr>
            <p:cNvPr id="12312" name="Line 24"/>
            <p:cNvSpPr>
              <a:spLocks noChangeShapeType="1"/>
            </p:cNvSpPr>
            <p:nvPr/>
          </p:nvSpPr>
          <p:spPr bwMode="auto">
            <a:xfrm flipV="1">
              <a:off x="3016" y="3339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3" name="Line 25"/>
            <p:cNvSpPr>
              <a:spLocks noChangeShapeType="1"/>
            </p:cNvSpPr>
            <p:nvPr/>
          </p:nvSpPr>
          <p:spPr bwMode="auto">
            <a:xfrm>
              <a:off x="3016" y="3475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5056188" y="566738"/>
            <a:ext cx="27781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/>
              <a:t>СВОЙСТВО</a:t>
            </a:r>
          </a:p>
          <a:p>
            <a:r>
              <a:rPr lang="ru-RU" altLang="ru-RU" sz="2400" b="1"/>
              <a:t>ВЕРТИКАЛЬНЫХ</a:t>
            </a:r>
          </a:p>
          <a:p>
            <a:r>
              <a:rPr lang="ru-RU" altLang="ru-RU" sz="2400" b="1"/>
              <a:t>УГЛОВ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1116013" y="4508500"/>
            <a:ext cx="6985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4572000" y="4437063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166813" y="4500563"/>
            <a:ext cx="4556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i="1"/>
              <a:t>А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356100" y="4724400"/>
            <a:ext cx="500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i="1"/>
              <a:t>О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451725" y="4505325"/>
            <a:ext cx="4556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i="1"/>
              <a:t>В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Line 7"/>
          <p:cNvSpPr>
            <a:spLocks noChangeShapeType="1"/>
          </p:cNvSpPr>
          <p:nvPr/>
        </p:nvSpPr>
        <p:spPr bwMode="auto">
          <a:xfrm flipV="1">
            <a:off x="4643438" y="1557338"/>
            <a:ext cx="2305050" cy="29511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1116013" y="4508500"/>
            <a:ext cx="6985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4572000" y="4437063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166813" y="4500563"/>
            <a:ext cx="4556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i="1"/>
              <a:t>А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356100" y="4724400"/>
            <a:ext cx="500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i="1"/>
              <a:t>О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7451725" y="4505325"/>
            <a:ext cx="4556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i="1"/>
              <a:t>В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6011863" y="1268413"/>
            <a:ext cx="4778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i="1"/>
              <a:t>С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 flipV="1">
            <a:off x="4643438" y="1557338"/>
            <a:ext cx="2305050" cy="29511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116013" y="4508500"/>
            <a:ext cx="6985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4572000" y="4437063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166813" y="4500563"/>
            <a:ext cx="4556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i="1"/>
              <a:t>А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356100" y="4724400"/>
            <a:ext cx="500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i="1"/>
              <a:t>О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7451725" y="4505325"/>
            <a:ext cx="4556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i="1"/>
              <a:t>В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011863" y="1268413"/>
            <a:ext cx="4778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i="1"/>
              <a:t>С</a:t>
            </a:r>
          </a:p>
        </p:txBody>
      </p:sp>
      <p:sp>
        <p:nvSpPr>
          <p:cNvPr id="5130" name="Arc 10"/>
          <p:cNvSpPr>
            <a:spLocks/>
          </p:cNvSpPr>
          <p:nvPr/>
        </p:nvSpPr>
        <p:spPr bwMode="auto">
          <a:xfrm rot="272117" flipH="1">
            <a:off x="3995738" y="3789363"/>
            <a:ext cx="1223962" cy="719137"/>
          </a:xfrm>
          <a:custGeom>
            <a:avLst/>
            <a:gdLst>
              <a:gd name="G0" fmla="+- 0 0 0"/>
              <a:gd name="G1" fmla="+- 21537 0 0"/>
              <a:gd name="G2" fmla="+- 21600 0 0"/>
              <a:gd name="T0" fmla="*/ 1644 w 21600"/>
              <a:gd name="T1" fmla="*/ 0 h 21537"/>
              <a:gd name="T2" fmla="*/ 21600 w 21600"/>
              <a:gd name="T3" fmla="*/ 21537 h 21537"/>
              <a:gd name="T4" fmla="*/ 0 w 21600"/>
              <a:gd name="T5" fmla="*/ 21537 h 21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37" fill="none" extrusionOk="0">
                <a:moveTo>
                  <a:pt x="1644" y="-1"/>
                </a:moveTo>
                <a:cubicBezTo>
                  <a:pt x="12902" y="859"/>
                  <a:pt x="21600" y="10245"/>
                  <a:pt x="21600" y="21537"/>
                </a:cubicBezTo>
              </a:path>
              <a:path w="21600" h="21537" stroke="0" extrusionOk="0">
                <a:moveTo>
                  <a:pt x="1644" y="-1"/>
                </a:moveTo>
                <a:cubicBezTo>
                  <a:pt x="12902" y="859"/>
                  <a:pt x="21600" y="10245"/>
                  <a:pt x="21600" y="21537"/>
                </a:cubicBezTo>
                <a:lnTo>
                  <a:pt x="0" y="21537"/>
                </a:lnTo>
                <a:close/>
              </a:path>
            </a:pathLst>
          </a:cu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31" name="Arc 11"/>
          <p:cNvSpPr>
            <a:spLocks/>
          </p:cNvSpPr>
          <p:nvPr/>
        </p:nvSpPr>
        <p:spPr bwMode="auto">
          <a:xfrm>
            <a:off x="5364163" y="3573463"/>
            <a:ext cx="720725" cy="9350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32" name="Arc 12"/>
          <p:cNvSpPr>
            <a:spLocks/>
          </p:cNvSpPr>
          <p:nvPr/>
        </p:nvSpPr>
        <p:spPr bwMode="auto">
          <a:xfrm>
            <a:off x="5508625" y="3500438"/>
            <a:ext cx="720725" cy="1008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995738" y="3284538"/>
            <a:ext cx="409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227763" y="3284538"/>
            <a:ext cx="409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 flipV="1">
            <a:off x="2635250" y="685800"/>
            <a:ext cx="1200150" cy="1397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798513" y="2082800"/>
            <a:ext cx="36385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2598738" y="2049463"/>
            <a:ext cx="74612" cy="682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23913" y="2179638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i="1"/>
              <a:t>А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486025" y="2286000"/>
            <a:ext cx="42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i="1"/>
              <a:t>О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098925" y="2182813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i="1"/>
              <a:t>В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059113" y="649288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i="1"/>
              <a:t>С</a:t>
            </a:r>
          </a:p>
        </p:txBody>
      </p:sp>
      <p:sp>
        <p:nvSpPr>
          <p:cNvPr id="6153" name="Arc 9"/>
          <p:cNvSpPr>
            <a:spLocks/>
          </p:cNvSpPr>
          <p:nvPr/>
        </p:nvSpPr>
        <p:spPr bwMode="auto">
          <a:xfrm rot="272117" flipH="1">
            <a:off x="2298700" y="1743075"/>
            <a:ext cx="636588" cy="339725"/>
          </a:xfrm>
          <a:custGeom>
            <a:avLst/>
            <a:gdLst>
              <a:gd name="G0" fmla="+- 0 0 0"/>
              <a:gd name="G1" fmla="+- 21537 0 0"/>
              <a:gd name="G2" fmla="+- 21600 0 0"/>
              <a:gd name="T0" fmla="*/ 1644 w 21600"/>
              <a:gd name="T1" fmla="*/ 0 h 21537"/>
              <a:gd name="T2" fmla="*/ 21600 w 21600"/>
              <a:gd name="T3" fmla="*/ 21537 h 21537"/>
              <a:gd name="T4" fmla="*/ 0 w 21600"/>
              <a:gd name="T5" fmla="*/ 21537 h 21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37" fill="none" extrusionOk="0">
                <a:moveTo>
                  <a:pt x="1644" y="-1"/>
                </a:moveTo>
                <a:cubicBezTo>
                  <a:pt x="12902" y="859"/>
                  <a:pt x="21600" y="10245"/>
                  <a:pt x="21600" y="21537"/>
                </a:cubicBezTo>
              </a:path>
              <a:path w="21600" h="21537" stroke="0" extrusionOk="0">
                <a:moveTo>
                  <a:pt x="1644" y="-1"/>
                </a:moveTo>
                <a:cubicBezTo>
                  <a:pt x="12902" y="859"/>
                  <a:pt x="21600" y="10245"/>
                  <a:pt x="21600" y="21537"/>
                </a:cubicBezTo>
                <a:lnTo>
                  <a:pt x="0" y="21537"/>
                </a:lnTo>
                <a:close/>
              </a:path>
            </a:pathLst>
          </a:cu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54" name="Arc 10"/>
          <p:cNvSpPr>
            <a:spLocks/>
          </p:cNvSpPr>
          <p:nvPr/>
        </p:nvSpPr>
        <p:spPr bwMode="auto">
          <a:xfrm>
            <a:off x="3011488" y="1641475"/>
            <a:ext cx="374650" cy="4413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55" name="Arc 11"/>
          <p:cNvSpPr>
            <a:spLocks/>
          </p:cNvSpPr>
          <p:nvPr/>
        </p:nvSpPr>
        <p:spPr bwMode="auto">
          <a:xfrm>
            <a:off x="3086100" y="1606550"/>
            <a:ext cx="376238" cy="4762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124075" y="1268413"/>
            <a:ext cx="409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419475" y="1268413"/>
            <a:ext cx="409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827088" y="3284538"/>
            <a:ext cx="2881312" cy="1657350"/>
          </a:xfrm>
          <a:prstGeom prst="rect">
            <a:avLst/>
          </a:prstGeom>
          <a:solidFill>
            <a:srgbClr val="FFFF00"/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/>
              <a:t>1 и       2  -</a:t>
            </a:r>
          </a:p>
          <a:p>
            <a:pPr algn="ctr"/>
            <a:r>
              <a:rPr lang="ru-RU" altLang="ru-RU" sz="2400" b="1"/>
              <a:t>смежные</a:t>
            </a:r>
            <a:endParaRPr lang="ar-SA" altLang="ru-RU" sz="2400" b="1"/>
          </a:p>
        </p:txBody>
      </p:sp>
      <p:grpSp>
        <p:nvGrpSpPr>
          <p:cNvPr id="6162" name="Group 18"/>
          <p:cNvGrpSpPr>
            <a:grpSpLocks/>
          </p:cNvGrpSpPr>
          <p:nvPr/>
        </p:nvGrpSpPr>
        <p:grpSpPr bwMode="auto">
          <a:xfrm>
            <a:off x="1187450" y="3789363"/>
            <a:ext cx="288925" cy="215900"/>
            <a:chOff x="3016" y="3339"/>
            <a:chExt cx="182" cy="136"/>
          </a:xfrm>
        </p:grpSpPr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 flipV="1">
              <a:off x="3016" y="3339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3016" y="3475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63" name="Group 19"/>
          <p:cNvGrpSpPr>
            <a:grpSpLocks/>
          </p:cNvGrpSpPr>
          <p:nvPr/>
        </p:nvGrpSpPr>
        <p:grpSpPr bwMode="auto">
          <a:xfrm>
            <a:off x="2195513" y="3789363"/>
            <a:ext cx="288925" cy="215900"/>
            <a:chOff x="3016" y="3339"/>
            <a:chExt cx="182" cy="136"/>
          </a:xfrm>
        </p:grpSpPr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 flipV="1">
              <a:off x="3016" y="3339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3016" y="3475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3779838" y="3860800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 flipH="1">
            <a:off x="3779838" y="4365625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5003800" y="2852738"/>
            <a:ext cx="3455988" cy="2592387"/>
          </a:xfrm>
          <a:prstGeom prst="rect">
            <a:avLst/>
          </a:prstGeom>
          <a:solidFill>
            <a:srgbClr val="FFFF00"/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AutoNum type="arabicParenR"/>
            </a:pPr>
            <a:r>
              <a:rPr lang="ru-RU" altLang="ru-RU" sz="2400" b="1"/>
              <a:t>одна сторона </a:t>
            </a:r>
          </a:p>
          <a:p>
            <a:r>
              <a:rPr lang="ru-RU" altLang="ru-RU" sz="2400" b="1"/>
              <a:t>    общая;</a:t>
            </a:r>
          </a:p>
          <a:p>
            <a:r>
              <a:rPr lang="ru-RU" altLang="ru-RU" sz="2400" b="1"/>
              <a:t>2) две другие </a:t>
            </a:r>
          </a:p>
          <a:p>
            <a:r>
              <a:rPr lang="ru-RU" altLang="ru-RU" sz="2400" b="1"/>
              <a:t>    стороны образуют </a:t>
            </a:r>
          </a:p>
          <a:p>
            <a:r>
              <a:rPr lang="ru-RU" altLang="ru-RU" sz="2400" b="1"/>
              <a:t>    развернутый угол.</a:t>
            </a:r>
            <a:endParaRPr lang="ar-SA" altLang="ru-RU" sz="2400" b="1"/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995738" y="39338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ОПР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 flipV="1">
            <a:off x="2635250" y="685800"/>
            <a:ext cx="1200150" cy="1397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798513" y="2082800"/>
            <a:ext cx="36385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2598738" y="2049463"/>
            <a:ext cx="74612" cy="682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23913" y="2179638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i="1"/>
              <a:t>А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486025" y="2286000"/>
            <a:ext cx="42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i="1"/>
              <a:t>О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098925" y="2182813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i="1"/>
              <a:t>В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059113" y="649288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i="1"/>
              <a:t>С</a:t>
            </a:r>
          </a:p>
        </p:txBody>
      </p:sp>
      <p:sp>
        <p:nvSpPr>
          <p:cNvPr id="7177" name="Arc 9"/>
          <p:cNvSpPr>
            <a:spLocks/>
          </p:cNvSpPr>
          <p:nvPr/>
        </p:nvSpPr>
        <p:spPr bwMode="auto">
          <a:xfrm rot="272117" flipH="1">
            <a:off x="2298700" y="1743075"/>
            <a:ext cx="636588" cy="339725"/>
          </a:xfrm>
          <a:custGeom>
            <a:avLst/>
            <a:gdLst>
              <a:gd name="G0" fmla="+- 0 0 0"/>
              <a:gd name="G1" fmla="+- 21537 0 0"/>
              <a:gd name="G2" fmla="+- 21600 0 0"/>
              <a:gd name="T0" fmla="*/ 1644 w 21600"/>
              <a:gd name="T1" fmla="*/ 0 h 21537"/>
              <a:gd name="T2" fmla="*/ 21600 w 21600"/>
              <a:gd name="T3" fmla="*/ 21537 h 21537"/>
              <a:gd name="T4" fmla="*/ 0 w 21600"/>
              <a:gd name="T5" fmla="*/ 21537 h 21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37" fill="none" extrusionOk="0">
                <a:moveTo>
                  <a:pt x="1644" y="-1"/>
                </a:moveTo>
                <a:cubicBezTo>
                  <a:pt x="12902" y="859"/>
                  <a:pt x="21600" y="10245"/>
                  <a:pt x="21600" y="21537"/>
                </a:cubicBezTo>
              </a:path>
              <a:path w="21600" h="21537" stroke="0" extrusionOk="0">
                <a:moveTo>
                  <a:pt x="1644" y="-1"/>
                </a:moveTo>
                <a:cubicBezTo>
                  <a:pt x="12902" y="859"/>
                  <a:pt x="21600" y="10245"/>
                  <a:pt x="21600" y="21537"/>
                </a:cubicBezTo>
                <a:lnTo>
                  <a:pt x="0" y="21537"/>
                </a:lnTo>
                <a:close/>
              </a:path>
            </a:pathLst>
          </a:cu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8" name="Arc 10"/>
          <p:cNvSpPr>
            <a:spLocks/>
          </p:cNvSpPr>
          <p:nvPr/>
        </p:nvSpPr>
        <p:spPr bwMode="auto">
          <a:xfrm>
            <a:off x="3011488" y="1641475"/>
            <a:ext cx="374650" cy="4413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9" name="Arc 11"/>
          <p:cNvSpPr>
            <a:spLocks/>
          </p:cNvSpPr>
          <p:nvPr/>
        </p:nvSpPr>
        <p:spPr bwMode="auto">
          <a:xfrm>
            <a:off x="3086100" y="1606550"/>
            <a:ext cx="376238" cy="4762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124075" y="1268413"/>
            <a:ext cx="409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419475" y="1268413"/>
            <a:ext cx="409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827088" y="3284538"/>
            <a:ext cx="2881312" cy="1657350"/>
          </a:xfrm>
          <a:prstGeom prst="rect">
            <a:avLst/>
          </a:prstGeom>
          <a:solidFill>
            <a:srgbClr val="FFFF00"/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/>
              <a:t>1 и       2  -</a:t>
            </a:r>
          </a:p>
          <a:p>
            <a:pPr algn="ctr"/>
            <a:r>
              <a:rPr lang="ru-RU" altLang="ru-RU" sz="2400" b="1"/>
              <a:t>смежные</a:t>
            </a:r>
            <a:endParaRPr lang="ar-SA" altLang="ru-RU" sz="2400" b="1"/>
          </a:p>
        </p:txBody>
      </p:sp>
      <p:grpSp>
        <p:nvGrpSpPr>
          <p:cNvPr id="7183" name="Group 15"/>
          <p:cNvGrpSpPr>
            <a:grpSpLocks/>
          </p:cNvGrpSpPr>
          <p:nvPr/>
        </p:nvGrpSpPr>
        <p:grpSpPr bwMode="auto">
          <a:xfrm>
            <a:off x="1187450" y="3789363"/>
            <a:ext cx="288925" cy="215900"/>
            <a:chOff x="3016" y="3339"/>
            <a:chExt cx="182" cy="136"/>
          </a:xfrm>
        </p:grpSpPr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 flipV="1">
              <a:off x="3016" y="3339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5" name="Line 17"/>
            <p:cNvSpPr>
              <a:spLocks noChangeShapeType="1"/>
            </p:cNvSpPr>
            <p:nvPr/>
          </p:nvSpPr>
          <p:spPr bwMode="auto">
            <a:xfrm>
              <a:off x="3016" y="3475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186" name="Group 18"/>
          <p:cNvGrpSpPr>
            <a:grpSpLocks/>
          </p:cNvGrpSpPr>
          <p:nvPr/>
        </p:nvGrpSpPr>
        <p:grpSpPr bwMode="auto">
          <a:xfrm>
            <a:off x="2195513" y="3789363"/>
            <a:ext cx="288925" cy="215900"/>
            <a:chOff x="3016" y="3339"/>
            <a:chExt cx="182" cy="136"/>
          </a:xfrm>
        </p:grpSpPr>
        <p:sp>
          <p:nvSpPr>
            <p:cNvPr id="7187" name="Line 19"/>
            <p:cNvSpPr>
              <a:spLocks noChangeShapeType="1"/>
            </p:cNvSpPr>
            <p:nvPr/>
          </p:nvSpPr>
          <p:spPr bwMode="auto">
            <a:xfrm flipV="1">
              <a:off x="3016" y="3339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8" name="Line 20"/>
            <p:cNvSpPr>
              <a:spLocks noChangeShapeType="1"/>
            </p:cNvSpPr>
            <p:nvPr/>
          </p:nvSpPr>
          <p:spPr bwMode="auto">
            <a:xfrm>
              <a:off x="3016" y="3475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3779838" y="4076700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5003800" y="3357563"/>
            <a:ext cx="3240088" cy="1584325"/>
          </a:xfrm>
          <a:prstGeom prst="rect">
            <a:avLst/>
          </a:prstGeom>
          <a:solidFill>
            <a:srgbClr val="FFFF00"/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400" b="1"/>
              <a:t>       1 +      2 = 180</a:t>
            </a:r>
            <a:r>
              <a:rPr lang="ru-RU" altLang="ru-RU" sz="2400" b="1" baseline="30000"/>
              <a:t>0</a:t>
            </a:r>
            <a:endParaRPr lang="ar-SA" altLang="ru-RU" sz="2400" b="1"/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5127625" y="712788"/>
            <a:ext cx="28289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/>
              <a:t>СВОЙСТВО СМЕЖНЫХ УГЛОВ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3779838" y="3644900"/>
            <a:ext cx="12112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1400" b="1"/>
              <a:t>СВОЙСТВО</a:t>
            </a:r>
          </a:p>
        </p:txBody>
      </p:sp>
      <p:grpSp>
        <p:nvGrpSpPr>
          <p:cNvPr id="7195" name="Group 27"/>
          <p:cNvGrpSpPr>
            <a:grpSpLocks/>
          </p:cNvGrpSpPr>
          <p:nvPr/>
        </p:nvGrpSpPr>
        <p:grpSpPr bwMode="auto">
          <a:xfrm>
            <a:off x="6300788" y="4076700"/>
            <a:ext cx="288925" cy="215900"/>
            <a:chOff x="3016" y="3339"/>
            <a:chExt cx="182" cy="136"/>
          </a:xfrm>
        </p:grpSpPr>
        <p:sp>
          <p:nvSpPr>
            <p:cNvPr id="7196" name="Line 28"/>
            <p:cNvSpPr>
              <a:spLocks noChangeShapeType="1"/>
            </p:cNvSpPr>
            <p:nvPr/>
          </p:nvSpPr>
          <p:spPr bwMode="auto">
            <a:xfrm flipV="1">
              <a:off x="3016" y="3339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7" name="Line 29"/>
            <p:cNvSpPr>
              <a:spLocks noChangeShapeType="1"/>
            </p:cNvSpPr>
            <p:nvPr/>
          </p:nvSpPr>
          <p:spPr bwMode="auto">
            <a:xfrm>
              <a:off x="3016" y="3475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198" name="Group 30"/>
          <p:cNvGrpSpPr>
            <a:grpSpLocks/>
          </p:cNvGrpSpPr>
          <p:nvPr/>
        </p:nvGrpSpPr>
        <p:grpSpPr bwMode="auto">
          <a:xfrm>
            <a:off x="5364163" y="4076700"/>
            <a:ext cx="288925" cy="215900"/>
            <a:chOff x="3016" y="3339"/>
            <a:chExt cx="182" cy="136"/>
          </a:xfrm>
        </p:grpSpPr>
        <p:sp>
          <p:nvSpPr>
            <p:cNvPr id="7199" name="Line 31"/>
            <p:cNvSpPr>
              <a:spLocks noChangeShapeType="1"/>
            </p:cNvSpPr>
            <p:nvPr/>
          </p:nvSpPr>
          <p:spPr bwMode="auto">
            <a:xfrm flipV="1">
              <a:off x="3016" y="3339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0" name="Line 32"/>
            <p:cNvSpPr>
              <a:spLocks noChangeShapeType="1"/>
            </p:cNvSpPr>
            <p:nvPr/>
          </p:nvSpPr>
          <p:spPr bwMode="auto">
            <a:xfrm>
              <a:off x="3016" y="3475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2700338" y="836613"/>
            <a:ext cx="1584325" cy="21605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H="1">
            <a:off x="4284663" y="836613"/>
            <a:ext cx="1366837" cy="21605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4211638" y="2924175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2700338" y="836613"/>
            <a:ext cx="1584325" cy="21605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H="1">
            <a:off x="2916238" y="836613"/>
            <a:ext cx="2735262" cy="43211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4211638" y="2924175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684213" y="404813"/>
            <a:ext cx="2374900" cy="23764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 flipH="1">
            <a:off x="842963" y="404813"/>
            <a:ext cx="2005012" cy="23383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1792288" y="1533525"/>
            <a:ext cx="104775" cy="79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116013" y="14128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619250" y="7207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solidFill>
                  <a:srgbClr val="800000"/>
                </a:solidFill>
              </a:rPr>
              <a:t>2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268538" y="1341438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solidFill>
                  <a:srgbClr val="800000"/>
                </a:solidFill>
              </a:rPr>
              <a:t>3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692275" y="19161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solidFill>
                  <a:srgbClr val="800000"/>
                </a:solidFill>
              </a:rPr>
              <a:t>4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827088" y="3284538"/>
            <a:ext cx="2881312" cy="1657350"/>
          </a:xfrm>
          <a:prstGeom prst="rect">
            <a:avLst/>
          </a:prstGeom>
          <a:solidFill>
            <a:srgbClr val="FFFF00"/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/>
              <a:t>1 и       3  -</a:t>
            </a:r>
          </a:p>
          <a:p>
            <a:pPr algn="ctr"/>
            <a:r>
              <a:rPr lang="ru-RU" altLang="ru-RU" sz="2400" b="1"/>
              <a:t>вертикальные</a:t>
            </a:r>
            <a:endParaRPr lang="ar-SA" altLang="ru-RU" sz="2400" b="1"/>
          </a:p>
        </p:txBody>
      </p:sp>
      <p:grpSp>
        <p:nvGrpSpPr>
          <p:cNvPr id="11277" name="Group 13"/>
          <p:cNvGrpSpPr>
            <a:grpSpLocks/>
          </p:cNvGrpSpPr>
          <p:nvPr/>
        </p:nvGrpSpPr>
        <p:grpSpPr bwMode="auto">
          <a:xfrm>
            <a:off x="1187450" y="3789363"/>
            <a:ext cx="288925" cy="215900"/>
            <a:chOff x="3016" y="3339"/>
            <a:chExt cx="182" cy="136"/>
          </a:xfrm>
        </p:grpSpPr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 flipV="1">
              <a:off x="3016" y="3339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>
              <a:off x="3016" y="3475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280" name="Group 16"/>
          <p:cNvGrpSpPr>
            <a:grpSpLocks/>
          </p:cNvGrpSpPr>
          <p:nvPr/>
        </p:nvGrpSpPr>
        <p:grpSpPr bwMode="auto">
          <a:xfrm>
            <a:off x="2195513" y="3789363"/>
            <a:ext cx="288925" cy="215900"/>
            <a:chOff x="3016" y="3339"/>
            <a:chExt cx="182" cy="136"/>
          </a:xfrm>
        </p:grpSpPr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 flipV="1">
              <a:off x="3016" y="3339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Line 18"/>
            <p:cNvSpPr>
              <a:spLocks noChangeShapeType="1"/>
            </p:cNvSpPr>
            <p:nvPr/>
          </p:nvSpPr>
          <p:spPr bwMode="auto">
            <a:xfrm>
              <a:off x="3016" y="3475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3779838" y="3860800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H="1">
            <a:off x="3779838" y="4365625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003800" y="2924175"/>
            <a:ext cx="3455988" cy="2592388"/>
          </a:xfrm>
          <a:prstGeom prst="rect">
            <a:avLst/>
          </a:prstGeom>
          <a:solidFill>
            <a:srgbClr val="FFFF00"/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400" b="1"/>
              <a:t>стороны       1 </a:t>
            </a:r>
          </a:p>
          <a:p>
            <a:r>
              <a:rPr lang="ru-RU" altLang="ru-RU" sz="2400" b="1"/>
              <a:t>являются продолже-</a:t>
            </a:r>
          </a:p>
          <a:p>
            <a:r>
              <a:rPr lang="ru-RU" altLang="ru-RU" sz="2400" b="1"/>
              <a:t>ниями сторон     3</a:t>
            </a:r>
            <a:endParaRPr lang="ar-SA" altLang="ru-RU" sz="2400" b="1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3995738" y="39338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ОПР</a:t>
            </a:r>
          </a:p>
        </p:txBody>
      </p:sp>
      <p:grpSp>
        <p:nvGrpSpPr>
          <p:cNvPr id="11287" name="Group 23"/>
          <p:cNvGrpSpPr>
            <a:grpSpLocks/>
          </p:cNvGrpSpPr>
          <p:nvPr/>
        </p:nvGrpSpPr>
        <p:grpSpPr bwMode="auto">
          <a:xfrm>
            <a:off x="6732588" y="3716338"/>
            <a:ext cx="288925" cy="215900"/>
            <a:chOff x="3016" y="3339"/>
            <a:chExt cx="182" cy="136"/>
          </a:xfrm>
        </p:grpSpPr>
        <p:sp>
          <p:nvSpPr>
            <p:cNvPr id="11288" name="Line 24"/>
            <p:cNvSpPr>
              <a:spLocks noChangeShapeType="1"/>
            </p:cNvSpPr>
            <p:nvPr/>
          </p:nvSpPr>
          <p:spPr bwMode="auto">
            <a:xfrm flipV="1">
              <a:off x="3016" y="3339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9" name="Line 25"/>
            <p:cNvSpPr>
              <a:spLocks noChangeShapeType="1"/>
            </p:cNvSpPr>
            <p:nvPr/>
          </p:nvSpPr>
          <p:spPr bwMode="auto">
            <a:xfrm>
              <a:off x="3016" y="3475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290" name="Group 26"/>
          <p:cNvGrpSpPr>
            <a:grpSpLocks/>
          </p:cNvGrpSpPr>
          <p:nvPr/>
        </p:nvGrpSpPr>
        <p:grpSpPr bwMode="auto">
          <a:xfrm>
            <a:off x="7308850" y="4508500"/>
            <a:ext cx="288925" cy="215900"/>
            <a:chOff x="3016" y="3339"/>
            <a:chExt cx="182" cy="136"/>
          </a:xfrm>
        </p:grpSpPr>
        <p:sp>
          <p:nvSpPr>
            <p:cNvPr id="11291" name="Line 27"/>
            <p:cNvSpPr>
              <a:spLocks noChangeShapeType="1"/>
            </p:cNvSpPr>
            <p:nvPr/>
          </p:nvSpPr>
          <p:spPr bwMode="auto">
            <a:xfrm flipV="1">
              <a:off x="3016" y="3339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2" name="Line 28"/>
            <p:cNvSpPr>
              <a:spLocks noChangeShapeType="1"/>
            </p:cNvSpPr>
            <p:nvPr/>
          </p:nvSpPr>
          <p:spPr bwMode="auto">
            <a:xfrm>
              <a:off x="3016" y="3475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106</Words>
  <Application>Microsoft Office PowerPoint</Application>
  <PresentationFormat>Экран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Arial</vt:lpstr>
      <vt:lpstr>Оформление по умолчанию</vt:lpstr>
      <vt:lpstr>СМЕЖНЫЕ И ВЕРТИКАЛЬНЫЕ УГЛЫ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СМЕЖНЫЕ И ВЕРТИКАЛЬНЫЕ УГЛЫ</dc:title>
  <dc:creator>skiv</dc:creator>
  <cp:lastModifiedBy>Сергей</cp:lastModifiedBy>
  <cp:revision>5</cp:revision>
  <dcterms:created xsi:type="dcterms:W3CDTF">2008-09-24T15:37:27Z</dcterms:created>
  <dcterms:modified xsi:type="dcterms:W3CDTF">2015-01-17T13:44:47Z</dcterms:modified>
</cp:coreProperties>
</file>