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5"/>
  </p:notesMasterIdLst>
  <p:sldIdLst>
    <p:sldId id="358" r:id="rId2"/>
    <p:sldId id="390" r:id="rId3"/>
    <p:sldId id="361" r:id="rId4"/>
    <p:sldId id="362" r:id="rId5"/>
    <p:sldId id="363" r:id="rId6"/>
    <p:sldId id="256" r:id="rId7"/>
    <p:sldId id="365" r:id="rId8"/>
    <p:sldId id="366" r:id="rId9"/>
    <p:sldId id="367" r:id="rId10"/>
    <p:sldId id="386" r:id="rId11"/>
    <p:sldId id="368" r:id="rId12"/>
    <p:sldId id="369" r:id="rId13"/>
    <p:sldId id="389" r:id="rId14"/>
    <p:sldId id="370" r:id="rId15"/>
    <p:sldId id="371" r:id="rId16"/>
    <p:sldId id="372" r:id="rId17"/>
    <p:sldId id="381" r:id="rId18"/>
    <p:sldId id="373" r:id="rId19"/>
    <p:sldId id="382" r:id="rId20"/>
    <p:sldId id="384" r:id="rId21"/>
    <p:sldId id="377" r:id="rId22"/>
    <p:sldId id="378" r:id="rId23"/>
    <p:sldId id="3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  <a:srgbClr val="D5FF01"/>
    <a:srgbClr val="000099"/>
    <a:srgbClr val="0000CC"/>
    <a:srgbClr val="000000"/>
    <a:srgbClr val="CCECFF"/>
    <a:srgbClr val="99CCFF"/>
    <a:srgbClr val="3333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7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52</c:v>
                </c:pt>
                <c:pt idx="3" formatCode="General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  <c:pt idx="1">
                  <c:v>36</c:v>
                </c:pt>
                <c:pt idx="2">
                  <c:v>54</c:v>
                </c:pt>
                <c:pt idx="3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shape val="box"/>
        <c:axId val="62583552"/>
        <c:axId val="63044992"/>
        <c:axId val="0"/>
      </c:bar3DChart>
      <c:catAx>
        <c:axId val="62583552"/>
        <c:scaling>
          <c:orientation val="minMax"/>
        </c:scaling>
        <c:axPos val="b"/>
        <c:tickLblPos val="nextTo"/>
        <c:crossAx val="63044992"/>
        <c:crosses val="autoZero"/>
        <c:auto val="1"/>
        <c:lblAlgn val="ctr"/>
        <c:lblOffset val="100"/>
      </c:catAx>
      <c:valAx>
        <c:axId val="63044992"/>
        <c:scaling>
          <c:orientation val="minMax"/>
        </c:scaling>
        <c:axPos val="l"/>
        <c:majorGridlines/>
        <c:numFmt formatCode="0%" sourceLinked="1"/>
        <c:tickLblPos val="nextTo"/>
        <c:crossAx val="625835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62B9C7-8523-49F2-AFE7-79DC8E70C4E4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1F02E3-0EC8-4214-A693-5428860B8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5FF9C-2AA0-4B66-8EB7-6873EE27A8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57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FF84-99CA-46F8-887A-5E33CD727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1F95-3378-4CC8-B4C6-5F9F29D35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535F-6909-4B12-8513-2DBBFDF6B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1F369-4D6A-49FC-8835-B16FD3C4B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F10B-ECCD-4F3D-ACD7-D7BF781C8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9C1E-5516-46AE-9F9D-D7C16DBC0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31DA-1E85-411A-A8A0-88801A8B7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DAA0-612C-42E3-97F8-25AB74A08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824E-9A24-46F5-8B10-EA7410729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04C1-1A25-4C6A-A70B-7B850C4A1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ECCE-3662-4E4F-AA3A-91A967955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AE75-B85E-4D53-984D-DBB2D995F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3850-52F9-4B74-8645-C103E111A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47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7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8176164-D1B9-4A9D-B9D0-F2BB4293C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435" r:id="rId1"/>
    <p:sldLayoutId id="2147486423" r:id="rId2"/>
    <p:sldLayoutId id="2147486424" r:id="rId3"/>
    <p:sldLayoutId id="2147486425" r:id="rId4"/>
    <p:sldLayoutId id="2147486426" r:id="rId5"/>
    <p:sldLayoutId id="2147486427" r:id="rId6"/>
    <p:sldLayoutId id="2147486428" r:id="rId7"/>
    <p:sldLayoutId id="2147486429" r:id="rId8"/>
    <p:sldLayoutId id="2147486430" r:id="rId9"/>
    <p:sldLayoutId id="2147486431" r:id="rId10"/>
    <p:sldLayoutId id="2147486432" r:id="rId11"/>
    <p:sldLayoutId id="2147486433" r:id="rId12"/>
    <p:sldLayoutId id="21474864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" TargetMode="External"/><Relationship Id="rId2" Type="http://schemas.openxmlformats.org/officeDocument/2006/relationships/hyperlink" Target="http://www.pedsovet.su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9lk.narod.ru/" TargetMode="External"/><Relationship Id="rId2" Type="http://schemas.openxmlformats.org/officeDocument/2006/relationships/hyperlink" Target="http://www.uchmet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alantoha.ru/" TargetMode="External"/><Relationship Id="rId4" Type="http://schemas.openxmlformats.org/officeDocument/2006/relationships/hyperlink" Target="http://www.prosv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357298"/>
            <a:ext cx="8229600" cy="1714512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8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00438"/>
            <a:ext cx="6400800" cy="21383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 иностранного языка Жирновой Натальи Леонидовны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МОУ «Береговская СОШ» </a:t>
            </a:r>
          </a:p>
        </p:txBody>
      </p:sp>
      <p:pic>
        <p:nvPicPr>
          <p:cNvPr id="1026" name="Picture 2" descr="C:\Documents and Settings\1\Мои документы\Мои рисунки\образ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9790"/>
            <a:ext cx="1785950" cy="1392198"/>
          </a:xfrm>
          <a:prstGeom prst="ellipse">
            <a:avLst/>
          </a:prstGeom>
          <a:ln>
            <a:solidFill>
              <a:srgbClr val="000066"/>
            </a:solidFill>
          </a:ln>
          <a:effectLst>
            <a:softEdge rad="112500"/>
          </a:effectLst>
        </p:spPr>
      </p:pic>
      <p:pic>
        <p:nvPicPr>
          <p:cNvPr id="2" name="Picture 2" descr="C:\Documents and Settings\1\Мои документы\Мои рисунки\Копия вечер встречи 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408615"/>
            <a:ext cx="1785918" cy="229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9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Уровень обученности и качество знаний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учащихся начальных классов в 2008-2012  учебных годах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успеваемость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100%, качество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знаний: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428605"/>
            <a:ext cx="7772400" cy="16430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Участие детей в олимпиадах и конкурсах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6000768"/>
            <a:ext cx="6400800" cy="571504"/>
          </a:xfrm>
        </p:spPr>
        <p:txBody>
          <a:bodyPr>
            <a:normAutofit fontScale="47500" lnSpcReduction="20000"/>
          </a:bodyPr>
          <a:lstStyle/>
          <a:p>
            <a:endParaRPr lang="ru-RU" i="1" dirty="0" smtClean="0"/>
          </a:p>
          <a:p>
            <a:r>
              <a:rPr lang="ru-RU" dirty="0" smtClean="0"/>
              <a:t>                          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5720" y="2214553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2007 учебный год – Шаньгина Анастасия ученица 9 класса заняла 1 место в районной олимпиаде по немецкому языку.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2007 год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Касымов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Владик ученик 11 класса занял 2 место в районной олимпиаде по английскому языку.</a:t>
            </a:r>
          </a:p>
          <a:p>
            <a:pPr eaLnBrk="0" hangingPunct="0"/>
            <a:r>
              <a:rPr lang="ru-RU" sz="2800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2010-2012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год- участие учащихся в конкурсе </a:t>
            </a:r>
          </a:p>
          <a:p>
            <a:pPr eaLnBrk="0" hangingPunct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British Bulldog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0" hangingPunct="0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28596" y="785794"/>
            <a:ext cx="8229600" cy="457203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 год - учащиеся 11 класса: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Касымов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Владик,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Свиридова Юлия,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Кадырова Гузель,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отмечены грамотами за особые успехи в изучении английского языка и окончили школу с серебряными медалями.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 год –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Каташова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отмечена грамотой за особые успехи в изучении английского языка и окончила школу с серебряной медалью.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7200" y="500042"/>
            <a:ext cx="8229600" cy="614366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2008-2009 год – участие в районной олимпиаде по английскому языку: Леонтьев Артём 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Давлетшина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Алина 11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2009-2010 год- участие в  районной олимпиаде по английскому языку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Кустугульдинова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Элиза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2011-2012 год – участие в районной олимпиаде по английскому языку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Настя 7 класс,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Айбатова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 11 класс.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2010-2012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год- участие учащихся в конкурсе «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British Bulldog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2013 г. – Пичугин Денис 4 класс – 1 место в школе и в районе» в конкурсе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British Bulldog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2010-2011год – Кадочников Андрей- 1 место, Сулейманов Денис – 2 место  в школьной олимпиаде по английскому языку 5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Настя – 1 место, Кузнецова Оля 2 место в школьной олимпиаде по английскому языку 6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Кустугульдинова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Элиза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 место в школьной олимпиаде по английскому языку 10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2011-2012 год – Котельникова Полина 2 место в школьной олимпиаде по английскому языку 5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Кагарманова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 3 место в школьной олимпиаде по английскому языку 5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 3 место в школьной олимпиаде по английскому языку 7 класс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Раздел 3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Научно-методическая деятельность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Работая  учителем, я постоянно совершенствую свою языковую подготовку: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изучаю методическую литературу;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выполняю варианты ЕГЭ;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работаю с Интернетом;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выступаю с докладами  на ШМО; РМО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даю открытые уроки, активно участвую в  проведении предметной недели по иностранному языку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Принимаю участие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интернет-конкурсах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Размещаю свои методические разработки на сайтах</a:t>
            </a:r>
          </a:p>
          <a:p>
            <a:pPr lvl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04"/>
            <a:ext cx="7772400" cy="585791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Распространение педагогического опыта.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2006 по 2008 учебный год работала руководителем школьного методического объединения по предметам гуманитарного цикла «Филология».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2007-2008 год - принимала участие в районном семинаре учителей иностранного языка на базе школы МОУ «Береговская СОШ», дала открытый урок английского языка в 9 классе по теме «Музеи» с применением ИКТ; сделала сообщение из опыта работы по теме.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 – открытый урок-телемост в 9 классе по теме «Охрана окружающей среды» для учителей ШМО цикла предметов «Филология»; выступление по теме «Нетрадиционные формы урока».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0"/>
            <a:ext cx="7772400" cy="614366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 год – выступление из опыта работы на РМО по теме «Развитие навыков чтения учащихся младших классов»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2010-2011 учебный год – открытый урок в 3 классе по теме «Времена года» с применением ИКТ, поделилась опытом по вопросам парной работы и работой в группах разного уровня учащихся, в группах сменного состава на семинаре завучей на базе МОУ «Береговская СОШ»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2010-2011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приняла участие в разработке заданий по немецкому языку для учащихся старшего звена в рамках районной олимпиады, 2011-2012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для учащихся среднего звена.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семинара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теме: "Российская и международная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тестирования. Программы успешной подготовки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аттестации на разных этапах обучения"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февраля 2012 года, г. Челябинск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Мои документы\Мои рисунки\2012_04_26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51504"/>
            <a:ext cx="2786050" cy="196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1\Мои документы\Мои рисунки\документы к аттестации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23424"/>
            <a:ext cx="2714644" cy="191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1\Мои документы\Мои рисунки\документы к аттестации\сертификат сказы Баж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9"/>
            <a:ext cx="2357454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1\Мои документы\Мои рисунки\801-2012-ZhIRNOVOJ-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1480"/>
            <a:ext cx="1928826" cy="27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Documents and Settings\1\Мои документы\Мои рисунки\2012_05_11\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71480"/>
            <a:ext cx="2000264" cy="2832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1\Мои документы\Мои рисунки\документы к аттестации\school is f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988175"/>
            <a:ext cx="1928826" cy="27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1\Мои документы\Мои рисунки\документы к аттестации\сертификат сказы Бажо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85728"/>
            <a:ext cx="235745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7200" y="1357298"/>
            <a:ext cx="8229600" cy="442915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сетевых сообществах:</a:t>
            </a:r>
            <a:r>
              <a:rPr lang="ru-RU" sz="3200" i="1" dirty="0" smtClean="0">
                <a:solidFill>
                  <a:srgbClr val="000066"/>
                </a:solidFill>
              </a:rPr>
              <a:t/>
            </a:r>
            <a:br>
              <a:rPr lang="ru-RU" sz="3200" i="1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сетевого образовательного сообщества: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«Открытый класс»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группа: сообщество учителей иностранного языка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интернет-сообщества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www.pedsovet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Разместила разработки: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по немецкому языку для 5-7 классов по теме «Моё село» для занятий по РК на сайте: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www.pedsovet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 теме «Известные люди Южного Урала» для занятий на уроках английского языка по РК на сайте: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www.pedsovet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 теме «Глобальная деревня» в 11 классе по УМК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сайте: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www.pedsovet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 теме «Географическое положение Урала» на сайте: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www.uchmet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14348" y="4143380"/>
            <a:ext cx="7929618" cy="21431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7200" y="714356"/>
            <a:ext cx="8229600" cy="6000792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портала 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teachers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сетевого сообщества творческих учителей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объединения «Иностранный язык» на сайте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www.uchmet.ru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Создала свой персональный сайт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c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9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lk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narod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Всероссийского конкурса «Интерактивная карта России» «Наша страна – наше наследие» на сайте  </a:t>
            </a:r>
            <a:r>
              <a:rPr lang="en-US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b="1" u="sng" dirty="0" err="1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prosv</a:t>
            </a:r>
            <a:r>
              <a:rPr lang="ru-RU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b="1" u="sng" dirty="0" err="1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en-US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Всероссийского конкурса «Здесь мой дом!» на сайте</a:t>
            </a:r>
            <a:r>
              <a:rPr lang="ru-RU" sz="1600" b="1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</a:rPr>
              <a:t>http://www.proshkolu.ru </a:t>
            </a:r>
            <a:br>
              <a:rPr lang="ru-RU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solidFill>
                  <a:srgbClr val="D5FF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 конкурса в номинации «Мой фильм» на сайте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http://talantoha.ru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Разместила конспект урока английского языка с презентацией по теме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“School is fun”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4 класса на сайте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www.uchmet.ru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Разработку для занятий по РК на уроках английского языка в начальной школе по теме «П.П. Бажов. Сказы Бажова» на сайте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www.uchmet.ru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7200" y="1643050"/>
            <a:ext cx="8229600" cy="32861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Цели и задачи методического портфеля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1.Раскрытие творческого потенциала учителя иностранного языка.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2.Мониторинг динамики развития профессионализма учителя английского языка.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3.Систематизация учебного материала.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4.Мотивация учителя к постоянному повышению квалификации.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5000636"/>
            <a:ext cx="6400800" cy="128588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29058" y="214290"/>
            <a:ext cx="4757742" cy="107157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семинара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1\Мои документы\Мои рисунки\семин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928958" cy="203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1\Мои документы\Мои рисунки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85992"/>
            <a:ext cx="2129119" cy="3009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Picture 1" descr="C:\Documents and Settings\1\Мои документы\Мои рисунки\документы к аттестации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929066"/>
            <a:ext cx="333622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7200" y="500042"/>
            <a:ext cx="822960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УМК по английскому языку:</a:t>
            </a:r>
            <a:br>
              <a:rPr lang="ru-RU" sz="3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Учебник Английский в фокусе Английский язык 2 класс Москва </a:t>
            </a:r>
            <a:r>
              <a:rPr lang="en-US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Express Publishing</a:t>
            </a: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«Просвещение» 2011, книга для учителя 2 класс Москва «Просвещение» 2010, рабочая тетрадь 2 класс для учащихся Москва «Просвещение» 2010, языковой портфель 2 класс для учащихся Москва «Просвещение» 2011, контрольные задания 2 класс для учащихся Москва «Просвещение» 2011, Быкова Н.И., Поспелова М.Д. Быкова Н.И., Дули Д., Поспелова М.Д. и др. Английский язык.  </a:t>
            </a:r>
            <a:r>
              <a:rPr lang="ru-RU" sz="1300" b="1" dirty="0" err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Аудиокурс</a:t>
            </a: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занятий в классе. 2 класс диск</a:t>
            </a:r>
            <a:b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Учебник Английский в фокусе Английский язык 3 класс Москва </a:t>
            </a:r>
            <a:r>
              <a:rPr lang="en-US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Express Publishing</a:t>
            </a: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«Просвещение» 2011, книга для учителя 3 класс Москва «Просвещение» 2011, рабочая тетрадь 3 класс для учащихся Москва «Просвещение» 2013, языковой портфель 3 класс для учащихся Москва «Просвещение» 2013, контрольные задания 3 класс для учащихся Москва «Просвещение» 2013, Быкова Н.И., Дули Д., Поспелова М.Д. и др. Английский язык, </a:t>
            </a:r>
            <a:r>
              <a:rPr lang="ru-RU" sz="1300" b="1" dirty="0" err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аудиокурс</a:t>
            </a: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занятий в классе -3 класс диск.</a:t>
            </a:r>
            <a:b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 учебник для 4 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класас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М.З. 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, рабочая тетрадь,  книга для учителя  к учебнику М.З. 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учебник для 5-6 классов М. З. 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ТИТУЛ , книга для учителя к учебнику, книга для чтения к учебнику , рабочая тетрадь к учебнику, аудиокассета, диск к учебнику для 5-6 классов МРЗ. </a:t>
            </a:r>
            <a:b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учебник  для 7 класса М.З. 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книга для учителя  к учебнику для 7 класса М.З. </a:t>
            </a:r>
            <a:r>
              <a:rPr lang="ru-RU" sz="13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ТИТУЛ,  рабочая тетрадь к учебнику, диск к учебнику для 7 класса МРЗ.</a:t>
            </a:r>
            <a:b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34" y="4857760"/>
            <a:ext cx="8358246" cy="1785950"/>
          </a:xfrm>
        </p:spPr>
        <p:txBody>
          <a:bodyPr/>
          <a:lstStyle/>
          <a:p>
            <a:pPr algn="l"/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УМК “</a:t>
            </a:r>
            <a:r>
              <a:rPr lang="en-US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 8 класс: учебник «</a:t>
            </a:r>
            <a:r>
              <a:rPr lang="en-US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для 8 класса М.З. </a:t>
            </a:r>
            <a:r>
              <a:rPr lang="ru-RU" sz="1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ТИТУЛ 2011, книга для учителя с поурочным планированием к учебнику для 8 класса М.З. </a:t>
            </a:r>
            <a:r>
              <a:rPr lang="ru-RU" sz="1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ТИТУЛ 2010, рабочая тетрадь к учебнику ТИТУЛ, диск к учебнику для 8 класса.</a:t>
            </a:r>
          </a:p>
          <a:p>
            <a:pPr algn="l"/>
            <a:endParaRPr lang="ru-RU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УМК “</a:t>
            </a:r>
            <a:r>
              <a:rPr lang="en-US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 9 класс: учебник «</a:t>
            </a:r>
            <a:r>
              <a:rPr lang="en-US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для 9 класса М.З. </a:t>
            </a:r>
            <a:r>
              <a:rPr lang="ru-RU" sz="1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ТИТУЛ 2013, книга для учителя с поурочным планированием к учебнику для 9 класса М.З. </a:t>
            </a:r>
            <a:r>
              <a:rPr lang="ru-RU" sz="1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Биболетовой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ТИТУЛ 2012, рабочая тетрадь №1 к учебнику для 9 класса ТИТУЛ 2013, рабочая тетрадь №2 «Контрольные работы» к учебнику 9 класса ТИТУЛ 2012, </a:t>
            </a:r>
            <a:r>
              <a:rPr lang="ru-RU" sz="1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аудиоприложения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 учебнику для 9 класса.</a:t>
            </a:r>
          </a:p>
          <a:p>
            <a:pPr algn="l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85729"/>
            <a:ext cx="7772400" cy="6357981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Раздел 4 </a:t>
            </a:r>
            <a:br>
              <a:rPr lang="ru-RU" sz="2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7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материальная база</a:t>
            </a:r>
            <a:br>
              <a:rPr lang="ru-RU" sz="27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Технические средства: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 учителя: компьютер, проектор, принтер, настенный экран. Кассетный магнитофон, аудиозаписи(диски и аудиокассеты), презентации учителя и заимствованные в интернете, выход в интернет.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Печатные пособия: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Английский алфавит – настенная таблица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Грамматические таблицы по основной грамматике английского языка (1-16):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Модальные глаголы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Времена. Действительный залог.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Времена. Страдательный залог.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Англо-русские  словари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714356"/>
            <a:ext cx="7743852" cy="592935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is/are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сравнения прилагательных.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Предлоги.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Местоимения.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Неопределённые местоимения.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Вопросительные местоимения.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Числительные.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слов 1.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слов 2.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Прямая и косвенная речь.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вопросов.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неправильных глаголов.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времена в сравнении.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9" name="Rectangle 11"/>
          <p:cNvSpPr>
            <a:spLocks noGrp="1" noChangeArrowheads="1"/>
          </p:cNvSpPr>
          <p:nvPr>
            <p:ph type="title"/>
          </p:nvPr>
        </p:nvSpPr>
        <p:spPr>
          <a:xfrm>
            <a:off x="285720" y="1357298"/>
            <a:ext cx="8229600" cy="12144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Анкетные данные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Жирнова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Наталья Леонидовна родилась 5 июня 1959 года. Закончила Челябинский Государственный Педагогический Институт, факультет иностранных языков в 1981году. Специальность: учитель немецкого и английского языка. Образование высшее. В системе образования работаю с 15.08.1981года. Должность: учитель немецкого и английского языка в МОУ «Береговская СОШ». Педагогический стаж 33 года. Квалификационная категория высшая. Преподаю английский язык во 2-4 классах, 5-9 классах.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0004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1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сведения об учителе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28596" y="285728"/>
            <a:ext cx="8229600" cy="11430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Копия диплома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1\Мои документы\Мои рисунки\2012_04_26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4714908" cy="320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357166"/>
            <a:ext cx="7772400" cy="650083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Мои курсы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постоянно совершенствую свою квалификацию, о чем свидетельствуют удостоверения об окончании курсов: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Курсы 01.10.2007 г по программе «ИКТ в деятельности учителя-предметника» в учебном центре «Компьютеры и образование».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Курсы 01.10.2008 г по программе «ИКТ в деятельности учителя-предметника» в «Областном центре информационного и материально-технического обеспечения образовательных учреждений».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Курсы 20.02.2012г в ГБОУД ДПО «Челябинский институт переподготовки и повышения квалификации работников образования» по теме «Актуальные проблемы обновления содержания и инновационные подходы к обучению иностранным языкам». </a:t>
            </a: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Краткосрочное повышение квалификации в Московском центре повышения квалификации педагогических кадров РФ им. К. Д. Ушинского  (дистанционная форма) «</a:t>
            </a:r>
            <a:r>
              <a:rPr lang="ru-RU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подход в условиях реализации ФГОС в основной школе» 25.08 - 25.09.2013 г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Модульные курсы 20.03.-23.03.2013 года.  «Профессиональная подготовка экспертов в сфере образования»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5857892"/>
            <a:ext cx="6400800" cy="85725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2852"/>
            <a:ext cx="8229600" cy="121444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Копии удостоверений</a:t>
            </a:r>
            <a:endParaRPr lang="ru-RU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00438"/>
            <a:ext cx="6400800" cy="2138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3200" dirty="0" smtClean="0"/>
          </a:p>
        </p:txBody>
      </p:sp>
      <p:pic>
        <p:nvPicPr>
          <p:cNvPr id="4098" name="Picture 2" descr="C:\Documents and Settings\1\Мои документы\Мои рисунки\2012_04_26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714488"/>
            <a:ext cx="258421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1\Мои документы\Мои рисунки\2012_04_26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383987" cy="247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1\Мои документы\Мои рисунки\документы к аттестации\вкладыш удостовер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96" y="1214422"/>
            <a:ext cx="339883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1\Мои документы\курс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71942"/>
            <a:ext cx="3500462" cy="253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1\Мои документы\2013 г модульные курсы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714488"/>
            <a:ext cx="252203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3674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время своей работы получила благодарности и грамоты.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3000372"/>
            <a:ext cx="8229600" cy="464347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</a:p>
        </p:txBody>
      </p:sp>
      <p:pic>
        <p:nvPicPr>
          <p:cNvPr id="6147" name="Picture 3" descr="C:\Documents and Settings\1\Мои документы\Мои рисунки\2012_04_26\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30" y="3071810"/>
            <a:ext cx="2147903" cy="2928958"/>
          </a:xfrm>
          <a:prstGeom prst="rect">
            <a:avLst/>
          </a:prstGeom>
          <a:ln w="127000" cap="sq">
            <a:solidFill>
              <a:srgbClr val="00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C:\Documents and Settings\1\Мои документы\Мои рисунки\документы к аттестации\грам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975408"/>
            <a:ext cx="2214577" cy="3025359"/>
          </a:xfrm>
          <a:prstGeom prst="rect">
            <a:avLst/>
          </a:prstGeom>
          <a:ln w="127000" cap="sq">
            <a:solidFill>
              <a:srgbClr val="00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xfrm>
            <a:off x="785786" y="1571612"/>
            <a:ext cx="7901014" cy="528638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 smtClean="0"/>
          </a:p>
          <a:p>
            <a:pPr>
              <a:buNone/>
            </a:pPr>
            <a:r>
              <a:rPr lang="ru-RU" sz="96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Работая учителем 33 года и обучая детей со 2 по 11 классы, я в первую очередь ставлю перед собой цель: привить интерес к иностранному языку, а также выполнить поставленные передо мной общеобразовательные и воспитательные задачи. В процессе работы я обращаю внимание на развитие речи учащихся, формирование у них навыков планирования своей работы, поиска рациональных путей её выполнения, критической оценки результатов. Учащиеся изучают иностранный язык с интересом, совершенствуя свои личностные качества: толерантность, организованность, открытость к сотрудничеству. На занятиях развиваю коммуникативную и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социокультурную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компетенцию учащихся, способность к межкультурному взаимодействию. </a:t>
            </a: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9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436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Раздел 2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85720" y="142852"/>
            <a:ext cx="8229600" cy="250033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Уровень обученности учащихся</a:t>
            </a:r>
            <a:b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успеваемость учащихся 2-11 классов за 2008-2012 учебный год 100%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качество знаний учащихся: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58" y="2928934"/>
            <a:ext cx="8429684" cy="3786214"/>
          </a:xfrm>
        </p:spPr>
        <p:txBody>
          <a:bodyPr/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2008-2009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год           2009-2010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год          2010-2011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год          2011-2012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год                                                                               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класс 60%                     2 класс 50%                      2 класс 62%                    2 класс 60%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класс 45%                     3 класс 36%                      3 класс 54%                    3 класс 67%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класс 45%                     4 класс 35%                      4 класс 50%                    4 класс 50%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класс 50%                     5 класс 45%                      5 класс 38%                    5 класс 50%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 класс 54%                     8 класс 36%                      6 класс 55%                    6 класс 33%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класс 43%                    9 класс 43%                       9 класс 27%                    7 класс 36%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 класс 71%                 11класс 86%                      10 класс 25%                  11 класс 33%</a:t>
            </a:r>
          </a:p>
          <a:p>
            <a:pPr algn="l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3">
      <a:dk1>
        <a:srgbClr val="3F4873"/>
      </a:dk1>
      <a:lt1>
        <a:srgbClr val="FFFFFF"/>
      </a:lt1>
      <a:dk2>
        <a:srgbClr val="4F598D"/>
      </a:dk2>
      <a:lt2>
        <a:srgbClr val="CCECFF"/>
      </a:lt2>
      <a:accent1>
        <a:srgbClr val="0099CC"/>
      </a:accent1>
      <a:accent2>
        <a:srgbClr val="4C8470"/>
      </a:accent2>
      <a:accent3>
        <a:srgbClr val="B2B5C5"/>
      </a:accent3>
      <a:accent4>
        <a:srgbClr val="DADADA"/>
      </a:accent4>
      <a:accent5>
        <a:srgbClr val="AACAE2"/>
      </a:accent5>
      <a:accent6>
        <a:srgbClr val="447765"/>
      </a:accent6>
      <a:hlink>
        <a:srgbClr val="99CC00"/>
      </a:hlink>
      <a:folHlink>
        <a:srgbClr val="96A4C8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679</Words>
  <Application>Microsoft Office PowerPoint</Application>
  <PresentationFormat>Экран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Лучи</vt:lpstr>
      <vt:lpstr> Портфолио</vt:lpstr>
      <vt:lpstr>Цели и задачи методического портфеля   1.Раскрытие творческого потенциала учителя иностранного языка.  2.Мониторинг динамики развития профессионализма учителя английского языка.  3.Систематизация учебного материала.  4.Мотивация учителя к постоянному повышению квалификации. </vt:lpstr>
      <vt:lpstr>Анкетные данные</vt:lpstr>
      <vt:lpstr>Копия диплома</vt:lpstr>
      <vt:lpstr>                        Мои курсы  Я постоянно совершенствую свою квалификацию, о чем свидетельствуют удостоверения об окончании курсов: Курсы 01.10.2007 г по программе «ИКТ в деятельности учителя-предметника» в учебном центре «Компьютеры и образование». Курсы 01.10.2008 г по программе «ИКТ в деятельности учителя-предметника» в «Областном центре информационного и материально-технического обеспечения образовательных учреждений». Курсы 20.02.2012г в ГБОУД ДПО «Челябинский институт переподготовки и повышения квалификации работников образования» по теме «Актуальные проблемы обновления содержания и инновационные подходы к обучению иностранным языкам». Краткосрочное повышение квалификации в Московском центре повышения квалификации педагогических кадров РФ им. К. Д. Ушинского  (дистанционная форма) «Компетентностный подход в условиях реализации ФГОС в основной школе» 25.08 - 25.09.2013 г    Модульные курсы 20.03.-23.03.2013 года.  «Профессиональная подготовка экспертов в сфере образования» </vt:lpstr>
      <vt:lpstr>Копии удостоверений</vt:lpstr>
      <vt:lpstr>За время своей работы получила благодарности и грамоты.</vt:lpstr>
      <vt:lpstr>Раздел 2 Результаты педагогической деятельности</vt:lpstr>
      <vt:lpstr> Уровень обученности учащихся  успеваемость учащихся 2-11 классов за 2008-2012 учебный год 100% качество знаний учащихся: </vt:lpstr>
      <vt:lpstr>Уровень обученности и качество знаний  учащихся начальных классов в 2008-2012  учебных годах успеваемость 100%, качество знаний:</vt:lpstr>
      <vt:lpstr>Участие детей в олимпиадах и конкурсах</vt:lpstr>
      <vt:lpstr>2007 год - учащиеся 11 класса:  Касымов Владик,  Свиридова Юлия,  Кадырова Гузель,  отмечены грамотами за особые успехи в изучении английского языка и окончили школу с серебряными медалями.  2010 год – Каташова Юлия отмечена грамотой за особые успехи в изучении английского языка и окончила школу с серебряной медалью.  </vt:lpstr>
      <vt:lpstr>2008-2009 год – участие в районной олимпиаде по английскому языку: Леонтьев Артём и Давлетшина Алина 11 класс 2009-2010 год- участие в  районной олимпиаде по английскому языку Кустугульдинова Элиза 10 класс 2011-2012 год – участие в районной олимпиаде по английскому языку Сергина Настя 7 класс, Айбатова Диана 11 класс. 2010-2012 уч. год- участие учащихся в конкурсе « British Bulldog»      2013 г. – Пичугин Денис 4 класс – 1 место в школе и в районе» в конкурсе  British Bulldog» 2010-2011год – Кадочников Андрей- 1 место, Сулейманов Денис – 2 место  в школьной олимпиаде по английскому языку 5 класс Сергина Настя – 1 место, Кузнецова Оля 2 место в школьной олимпиаде по английскому языку 6 класс Кустугульдинова Элиза – 3 место в школьной олимпиаде по английскому языку 10 класс 2011-2012 год – Котельникова Полина 2 место в школьной олимпиаде по английскому языку 5 класс Кагарманова Диана 3 место в школьной олимпиаде по английскому языку 5 класс Сергина Анастасия 3 место в школьной олимпиаде по английскому языку 7 класс  </vt:lpstr>
      <vt:lpstr>Раздел 3 Научно-методическая деятельность</vt:lpstr>
      <vt:lpstr>Распространение педагогического опыта.   С 2006 по 2008 учебный год работала руководителем школьного методического объединения по предметам гуманитарного цикла «Филология».  2007-2008 год - принимала участие в районном семинаре учителей иностранного языка на базе школы МОУ «Береговская СОШ», дала открытый урок английского языка в 9 классе по теме «Музеи» с применением ИКТ; сделала сообщение из опыта работы по теме. 2007 учебный год – открытый урок-телемост в 9 классе по теме «Охрана окружающей среды» для учителей ШМО цикла предметов «Филология»; выступление по теме «Нетрадиционные формы урока». </vt:lpstr>
      <vt:lpstr>2007 год – выступление из опыта работы на РМО по теме «Развитие навыков чтения учащихся младших классов»  2010-2011 учебный год – открытый урок в 3 классе по теме «Времена года» с применением ИКТ, поделилась опытом по вопросам парной работы и работой в группах разного уровня учащихся, в группах сменного состава на семинаре завучей на базе МОУ «Береговская СОШ»  2010-2011 уч.год- приняла участие в разработке заданий по немецкому языку для учащихся старшего звена в рамках районной олимпиады, 2011-2012 уч.год- для учащихся среднего звена.  участник семинара по теме: "Российская и международная системы тестирования. Программы успешной подготовки к аттестации на разных этапах обучения" 29 февраля 2012 года, г. Челябинск   </vt:lpstr>
      <vt:lpstr>Слайд 17</vt:lpstr>
      <vt:lpstr>Участие в профессиональных сетевых сообществах:   Участник сетевого образовательного сообщества: «Открытый класс»   Моя группа: сообщество учителей иностранного языка Участник интернет-сообщества учителей  www.pedsovet.su Разместила разработки:  Материал по немецкому языку для 5-7 классов по теме «Моё село» для занятий по РК на сайте: www.pedsovet.su  Презентация по теме «Известные люди Южного Урала» для занятий на уроках английского языка по РК на сайте: www.pedsovet.su  Презентация по теме «Глобальная деревня» в 11 классе по УМК Биболетовой на сайте: www.pedsovet.su  Презентация по теме «Географическое положение Урала» на сайте: www.uchmet.ru   </vt:lpstr>
      <vt:lpstr>Участник портала  English teachers  Участник сетевого сообщества творческих учителей   Участник объединения «Иностранный язык» на сайте www.uchmet.ru   Создала свой персональный сайт http://www.c9lk.narod.ru/  Участник Всероссийского конкурса «Интерактивная карта России» «Наша страна – наше наследие» на сайте  www.prosv.ru   Участник Всероссийского конкурса «Здесь мой дом!» на сайте http://www.proshkolu.ru   Участник конкурса в номинации «Мой фильм» на сайте http://talantoha.ru    Разместила конспект урока английского языка с презентацией по теме “School is fun” для 4 класса на сайте www.uchmet.ru  Разработку для занятий по РК на уроках английского языка в начальной школе по теме «П.П. Бажов. Сказы Бажова» на сайте www.uchmet.ru   </vt:lpstr>
      <vt:lpstr>Участник семинара</vt:lpstr>
      <vt:lpstr>                     УМК по английскому языку: Учебник Английский в фокусе Английский язык 2 класс Москва Express Publishing «Просвещение» 2011, книга для учителя 2 класс Москва «Просвещение» 2010, рабочая тетрадь 2 класс для учащихся Москва «Просвещение» 2010, языковой портфель 2 класс для учащихся Москва «Просвещение» 2011, контрольные задания 2 класс для учащихся Москва «Просвещение» 2011, Быкова Н.И., Поспелова М.Д. Быкова Н.И., Дули Д., Поспелова М.Д. и др. Английский язык.  Аудиокурс для занятий в классе. 2 класс диск  Учебник Английский в фокусе Английский язык 3 класс Москва Express Publishing «Просвещение» 2011, книга для учителя 3 класс Москва «Просвещение» 2011, рабочая тетрадь 3 класс для учащихся Москва «Просвещение» 2013, языковой портфель 3 класс для учащихся Москва «Просвещение» 2013, контрольные задания 3 класс для учащихся Москва «Просвещение» 2013, Быкова Н.И., Дули Д., Поспелова М.Д. и др. Английский язык, аудиокурс для занятий в классе -3 класс диск.  “Enjoy English” учебник для 4 класас  М.З. Биболетовой  , рабочая тетрадь,  книга для учителя  к учебнику М.З. Биболетовой.  «Enjoy English» учебник для 5-6 классов М. З. Биболетовой, ТИТУЛ , книга для учителя к учебнику, книга для чтения к учебнику , рабочая тетрадь к учебнику, аудиокассета, диск к учебнику для 5-6 классов МРЗ.          «Enjoy English» учебник  для 7 класса М.З. Биболетовой, книга для учителя  к учебнику для 7 класса М.З. Биболетовой ТИТУЛ,  рабочая тетрадь к учебнику, диск к учебнику для 7 класса МРЗ.     </vt:lpstr>
      <vt:lpstr>                                Раздел 4                           Учебно материальная база    Технические средства: АРМ учителя: компьютер, проектор, принтер, настенный экран. Кассетный магнитофон, аудиозаписи(диски и аудиокассеты), презентации учителя и заимствованные в интернете, выход в интернет.   Печатные пособия: Английский алфавит – настенная таблица Грамматические таблицы по основной грамматике английского языка (1-16): Модальные глаголы Времена. Действительный залог. Времена. Страдательный залог. Глагол to be. Англо-русские  словари </vt:lpstr>
      <vt:lpstr>         There is/are. Степени сравнения прилагательных. Предлоги. Местоимения. Неопределённые местоимения. Вопросительные местоимения. Числительные. Порядок слов 1. Порядок слов 2. Прямая и косвенная речь. Типы вопросов. Таблица неправильных глаголов. Все времена в сравнении.                            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портфолио</dc:title>
  <dc:creator>1</dc:creator>
  <cp:lastModifiedBy>1</cp:lastModifiedBy>
  <cp:revision>427</cp:revision>
  <dcterms:created xsi:type="dcterms:W3CDTF">2009-11-14T16:17:39Z</dcterms:created>
  <dcterms:modified xsi:type="dcterms:W3CDTF">2014-01-31T12:57:26Z</dcterms:modified>
</cp:coreProperties>
</file>