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9"/>
  </p:notesMasterIdLst>
  <p:sldIdLst>
    <p:sldId id="256" r:id="rId2"/>
    <p:sldId id="304" r:id="rId3"/>
    <p:sldId id="257" r:id="rId4"/>
    <p:sldId id="30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308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7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4060C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75A03-9939-461C-87F4-8B8027D4B78B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FA284-1748-4BD4-B92E-0CF41C964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A284-1748-4BD4-B92E-0CF41C964E6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A284-1748-4BD4-B92E-0CF41C964E6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A9DA-F16B-4D18-9A37-DB513688C5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B479-19EF-4F7F-A2CA-13A0EFED5E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FE86-BCD4-4908-A6E1-7EFA72AC6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3A19A5-A6FC-41F7-8948-B823FE5D4F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F96A-D242-4F62-BBB6-B975B1AA4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A59970D-ADC6-41B6-A833-DA0B93385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25BD-A739-4108-AFA9-8348C0183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888A-CED3-4968-B6CB-640089166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4D97-73D9-4D6D-B4F0-970B67ED0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6A64-8DED-4F88-BFB5-36E448FF0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9F90-62CD-47DD-AAAF-E57643641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F804-0ED7-463B-8544-6D970CA4C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9B061C-01F3-4E40-B971-24D2E6454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 spd="med">
    <p:pull dir="ru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slide" Target="slide2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slide" Target="slide28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slide" Target="slide29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slide" Target="slide30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slide" Target="slide3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slide" Target="slide3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slide" Target="slide33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slide" Target="slide34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slide" Target="slide35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slide" Target="slide3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postcards.rin.ru/postcards/pictures/736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slide" Target="slide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slide" Target="slide22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slide" Target="slide2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slide" Target="slide2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slide" Target="slide2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slide" Target="slide2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071538" y="620713"/>
            <a:ext cx="7072362" cy="402273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fromWordArt="1">
            <a:prstTxWarp prst="textCurveUp">
              <a:avLst>
                <a:gd name="adj" fmla="val 24093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Monotype Corsiva"/>
              </a:rPr>
              <a:t>Кто хочет </a:t>
            </a:r>
          </a:p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Monotype Corsiva"/>
              </a:rPr>
              <a:t>стать</a:t>
            </a:r>
          </a:p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Monotype Corsiva"/>
              </a:rPr>
              <a:t>отличником?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76375" y="5300663"/>
            <a:ext cx="66976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/>
              <a:t>Игра по  </a:t>
            </a:r>
            <a:r>
              <a:rPr lang="ru-RU" sz="2400" b="1" dirty="0" smtClean="0"/>
              <a:t>истории для   9- </a:t>
            </a:r>
            <a:r>
              <a:rPr lang="ru-RU" sz="2400" b="1" dirty="0"/>
              <a:t>11 </a:t>
            </a:r>
            <a:r>
              <a:rPr lang="ru-RU" sz="2400" b="1" dirty="0" smtClean="0"/>
              <a:t>классов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/>
              <a:t>Учитель истории: Чумак Н.И.</a:t>
            </a:r>
            <a:endParaRPr lang="ru-RU" sz="2400" b="1" dirty="0"/>
          </a:p>
        </p:txBody>
      </p:sp>
      <p:pic>
        <p:nvPicPr>
          <p:cNvPr id="2054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quest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63" name="Picture 7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6464" name="Picture 8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6419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0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1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7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28" name="AutoShape 44"/>
          <p:cNvSpPr>
            <a:spLocks noChangeArrowheads="1"/>
          </p:cNvSpPr>
          <p:nvPr/>
        </p:nvSpPr>
        <p:spPr bwMode="auto">
          <a:xfrm>
            <a:off x="755650" y="620713"/>
            <a:ext cx="4752975" cy="2952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6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Второй фронт в Европе был открыт союзниками СССР по антигитлеровской коалиции  в июне 1944 года </a:t>
            </a: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16429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в Нормандии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6430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на юге Италии и в Сицилии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6431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в северной Африке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32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на Балканах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33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6434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6435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6436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6437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6438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6439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6440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6441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6442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6443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6444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6445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6446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6447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6448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6449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6450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6451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6452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6453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6454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6455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6456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6457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6458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6459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6460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6461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6462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64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64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19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20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21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27"/>
                </p:tgtEl>
              </p:cMediaNode>
            </p:audio>
          </p:childTnLst>
        </p:cTn>
      </p:par>
    </p:tnLst>
    <p:bldLst>
      <p:bldP spid="16429" grpId="0" animBg="1"/>
      <p:bldP spid="16430" grpId="0" animBg="1"/>
      <p:bldP spid="16431" grpId="0" animBg="1"/>
      <p:bldP spid="16432" grpId="0" animBg="1"/>
      <p:bldP spid="16439" grpId="0"/>
      <p:bldP spid="164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87" name="Picture 7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7488" name="Picture 8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7443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4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5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1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52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7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Издание приказа № 227 «Ни шагу назад», принятый в июне 1942 года было вызвано угрозой </a:t>
            </a: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17453" name="AutoShape 45"/>
          <p:cNvSpPr>
            <a:spLocks noChangeArrowheads="1"/>
          </p:cNvSpPr>
          <p:nvPr/>
        </p:nvSpPr>
        <p:spPr bwMode="auto">
          <a:xfrm>
            <a:off x="3492500" y="3786191"/>
            <a:ext cx="3024188" cy="100964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000" b="1" dirty="0" smtClean="0">
                <a:solidFill>
                  <a:srgbClr val="04060C"/>
                </a:solidFill>
              </a:rPr>
              <a:t>выхода немецких армий к Волге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7454" name="AutoShape 46"/>
          <p:cNvSpPr>
            <a:spLocks noChangeArrowheads="1"/>
          </p:cNvSpPr>
          <p:nvPr/>
        </p:nvSpPr>
        <p:spPr bwMode="auto">
          <a:xfrm>
            <a:off x="179388" y="3786191"/>
            <a:ext cx="3168650" cy="100964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захвата немцами Крыма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7455" name="AutoShape 47"/>
          <p:cNvSpPr>
            <a:spLocks noChangeArrowheads="1"/>
          </p:cNvSpPr>
          <p:nvPr/>
        </p:nvSpPr>
        <p:spPr bwMode="auto">
          <a:xfrm>
            <a:off x="3492500" y="5143512"/>
            <a:ext cx="3024188" cy="114300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нового прорыва немцев под Москвой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56" name="AutoShape 48"/>
          <p:cNvSpPr>
            <a:spLocks noChangeArrowheads="1"/>
          </p:cNvSpPr>
          <p:nvPr/>
        </p:nvSpPr>
        <p:spPr bwMode="auto">
          <a:xfrm>
            <a:off x="142844" y="5143512"/>
            <a:ext cx="3203575" cy="1163626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ru-RU" sz="2800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выхода немецких армий к Уралу с юга</a:t>
            </a:r>
          </a:p>
          <a:p>
            <a:endParaRPr lang="ru-RU" sz="32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57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7458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7459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7460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7461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7462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7463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7464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7465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7466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7467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7468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7469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7470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7471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7472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7473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7474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7475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7476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7477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7478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7479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7480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7482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7483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7484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7485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7486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74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74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43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44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45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51"/>
                </p:tgtEl>
              </p:cMediaNode>
            </p:audio>
          </p:childTnLst>
        </p:cTn>
      </p:par>
    </p:tnLst>
    <p:bldLst>
      <p:bldP spid="17453" grpId="0" animBg="1"/>
      <p:bldP spid="17454" grpId="0" animBg="1"/>
      <p:bldP spid="17455" grpId="0" animBg="1"/>
      <p:bldP spid="17456" grpId="0" animBg="1"/>
      <p:bldP spid="17464" grpId="0"/>
      <p:bldP spid="174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11" name="Picture 7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8512" name="Picture 8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8467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8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9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5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76" name="AutoShape 44"/>
          <p:cNvSpPr>
            <a:spLocks noChangeArrowheads="1"/>
          </p:cNvSpPr>
          <p:nvPr/>
        </p:nvSpPr>
        <p:spPr bwMode="auto">
          <a:xfrm>
            <a:off x="755650" y="620713"/>
            <a:ext cx="4752975" cy="2952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8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Второй фронт в Европе был открыт союзниками СССР по антигитлеровской коалиции  в</a:t>
            </a: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18477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1943 году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8478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1942 году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8479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1944 году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80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1945 году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81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8482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8483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8484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8485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8486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8487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8488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8489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8490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8491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8492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8493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8494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8495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8496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8497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8498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8499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8500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8501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8502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8503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8504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8505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8506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8507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8508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8509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8510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85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84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85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67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68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69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75"/>
                </p:tgtEl>
              </p:cMediaNode>
            </p:audio>
          </p:childTnLst>
        </p:cTn>
      </p:par>
    </p:tnLst>
    <p:bldLst>
      <p:bldP spid="18477" grpId="0" animBg="1"/>
      <p:bldP spid="18478" grpId="0" animBg="1"/>
      <p:bldP spid="18479" grpId="0" animBg="1"/>
      <p:bldP spid="18480" grpId="0" animBg="1"/>
      <p:bldP spid="18489" grpId="0"/>
      <p:bldP spid="185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35" name="Picture 7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9536" name="Picture 8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9491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2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3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9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00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9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Советские войска во время битвы за Москву (30 сентября 1941 года – 7 января 1942 года) возглавлял генерал</a:t>
            </a: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19501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Г.К.Жуков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9502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И.С.Конев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9503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r>
              <a:rPr lang="ru-RU" sz="2000" b="1" dirty="0" smtClean="0">
                <a:solidFill>
                  <a:srgbClr val="04060C"/>
                </a:solidFill>
              </a:rPr>
              <a:t>И.Г.Черняховский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04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К.К.Рокоссовский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9507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9508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9509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9510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9511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9512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9513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9514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9515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9516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9517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9518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9519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9520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9521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9522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9523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9524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9525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9526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9527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9528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9529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9530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9531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9532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9533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9534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95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95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91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92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93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99"/>
                </p:tgtEl>
              </p:cMediaNode>
            </p:audio>
          </p:childTnLst>
        </p:cTn>
      </p:par>
    </p:tnLst>
    <p:bldLst>
      <p:bldP spid="19501" grpId="0" animBg="1"/>
      <p:bldP spid="19502" grpId="0" animBg="1"/>
      <p:bldP spid="19503" grpId="0" animBg="1"/>
      <p:bldP spid="19504" grpId="0" animBg="1"/>
      <p:bldP spid="19514" grpId="0"/>
      <p:bldP spid="195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9" name="Picture 7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0560" name="Picture 8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0515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6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7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3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4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10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Чрезвычайным органом управления страной в период войны стал сформированный 30 июня 1941 г.</a:t>
            </a: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Наркомат вооружений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20526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Государственный комитет обороны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20527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Совет по эвакуации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28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Секретариат ЦК ВКП(б)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29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0530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0531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0532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0533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0534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0535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0536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0537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0538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0539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0540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0541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0542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0543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0544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0545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0546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0547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0548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0549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0550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0551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0552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0553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0554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0555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0556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0557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0558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05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05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15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16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17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3"/>
                </p:tgtEl>
              </p:cMediaNode>
            </p:audio>
          </p:childTnLst>
        </p:cTn>
      </p:par>
    </p:tnLst>
    <p:bldLst>
      <p:bldP spid="20525" grpId="0" animBg="1"/>
      <p:bldP spid="20526" grpId="0" animBg="1"/>
      <p:bldP spid="20527" grpId="0" animBg="1"/>
      <p:bldP spid="20528" grpId="0" animBg="1"/>
      <p:bldP spid="20539" grpId="0"/>
      <p:bldP spid="205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83" name="Picture 7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1584" name="Picture 8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1539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0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1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7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11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Верховным Главнокомандующим советскими войсками 23 июня 1941 г. стал?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Г.К. Жуков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М.Н. Тухачевский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21551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И.В. Сталин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52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К.Е. Ворошилов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1554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1555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1558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1559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1561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1562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1563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1564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1565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1568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1569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1570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1571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1572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1573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1574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1575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1576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1577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1578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1579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1580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1581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1582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5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15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15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39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40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41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47"/>
                </p:tgtEl>
              </p:cMediaNode>
            </p:audio>
          </p:childTnLst>
        </p:cTn>
      </p:par>
    </p:tnLst>
    <p:bldLst>
      <p:bldP spid="21549" grpId="0" animBg="1"/>
      <p:bldP spid="21550" grpId="0" animBg="1"/>
      <p:bldP spid="21551" grpId="0" animBg="1"/>
      <p:bldP spid="21552" grpId="0" animBg="1"/>
      <p:bldP spid="21564" grpId="0"/>
      <p:bldP spid="215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07" name="Picture 79"/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2608" name="Picture 80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2563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4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5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1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72" name="AutoShape 44"/>
          <p:cNvSpPr>
            <a:spLocks noChangeArrowheads="1"/>
          </p:cNvSpPr>
          <p:nvPr/>
        </p:nvSpPr>
        <p:spPr bwMode="auto">
          <a:xfrm>
            <a:off x="611188" y="476250"/>
            <a:ext cx="5040312" cy="3024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12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 начальному этапу Великой Отечественной войны (1941-1942 гг.) относится: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22573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осада Кенигсберга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22574" name="AutoShape 46"/>
          <p:cNvSpPr>
            <a:spLocks noChangeArrowheads="1"/>
          </p:cNvSpPr>
          <p:nvPr/>
        </p:nvSpPr>
        <p:spPr bwMode="auto">
          <a:xfrm>
            <a:off x="179388" y="3857629"/>
            <a:ext cx="3168650" cy="107157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проведение </a:t>
            </a:r>
            <a:r>
              <a:rPr lang="ru-RU" sz="2000" b="1" dirty="0" err="1" smtClean="0">
                <a:solidFill>
                  <a:srgbClr val="04060C"/>
                </a:solidFill>
              </a:rPr>
              <a:t>Висло-Одерской</a:t>
            </a:r>
            <a:r>
              <a:rPr lang="ru-RU" sz="2000" b="1" dirty="0" smtClean="0">
                <a:solidFill>
                  <a:srgbClr val="04060C"/>
                </a:solidFill>
              </a:rPr>
              <a:t> операции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22575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98427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крупное танковое сражение под Курском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76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Смоленское сражение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77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2578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2579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2580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2581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2582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2583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2584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2585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2586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2587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2588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2589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2590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2591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2592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2593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2594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2595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2596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2597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2598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2599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2600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2601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2602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2603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2604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2605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2606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25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26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63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64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65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71"/>
                </p:tgtEl>
              </p:cMediaNode>
            </p:audio>
          </p:childTnLst>
        </p:cTn>
      </p:par>
    </p:tnLst>
    <p:bldLst>
      <p:bldP spid="22573" grpId="0" animBg="1"/>
      <p:bldP spid="22574" grpId="0" animBg="1"/>
      <p:bldP spid="22575" grpId="0" animBg="1"/>
      <p:bldP spid="22576" grpId="0" animBg="1"/>
      <p:bldP spid="22589" grpId="0"/>
      <p:bldP spid="226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31" name="Picture 7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3632" name="Picture 8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3587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8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9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5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96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13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Операция по контрнаступлению советских войск под Сталинградом получила название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23597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«Цитадель»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23598" name="AutoShape 46"/>
          <p:cNvSpPr>
            <a:spLocks noChangeArrowheads="1"/>
          </p:cNvSpPr>
          <p:nvPr/>
        </p:nvSpPr>
        <p:spPr bwMode="auto">
          <a:xfrm>
            <a:off x="142844" y="3929066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«Сатурн»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23599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«Тайфун»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00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«Уран»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01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3602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3603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3604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3605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3606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3607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3608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3609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3610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3611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3612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3613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3614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3615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3616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3617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3618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3619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3620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3621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3622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3623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3624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3625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3626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3627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3628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3629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3630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36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36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87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88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89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95"/>
                </p:tgtEl>
              </p:cMediaNode>
            </p:audio>
          </p:childTnLst>
        </p:cTn>
      </p:par>
    </p:tnLst>
    <p:bldLst>
      <p:bldP spid="23597" grpId="0" animBg="1"/>
      <p:bldP spid="23598" grpId="0" animBg="1"/>
      <p:bldP spid="23599" grpId="0" animBg="1"/>
      <p:bldP spid="23600" grpId="0" animBg="1"/>
      <p:bldP spid="23614" grpId="0"/>
      <p:bldP spid="236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55" name="Picture 7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4656" name="Picture 8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4611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2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3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9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0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14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Судебный процесс над главными нацистскими преступниками проходил в: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24621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Берлине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24622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Москве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24623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Потсдаме</a:t>
            </a:r>
            <a:endParaRPr lang="ru-RU" sz="2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624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Нюрнберге</a:t>
            </a:r>
            <a:endParaRPr lang="ru-RU" sz="3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625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4626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4627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4628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4629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4630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4631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4632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4633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4634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4635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4636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4637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4638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4639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4640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4641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4642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4643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4644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4645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4646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4647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4648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4649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4650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4651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4652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4653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4654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4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4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46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46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46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11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12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13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19"/>
                </p:tgtEl>
              </p:cMediaNode>
            </p:audio>
          </p:childTnLst>
        </p:cTn>
      </p:par>
    </p:tnLst>
    <p:bldLst>
      <p:bldP spid="24621" grpId="0" animBg="1"/>
      <p:bldP spid="24622" grpId="0" animBg="1"/>
      <p:bldP spid="24623" grpId="0" animBg="1"/>
      <p:bldP spid="24624" grpId="0" animBg="1"/>
      <p:bldP spid="24639" grpId="0"/>
      <p:bldP spid="246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79" name="Picture 7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5680" name="Picture 8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25635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6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7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3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44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15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Преследование и уничтожение нацистами и их пособниками в Германии и на захваченных ею территориях значительной части еврейского населения Европы</a:t>
            </a:r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25645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холокост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25646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геноцид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25647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репатриация</a:t>
            </a:r>
            <a:endParaRPr lang="ru-RU" sz="2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48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депортация</a:t>
            </a:r>
            <a:endParaRPr lang="ru-RU" sz="3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49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5650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25651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5652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25653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5654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5655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5656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25657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25658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25659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25660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25661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25662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25663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25664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25665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25666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25667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25668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5669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25670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25671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25672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25673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25674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25675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25676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25677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25678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56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56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56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35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36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37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43"/>
                </p:tgtEl>
              </p:cMediaNode>
            </p:audio>
          </p:childTnLst>
        </p:cTn>
      </p:par>
    </p:tnLst>
    <p:bldLst>
      <p:bldP spid="25645" grpId="0" animBg="1"/>
      <p:bldP spid="25646" grpId="0" animBg="1"/>
      <p:bldP spid="25647" grpId="0" animBg="1"/>
      <p:bldP spid="25648" grpId="0" animBg="1"/>
      <p:bldP spid="25664" grpId="0"/>
      <p:bldP spid="256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Открытка из раздела 9 мая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-714412" y="0"/>
            <a:ext cx="102870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50825" y="981075"/>
            <a:ext cx="424973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Великая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323850" y="2133600"/>
            <a:ext cx="4249738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Отечественная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395288" y="3716338"/>
            <a:ext cx="42497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Война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Поздравляю победителей!!!</a:t>
            </a:r>
            <a:endParaRPr lang="ru-RU" sz="4400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ru-RU" sz="4400" dirty="0"/>
          </a:p>
        </p:txBody>
      </p:sp>
      <p:pic>
        <p:nvPicPr>
          <p:cNvPr id="3" name="Picture 12" descr="C:\Documents and Settings\Чумак\Мои документы\Мои рисунки\Рисунки\Анимашки\16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64" y="571480"/>
            <a:ext cx="2428892" cy="2428892"/>
          </a:xfrm>
          <a:prstGeom prst="ellips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" name="Picture 4" descr="C:\Documents and Settings\Чумак\Рабочий стол\Мама\анимашки2\fb2aa2e640e734ecd5b0b971dffc98a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643182"/>
            <a:ext cx="6115050" cy="20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43890" cy="1500198"/>
          </a:xfrm>
        </p:spPr>
        <p:txBody>
          <a:bodyPr/>
          <a:lstStyle/>
          <a:p>
            <a:pPr algn="ctr"/>
            <a:r>
              <a:rPr lang="ru-RU" dirty="0" smtClean="0"/>
              <a:t>3  Тур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4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507786"/>
            <a:ext cx="8186766" cy="3492982"/>
          </a:xfrm>
        </p:spPr>
        <p:txBody>
          <a:bodyPr>
            <a:normAutofit/>
          </a:bodyPr>
          <a:lstStyle/>
          <a:p>
            <a:endParaRPr lang="ru-RU" sz="39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6676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41989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Назовите имя </a:t>
            </a:r>
            <a:r>
              <a:rPr lang="ru-RU" sz="2400" b="1" dirty="0" err="1" smtClean="0">
                <a:solidFill>
                  <a:srgbClr val="FF0000"/>
                </a:solidFill>
              </a:rPr>
              <a:t>генерал-фельдмаршала</a:t>
            </a:r>
            <a:r>
              <a:rPr lang="ru-RU" sz="2400" b="1" dirty="0" smtClean="0">
                <a:solidFill>
                  <a:srgbClr val="FF0000"/>
                </a:solidFill>
              </a:rPr>
              <a:t>, возглавлявшего группу немецких войск под Сталинградом: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b="1" dirty="0" smtClean="0">
                <a:solidFill>
                  <a:srgbClr val="04060C"/>
                </a:solidFill>
              </a:rPr>
              <a:t>Э. </a:t>
            </a:r>
            <a:r>
              <a:rPr lang="ru-RU" sz="2200" b="1" dirty="0" err="1" smtClean="0">
                <a:solidFill>
                  <a:srgbClr val="04060C"/>
                </a:solidFill>
              </a:rPr>
              <a:t>Манштейн</a:t>
            </a:r>
            <a:endParaRPr lang="ru-RU" sz="2200" b="1" dirty="0" smtClean="0">
              <a:solidFill>
                <a:srgbClr val="04060C"/>
              </a:solidFill>
            </a:endParaRPr>
          </a:p>
          <a:p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0406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Ф. </a:t>
            </a:r>
            <a:r>
              <a:rPr lang="ru-RU" sz="2200" b="1" dirty="0" smtClean="0">
                <a:solidFill>
                  <a:srgbClr val="04060C"/>
                </a:solidFill>
              </a:rPr>
              <a:t>Паулюс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В. </a:t>
            </a:r>
            <a:r>
              <a:rPr lang="ru-RU" sz="2200" b="1" dirty="0" err="1" smtClean="0">
                <a:solidFill>
                  <a:srgbClr val="04060C"/>
                </a:solidFill>
              </a:rPr>
              <a:t>Кейтель</a:t>
            </a:r>
            <a:endParaRPr lang="ru-RU" sz="2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А. Йодль</a:t>
            </a:r>
            <a:endParaRPr lang="ru-RU" sz="3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996" name="Picture 12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7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1999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2000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42001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42002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42003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42004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42005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42006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42007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42008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42009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42010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42011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42012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42013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42014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2015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42016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2017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42018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42019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42020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42021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2022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42023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42024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42025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42026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419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419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989"/>
                </p:tgtEl>
              </p:cMediaNode>
            </p:audio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996"/>
                </p:tgtEl>
              </p:cMediaNode>
            </p:audio>
          </p:childTnLst>
        </p:cTn>
      </p:par>
    </p:tnLst>
    <p:bldLst>
      <p:bldP spid="41997" grpId="0"/>
      <p:bldP spid="419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451725" y="404813"/>
            <a:ext cx="923925" cy="122396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43013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3163" y="261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2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Потсдамская конференция определила для решения «германского вопроса» общие принципы, включающие четыре «де-». Укажите два из них:</a:t>
            </a:r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демилитаризация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депортация </a:t>
            </a:r>
            <a:r>
              <a:rPr lang="ru-RU" sz="2200" dirty="0" smtClean="0">
                <a:solidFill>
                  <a:srgbClr val="04060C"/>
                </a:solidFill>
              </a:rPr>
              <a:t> </a:t>
            </a:r>
            <a:r>
              <a:rPr lang="ru-RU" sz="2200" dirty="0" smtClean="0">
                <a:solidFill>
                  <a:srgbClr val="0000FF"/>
                </a:solidFill>
              </a:rPr>
              <a:t>         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демократизация</a:t>
            </a:r>
            <a:endParaRPr lang="ru-RU" sz="2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девальвация</a:t>
            </a:r>
            <a:endParaRPr lang="ru-RU" sz="3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3022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3023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3024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43025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43026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43027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43028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43029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43030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43031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43032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43033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43034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43035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43036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43037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43038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3039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43040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3041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43042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43043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43044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43045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3046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43047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43048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43049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43050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430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430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13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15"/>
                </p:tgtEl>
              </p:cMediaNode>
            </p:audio>
          </p:childTnLst>
        </p:cTn>
      </p:par>
    </p:tnLst>
    <p:bldLst>
      <p:bldP spid="43018" grpId="0" animBg="1"/>
      <p:bldP spid="43020" grpId="0" animBg="1"/>
      <p:bldP spid="43023" grpId="0"/>
      <p:bldP spid="430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44037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3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Что является лишним в ряду?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Коренной перелом в ходе войны:</a:t>
            </a:r>
            <a:endParaRPr lang="ru-RU" sz="26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форсирование Днепра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Сталинградская битва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битва за Москву</a:t>
            </a:r>
            <a:endParaRPr lang="ru-RU" sz="2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Курская битва</a:t>
            </a:r>
            <a:endParaRPr lang="ru-RU" sz="3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4046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4047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4048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44049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44051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44055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44056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44057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44058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44059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44060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44061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44062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4063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44064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4065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44066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44067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44068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44069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4070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44071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44072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44073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44074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440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440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37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39"/>
                </p:tgtEl>
              </p:cMediaNode>
            </p:audio>
          </p:childTnLst>
        </p:cTn>
      </p:par>
    </p:tnLst>
    <p:bldLst>
      <p:bldP spid="44042" grpId="0" animBg="1"/>
      <p:bldP spid="44044" grpId="0" animBg="1"/>
      <p:bldP spid="44048" grpId="0"/>
      <p:bldP spid="4406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308850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45061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288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4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Одной из причин срыва плана немецкого наступления под Курском был(о):</a:t>
            </a:r>
            <a:endParaRPr lang="ru-RU" sz="26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3492500" y="3643314"/>
            <a:ext cx="3024188" cy="150019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04060C"/>
                </a:solidFill>
              </a:rPr>
              <a:t>окружение в «котёл» основной массы немецких войск на Курской дуге</a:t>
            </a:r>
            <a:endParaRPr lang="ru-RU" sz="2000" dirty="0">
              <a:solidFill>
                <a:srgbClr val="04060C"/>
              </a:solidFill>
            </a:endParaRPr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179388" y="3643315"/>
            <a:ext cx="3168650" cy="142876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04060C"/>
                </a:solidFill>
              </a:rPr>
              <a:t>удар партизанских соединений в тыл немцев</a:t>
            </a:r>
            <a:endParaRPr lang="ru-RU" sz="2000" dirty="0">
              <a:solidFill>
                <a:srgbClr val="04060C"/>
              </a:solidFill>
            </a:endParaRPr>
          </a:p>
        </p:txBody>
      </p:sp>
      <p:sp>
        <p:nvSpPr>
          <p:cNvPr id="45067" name="AutoShape 11"/>
          <p:cNvSpPr>
            <a:spLocks noChangeArrowheads="1"/>
          </p:cNvSpPr>
          <p:nvPr/>
        </p:nvSpPr>
        <p:spPr bwMode="auto">
          <a:xfrm>
            <a:off x="3492500" y="5373688"/>
            <a:ext cx="3024188" cy="105570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04060C"/>
                </a:solidFill>
              </a:rPr>
              <a:t>вступление в бой сибирских резервных дивизий</a:t>
            </a:r>
            <a:endParaRPr lang="ru-RU" sz="2000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68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105570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04060C"/>
                </a:solidFill>
              </a:rPr>
              <a:t>упреждающий удар советской артиллерии</a:t>
            </a:r>
            <a:endParaRPr lang="ru-RU" sz="2000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5071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5072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45073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45075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45076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45077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45078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45079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45080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45081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45082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45083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45084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45085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45086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5087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45088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5089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45090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45091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45092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45093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5094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45095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45096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45097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45098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4507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450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61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63"/>
                </p:tgtEl>
              </p:cMediaNode>
            </p:audio>
          </p:childTnLst>
        </p:cTn>
      </p:par>
    </p:tnLst>
    <p:bldLst>
      <p:bldP spid="45066" grpId="0" animBg="1"/>
      <p:bldP spid="45067" grpId="0" animBg="1"/>
      <p:bldP spid="45073" grpId="0"/>
      <p:bldP spid="4508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164388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46085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58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5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Кто из советских военачальников принимал капитуляцию Германии и Парад Победы в Москве?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И.В. Сталин</a:t>
            </a:r>
            <a:endParaRPr lang="ru-RU" sz="2200" dirty="0">
              <a:solidFill>
                <a:srgbClr val="04060C"/>
              </a:solidFill>
            </a:endParaRPr>
          </a:p>
        </p:txBody>
      </p:sp>
      <p:sp>
        <p:nvSpPr>
          <p:cNvPr id="46090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К.К. Рокоссовский</a:t>
            </a:r>
            <a:endParaRPr lang="ru-RU" sz="2200" dirty="0">
              <a:solidFill>
                <a:srgbClr val="04060C"/>
              </a:solidFill>
            </a:endParaRP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К.Е. Ворошилов</a:t>
            </a:r>
            <a:endParaRPr lang="ru-RU" sz="2200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Г.К. Жуков</a:t>
            </a:r>
            <a:endParaRPr lang="ru-RU" sz="3200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6094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6095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6096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46097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46098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46099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46100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46101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46102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46103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46104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46105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46106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46107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46108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46109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46110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6111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46112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6113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46114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46115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46116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46117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6118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46119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46120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46121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46122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460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461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85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87"/>
                </p:tgtEl>
              </p:cMediaNode>
            </p:audio>
          </p:childTnLst>
        </p:cTn>
      </p:par>
    </p:tnLst>
    <p:bldLst>
      <p:bldP spid="46089" grpId="0" animBg="1"/>
      <p:bldP spid="46091" grpId="0" animBg="1"/>
      <p:bldP spid="46098" grpId="0"/>
      <p:bldP spid="461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164388" y="404813"/>
            <a:ext cx="923925" cy="122396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47109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5825" y="261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755650" y="620713"/>
            <a:ext cx="4752975" cy="2952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6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На каком направлении осуществлялась операция «Багратион» в июне 1944 г.?</a:t>
            </a:r>
            <a:endParaRPr lang="ru-RU" sz="26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Белорусском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Кишинёвском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Киевском</a:t>
            </a:r>
            <a:endParaRPr lang="ru-RU" sz="2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rgbClr val="0406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Ленинградском</a:t>
            </a:r>
            <a:endParaRPr lang="ru-RU" sz="3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17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7118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7119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7120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47121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47122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47123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47124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47125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47126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47127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47128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47129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47130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47131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47132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47133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7135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47136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7137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47138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47139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47140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47141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7142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47143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47144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47145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47146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471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471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109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111"/>
                </p:tgtEl>
              </p:cMediaNode>
            </p:audio>
          </p:childTnLst>
        </p:cTn>
      </p:par>
    </p:tnLst>
    <p:bldLst>
      <p:bldP spid="47115" grpId="0" animBg="1"/>
      <p:bldP spid="47116" grpId="0" animBg="1"/>
      <p:bldP spid="47123" grpId="0"/>
      <p:bldP spid="471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308850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48133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288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7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 феврале 1945 г. состоялась встреча глав правительств трёх союзных держав в</a:t>
            </a:r>
            <a:endParaRPr lang="ru-RU" sz="26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Ялте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Москве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3500430" y="5357826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Потсдаме</a:t>
            </a:r>
            <a:endParaRPr lang="ru-RU" sz="2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Тегеране</a:t>
            </a:r>
            <a:endParaRPr lang="ru-RU" sz="3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8143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8144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48145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48146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48151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48152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48153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48155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48156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48157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48158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8159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48160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8161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48162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48163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48164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48165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8166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48167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48168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48169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48170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481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481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133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135"/>
                </p:tgtEl>
              </p:cMediaNode>
            </p:audio>
          </p:childTnLst>
        </p:cTn>
      </p:par>
    </p:tnLst>
    <p:bldLst>
      <p:bldP spid="48138" grpId="0" animBg="1"/>
      <p:bldP spid="48139" grpId="0" animBg="1"/>
      <p:bldP spid="48148" grpId="0"/>
      <p:bldP spid="4816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4517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49157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31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9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0" name="AutoShape 8"/>
          <p:cNvSpPr>
            <a:spLocks noChangeArrowheads="1"/>
          </p:cNvSpPr>
          <p:nvPr/>
        </p:nvSpPr>
        <p:spPr bwMode="auto">
          <a:xfrm>
            <a:off x="755650" y="620713"/>
            <a:ext cx="4752975" cy="2952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8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 первый месяц войны упорное сопротивление врагу оказали советские пограничники в </a:t>
            </a:r>
            <a:endParaRPr lang="ru-RU" sz="26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49161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Выборге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Риге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>
            <a:off x="3500430" y="5357826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b="1" dirty="0">
                <a:solidFill>
                  <a:srgbClr val="0406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Бресте</a:t>
            </a:r>
            <a:endParaRPr lang="ru-RU" sz="2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Минске</a:t>
            </a:r>
            <a:endParaRPr lang="ru-RU" sz="3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65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49167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9168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49169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49170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49171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49172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49173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49174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49175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49176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49177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49178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49179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49180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49181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49182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49183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49184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9185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49186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49187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49188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49189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9190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49191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49192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49193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49194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4917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491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57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59"/>
                </p:tgtEl>
              </p:cMediaNode>
            </p:audio>
          </p:childTnLst>
        </p:cTn>
      </p:par>
    </p:tnLst>
    <p:bldLst>
      <p:bldP spid="49161" grpId="0" animBg="1"/>
      <p:bldP spid="49162" grpId="0" animBg="1"/>
      <p:bldP spid="49173" grpId="0"/>
      <p:bldP spid="491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93" name="Picture 4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Правила игры</a:t>
            </a:r>
            <a:endParaRPr lang="ru-RU" dirty="0"/>
          </a:p>
        </p:txBody>
      </p:sp>
      <p:pic>
        <p:nvPicPr>
          <p:cNvPr id="6154" name="Picture 10">
            <a:hlinkClick r:id="" action="ppaction://media"/>
          </p:cNvPr>
          <p:cNvPicPr>
            <a:picLocks noGrp="1" noRot="1" noChangeAspect="1" noChangeArrowheads="1"/>
          </p:cNvPicPr>
          <p:nvPr>
            <p:ph sz="quarter" idx="1"/>
            <a:wavAudioFile r:embed="rId1" name="50na50.wav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8172450" y="333375"/>
            <a:ext cx="304800" cy="304800"/>
          </a:xfrm>
          <a:ln/>
        </p:spPr>
      </p:pic>
      <p:pic>
        <p:nvPicPr>
          <p:cNvPr id="6156" name="Picture 12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wavAudioFile r:embed="rId1" name="50na50.wav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56325" y="333375"/>
            <a:ext cx="304800" cy="304800"/>
          </a:xfrm>
          <a:ln/>
        </p:spPr>
      </p:pic>
      <p:pic>
        <p:nvPicPr>
          <p:cNvPr id="6158" name="Picture 14">
            <a:hlinkClick r:id="" action="ppaction://media"/>
          </p:cNvPr>
          <p:cNvPicPr>
            <a:picLocks noGrp="1" noRot="1" noChangeAspect="1" noChangeArrowheads="1"/>
          </p:cNvPicPr>
          <p:nvPr>
            <p:ph sz="quarter" idx="3"/>
            <a:wavAudioFile r:embed="rId2" name="quest.wav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7235825" y="333375"/>
            <a:ext cx="304800" cy="304800"/>
          </a:xfrm>
          <a:ln/>
        </p:spPr>
      </p:pic>
      <p:pic>
        <p:nvPicPr>
          <p:cNvPr id="6160" name="Picture 16">
            <a:hlinkClick r:id="" action="ppaction://media"/>
          </p:cNvPr>
          <p:cNvPicPr>
            <a:picLocks noGrp="1" noRot="1" noChangeAspect="1" noChangeArrowheads="1"/>
          </p:cNvPicPr>
          <p:nvPr>
            <p:ph sz="quarter" idx="4"/>
            <a:wavAudioFile r:embed="rId2" name="quest.wav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50825" y="260350"/>
            <a:ext cx="304800" cy="304800"/>
          </a:xfrm>
          <a:ln/>
        </p:spPr>
      </p:pic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68313" y="1916113"/>
            <a:ext cx="4103687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843213" y="4221163"/>
            <a:ext cx="2160587" cy="5746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250825" y="4221163"/>
            <a:ext cx="2160588" cy="5746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843213" y="5734050"/>
            <a:ext cx="2160587" cy="5746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50825" y="5734050"/>
            <a:ext cx="2160588" cy="5746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6659563" y="6021388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5651500" y="6021388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5651500" y="5734050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5651500" y="5445125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>
            <a:off x="5651500" y="5157788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5651500" y="4868863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5651500" y="4581525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5651500" y="4292600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6170" name="AutoShape 26"/>
          <p:cNvSpPr>
            <a:spLocks noChangeArrowheads="1"/>
          </p:cNvSpPr>
          <p:nvPr/>
        </p:nvSpPr>
        <p:spPr bwMode="auto">
          <a:xfrm>
            <a:off x="5651500" y="4005263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5651500" y="3716338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5651500" y="3429000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6173" name="AutoShape 29"/>
          <p:cNvSpPr>
            <a:spLocks noChangeArrowheads="1"/>
          </p:cNvSpPr>
          <p:nvPr/>
        </p:nvSpPr>
        <p:spPr bwMode="auto">
          <a:xfrm>
            <a:off x="5651500" y="3141663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6174" name="AutoShape 30"/>
          <p:cNvSpPr>
            <a:spLocks noChangeArrowheads="1"/>
          </p:cNvSpPr>
          <p:nvPr/>
        </p:nvSpPr>
        <p:spPr bwMode="auto">
          <a:xfrm>
            <a:off x="5651500" y="2852738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5651500" y="2565400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6176" name="AutoShape 32"/>
          <p:cNvSpPr>
            <a:spLocks noChangeArrowheads="1"/>
          </p:cNvSpPr>
          <p:nvPr/>
        </p:nvSpPr>
        <p:spPr bwMode="auto">
          <a:xfrm>
            <a:off x="5651500" y="2276475"/>
            <a:ext cx="1008063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6177" name="AutoShape 33"/>
          <p:cNvSpPr>
            <a:spLocks noChangeArrowheads="1"/>
          </p:cNvSpPr>
          <p:nvPr/>
        </p:nvSpPr>
        <p:spPr bwMode="auto">
          <a:xfrm>
            <a:off x="5651500" y="1989138"/>
            <a:ext cx="1008063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6179" name="AutoShape 35"/>
          <p:cNvSpPr>
            <a:spLocks noChangeArrowheads="1"/>
          </p:cNvSpPr>
          <p:nvPr/>
        </p:nvSpPr>
        <p:spPr bwMode="auto">
          <a:xfrm>
            <a:off x="6659563" y="5734050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6659563" y="5445125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6181" name="AutoShape 37"/>
          <p:cNvSpPr>
            <a:spLocks noChangeArrowheads="1"/>
          </p:cNvSpPr>
          <p:nvPr/>
        </p:nvSpPr>
        <p:spPr bwMode="auto">
          <a:xfrm>
            <a:off x="6659563" y="5157788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6659563" y="4868863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6183" name="AutoShape 39"/>
          <p:cNvSpPr>
            <a:spLocks noChangeArrowheads="1"/>
          </p:cNvSpPr>
          <p:nvPr/>
        </p:nvSpPr>
        <p:spPr bwMode="auto">
          <a:xfrm>
            <a:off x="6659563" y="4581525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6184" name="AutoShape 40"/>
          <p:cNvSpPr>
            <a:spLocks noChangeArrowheads="1"/>
          </p:cNvSpPr>
          <p:nvPr/>
        </p:nvSpPr>
        <p:spPr bwMode="auto">
          <a:xfrm>
            <a:off x="6659563" y="4292600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6185" name="AutoShape 41"/>
          <p:cNvSpPr>
            <a:spLocks noChangeArrowheads="1"/>
          </p:cNvSpPr>
          <p:nvPr/>
        </p:nvSpPr>
        <p:spPr bwMode="auto">
          <a:xfrm>
            <a:off x="6659563" y="4005263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6186" name="AutoShape 42"/>
          <p:cNvSpPr>
            <a:spLocks noChangeArrowheads="1"/>
          </p:cNvSpPr>
          <p:nvPr/>
        </p:nvSpPr>
        <p:spPr bwMode="auto">
          <a:xfrm>
            <a:off x="6659563" y="3716338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6659563" y="3429000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6188" name="AutoShape 44"/>
          <p:cNvSpPr>
            <a:spLocks noChangeArrowheads="1"/>
          </p:cNvSpPr>
          <p:nvPr/>
        </p:nvSpPr>
        <p:spPr bwMode="auto">
          <a:xfrm>
            <a:off x="6659563" y="3141663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6189" name="AutoShape 45"/>
          <p:cNvSpPr>
            <a:spLocks noChangeArrowheads="1"/>
          </p:cNvSpPr>
          <p:nvPr/>
        </p:nvSpPr>
        <p:spPr bwMode="auto">
          <a:xfrm>
            <a:off x="6659563" y="2852738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6190" name="AutoShape 46"/>
          <p:cNvSpPr>
            <a:spLocks noChangeArrowheads="1"/>
          </p:cNvSpPr>
          <p:nvPr/>
        </p:nvSpPr>
        <p:spPr bwMode="auto">
          <a:xfrm>
            <a:off x="6659563" y="2565400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6191" name="AutoShape 47"/>
          <p:cNvSpPr>
            <a:spLocks noChangeArrowheads="1"/>
          </p:cNvSpPr>
          <p:nvPr/>
        </p:nvSpPr>
        <p:spPr bwMode="auto">
          <a:xfrm>
            <a:off x="6659563" y="2276475"/>
            <a:ext cx="2233612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6192" name="AutoShape 48"/>
          <p:cNvSpPr>
            <a:spLocks noChangeArrowheads="1"/>
          </p:cNvSpPr>
          <p:nvPr/>
        </p:nvSpPr>
        <p:spPr bwMode="auto">
          <a:xfrm>
            <a:off x="6659563" y="1989138"/>
            <a:ext cx="2233612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4"/>
                </p:tgtEl>
              </p:cMediaNode>
            </p:audio>
            <p:audio>
              <p:cMediaNode>
                <p:cTn id="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6"/>
                </p:tgtEl>
              </p:cMediaNode>
            </p:audio>
            <p:audio>
              <p:cMediaNode>
                <p:cTn id="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8"/>
                </p:tgtEl>
              </p:cMediaNode>
            </p:audio>
            <p:audio>
              <p:cMediaNode>
                <p:cTn id="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60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164388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50181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58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3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9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Какое из названных событий произошло в 1943 г.?</a:t>
            </a:r>
            <a:endParaRPr lang="ru-RU" sz="26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Курская битва</a:t>
            </a:r>
            <a:endParaRPr lang="ru-RU" sz="2200" dirty="0">
              <a:solidFill>
                <a:srgbClr val="04060C"/>
              </a:solidFill>
            </a:endParaRP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>
            <a:off x="179388" y="3714752"/>
            <a:ext cx="3168650" cy="108108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04060C"/>
                </a:solidFill>
              </a:rPr>
              <a:t>полное освобождение Ленинграда от блокады</a:t>
            </a:r>
            <a:endParaRPr lang="ru-RU" sz="2000" dirty="0">
              <a:solidFill>
                <a:srgbClr val="04060C"/>
              </a:solidFill>
            </a:endParaRPr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объявление СССР войны Японии</a:t>
            </a:r>
            <a:endParaRPr lang="ru-RU" sz="2200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Смоленское сражение</a:t>
            </a:r>
            <a:endParaRPr lang="ru-RU" sz="3200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189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0190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0191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0192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50193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50194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50195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50196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50197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50198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50199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50200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50201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50202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50203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50204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50205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50206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0207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50208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0209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50210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50211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50212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50213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0214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50215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50216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50217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50218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50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0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50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501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502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181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183"/>
                </p:tgtEl>
              </p:cMediaNode>
            </p:audio>
          </p:childTnLst>
        </p:cTn>
      </p:par>
    </p:tnLst>
    <p:bldLst>
      <p:bldP spid="50187" grpId="0" animBg="1"/>
      <p:bldP spid="50188" grpId="0" animBg="1"/>
      <p:bldP spid="50198" grpId="0"/>
      <p:bldP spid="502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4517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51205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31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8" name="AutoShape 8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10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Сын машиниста и учительницы, он начал свой трудовой путь каменотёсом, а стал известен всему миру как полководец. Укажите его фамилию:</a:t>
            </a:r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И.С. Конев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К.К. Рокоссовский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51211" name="AutoShape 11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Л.А. Говоров</a:t>
            </a:r>
            <a:endParaRPr lang="ru-RU" sz="2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12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Г.К. Жуков</a:t>
            </a:r>
            <a:endParaRPr lang="ru-RU" sz="3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1214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1215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1216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51218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51219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51220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51221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51222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51224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51225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51226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51227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51228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51229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51230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1231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51232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1233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51234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51235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51236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51237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1238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51239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51240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51241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51242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512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512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05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07"/>
                </p:tgtEl>
              </p:cMediaNode>
            </p:audio>
          </p:childTnLst>
        </p:cTn>
      </p:par>
    </p:tnLst>
    <p:bldLst>
      <p:bldP spid="51209" grpId="0" animBg="1"/>
      <p:bldP spid="51212" grpId="0" animBg="1"/>
      <p:bldP spid="51223" grpId="0"/>
      <p:bldP spid="5123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380288" y="404813"/>
            <a:ext cx="923925" cy="122396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52229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1725" y="261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11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Общее руководство войсками в войне СССР с Японией осуществлял:</a:t>
            </a:r>
            <a:endParaRPr lang="ru-RU" sz="26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И.С. Конев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И.В. Сталин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А.М. Василевский</a:t>
            </a:r>
            <a:endParaRPr lang="ru-RU" sz="2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36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Н. Ф. Ватутин</a:t>
            </a:r>
            <a:endParaRPr lang="ru-RU" sz="3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37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2238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2239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2240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52241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52242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52243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52244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52245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52246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52247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52248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52249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52250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52251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52252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52253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52254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2255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2257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52258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52259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52260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52261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2262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52263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52264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52265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522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522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29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1"/>
                </p:tgtEl>
              </p:cMediaNode>
            </p:audio>
          </p:childTnLst>
        </p:cTn>
      </p:par>
    </p:tnLst>
    <p:bldLst>
      <p:bldP spid="52234" grpId="0" animBg="1"/>
      <p:bldP spid="52236" grpId="0" animBg="1"/>
      <p:bldP spid="52248" grpId="0"/>
      <p:bldP spid="5226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4517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53253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31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6" name="AutoShape 8"/>
          <p:cNvSpPr>
            <a:spLocks noChangeArrowheads="1"/>
          </p:cNvSpPr>
          <p:nvPr/>
        </p:nvSpPr>
        <p:spPr bwMode="auto">
          <a:xfrm>
            <a:off x="571472" y="428604"/>
            <a:ext cx="5040312" cy="3024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12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Председателем Госплана СССР в годы войны был:</a:t>
            </a:r>
            <a:endParaRPr lang="ru-RU" sz="26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53257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Б.Л. Ванников</a:t>
            </a:r>
            <a:endParaRPr lang="ru-RU" sz="2200" dirty="0">
              <a:solidFill>
                <a:srgbClr val="04060C"/>
              </a:solidFill>
            </a:endParaRPr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А.В. </a:t>
            </a:r>
            <a:r>
              <a:rPr lang="ru-RU" sz="2200" dirty="0" err="1" smtClean="0">
                <a:solidFill>
                  <a:srgbClr val="04060C"/>
                </a:solidFill>
              </a:rPr>
              <a:t>Хрулёв</a:t>
            </a:r>
            <a:endParaRPr lang="ru-RU" sz="2200" dirty="0">
              <a:solidFill>
                <a:srgbClr val="04060C"/>
              </a:solidFill>
            </a:endParaRPr>
          </a:p>
        </p:txBody>
      </p:sp>
      <p:sp>
        <p:nvSpPr>
          <p:cNvPr id="53259" name="AutoShape 11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И.Ф. </a:t>
            </a:r>
            <a:r>
              <a:rPr lang="ru-RU" sz="2200" dirty="0" err="1" smtClean="0">
                <a:solidFill>
                  <a:srgbClr val="04060C"/>
                </a:solidFill>
              </a:rPr>
              <a:t>Тевосян</a:t>
            </a:r>
            <a:endParaRPr lang="ru-RU" sz="2200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60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rgbClr val="0406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Н.А. Вознесенский</a:t>
            </a:r>
            <a:endParaRPr lang="ru-RU" sz="3200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3262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3263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3264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53265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53266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53267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53268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53269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53270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53271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53272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53273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53274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53275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53276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53277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53278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3279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53280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3281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53282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53283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53284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53285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3286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53287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53288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53289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53290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532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32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532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5327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532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53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55"/>
                </p:tgtEl>
              </p:cMediaNode>
            </p:audio>
          </p:childTnLst>
        </p:cTn>
      </p:par>
    </p:tnLst>
    <p:bldLst>
      <p:bldP spid="53257" grpId="0" animBg="1"/>
      <p:bldP spid="53259" grpId="0" animBg="1"/>
      <p:bldP spid="53273" grpId="0"/>
      <p:bldP spid="5328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451725" y="404813"/>
            <a:ext cx="923925" cy="122396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54277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3163" y="261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13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Композитором песни «Священная война», написанной  на стихи В.И. Лебедева-Кумача был: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Д.Б. </a:t>
            </a:r>
            <a:r>
              <a:rPr lang="ru-RU" sz="2200" dirty="0" err="1" smtClean="0">
                <a:solidFill>
                  <a:srgbClr val="04060C"/>
                </a:solidFill>
              </a:rPr>
              <a:t>Кабалевский</a:t>
            </a:r>
            <a:endParaRPr lang="ru-RU" sz="2200" dirty="0">
              <a:solidFill>
                <a:srgbClr val="04060C"/>
              </a:solidFill>
            </a:endParaRPr>
          </a:p>
        </p:txBody>
      </p:sp>
      <p:sp>
        <p:nvSpPr>
          <p:cNvPr id="54282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С.С. Прокофьев</a:t>
            </a:r>
            <a:endParaRPr lang="ru-RU" sz="2200" dirty="0">
              <a:solidFill>
                <a:srgbClr val="04060C"/>
              </a:solidFill>
            </a:endParaRPr>
          </a:p>
        </p:txBody>
      </p:sp>
      <p:sp>
        <p:nvSpPr>
          <p:cNvPr id="54283" name="AutoShape 11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Д.Д. Шостакович</a:t>
            </a:r>
            <a:endParaRPr lang="ru-RU" sz="2200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284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dirty="0" smtClean="0">
                <a:solidFill>
                  <a:srgbClr val="04060C"/>
                </a:solidFill>
              </a:rPr>
              <a:t>А.В. Александров</a:t>
            </a:r>
            <a:endParaRPr lang="ru-RU" sz="3200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285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4286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4287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54289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54290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54291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54292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54293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54294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54295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54296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54297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54298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54299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54300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54301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54302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4303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4305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54306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54307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54308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54309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4310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54311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54312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54313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54314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542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543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77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79"/>
                </p:tgtEl>
              </p:cMediaNode>
            </p:audio>
          </p:childTnLst>
        </p:cTn>
      </p:par>
    </p:tnLst>
    <p:bldLst>
      <p:bldP spid="54282" grpId="0" animBg="1"/>
      <p:bldP spid="54283" grpId="0" animBg="1"/>
      <p:bldP spid="54298" grpId="0"/>
      <p:bldP spid="543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9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4517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55301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31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3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14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Просто и величественно назвал свою книгу мемуаров маршал К. К. Рокоссовский</a:t>
            </a:r>
            <a:endParaRPr lang="ru-RU" sz="26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«Жизнь солдата»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«Судьба солдата»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«Служу Отечеству»</a:t>
            </a:r>
            <a:endParaRPr lang="ru-RU" sz="2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8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«Солдатский долг»</a:t>
            </a:r>
            <a:endParaRPr lang="ru-RU" sz="3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5312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55313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55314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55316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55317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55318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55319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55320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55321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55322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55323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55324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55325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55326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5327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55328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5329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55330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55331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55332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55333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5334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55335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55336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55337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55338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553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553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01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03"/>
                </p:tgtEl>
              </p:cMediaNode>
            </p:audio>
          </p:childTnLst>
        </p:cTn>
      </p:par>
    </p:tnLst>
    <p:bldLst>
      <p:bldP spid="55305" grpId="0" animBg="1"/>
      <p:bldP spid="55306" grpId="0" animBg="1"/>
      <p:bldP spid="55323" grpId="0"/>
      <p:bldP spid="5533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7380288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56325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7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AutoShape 8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15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Оборону Сталинграда осуществляли части 62-й и 64-й армии. Укажите фамилии их командующих: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56329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rgbClr val="0406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В.И. Чуйков и М.С. Шумилов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rgbClr val="0406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В.И. Чуйков и И.С. Конев</a:t>
            </a:r>
            <a:endParaRPr lang="ru-RU" sz="2200" b="1" dirty="0">
              <a:solidFill>
                <a:srgbClr val="04060C"/>
              </a:solidFill>
            </a:endParaRPr>
          </a:p>
        </p:txBody>
      </p:sp>
      <p:sp>
        <p:nvSpPr>
          <p:cNvPr id="56331" name="AutoShape 11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4060C"/>
                </a:solidFill>
              </a:rPr>
              <a:t>М.С. Шумилов и И.С. Конев</a:t>
            </a:r>
            <a:endParaRPr lang="ru-RU" sz="22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32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В.И. Чуйков и А.И. Ерёменко</a:t>
            </a:r>
            <a:endParaRPr lang="ru-RU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33" name="AutoShape 13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6334" name="AutoShape 14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56335" name="AutoShape 15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6336" name="AutoShape 16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56337" name="AutoShape 17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56338" name="AutoShape 18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56339" name="AutoShape 19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56340" name="AutoShape 20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56341" name="AutoShape 21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56342" name="AutoShape 22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56343" name="AutoShape 23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56344" name="AutoShape 24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56345" name="AutoShape 25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56346" name="AutoShape 26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56347" name="AutoShape 27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56348" name="AutoShape 28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56349" name="AutoShape 29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56350" name="AutoShape 30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56351" name="AutoShape 31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56352" name="AutoShape 32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6353" name="AutoShape 33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56354" name="AutoShape 34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56355" name="AutoShape 35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56356" name="AutoShape 36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56357" name="AutoShape 37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56358" name="AutoShape 38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56359" name="AutoShape 39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56360" name="AutoShape 40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56361" name="AutoShape 41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56362" name="AutoShape 42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563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56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25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27"/>
                </p:tgtEl>
              </p:cMediaNode>
            </p:audio>
          </p:childTnLst>
        </p:cTn>
      </p:par>
    </p:tnLst>
    <p:bldLst>
      <p:bldP spid="56330" grpId="0" animBg="1"/>
      <p:bldP spid="56332" grpId="0" animBg="1"/>
      <p:bldP spid="56348" grpId="0"/>
      <p:bldP spid="5636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Поздравляю победителей!!!</a:t>
            </a:r>
            <a:endParaRPr lang="ru-RU" sz="4400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ru-RU" sz="4400" dirty="0"/>
          </a:p>
        </p:txBody>
      </p:sp>
      <p:pic>
        <p:nvPicPr>
          <p:cNvPr id="3" name="Picture 12" descr="C:\Documents and Settings\Чумак\Мои документы\Мои рисунки\Рисунки\Анимашки\16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64" y="571480"/>
            <a:ext cx="2428892" cy="2428892"/>
          </a:xfrm>
          <a:prstGeom prst="ellips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" name="Picture 4" descr="C:\Documents and Settings\Чумак\Рабочий стол\Мама\анимашки2\fb2aa2e640e734ecd5b0b971dffc98a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643182"/>
            <a:ext cx="6115050" cy="20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43890" cy="1500198"/>
          </a:xfrm>
        </p:spPr>
        <p:txBody>
          <a:bodyPr/>
          <a:lstStyle/>
          <a:p>
            <a:pPr algn="ctr"/>
            <a:r>
              <a:rPr lang="ru-RU" dirty="0" smtClean="0"/>
              <a:t>2  Тур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  <a:t>Расположите в хронологической последовательности события:</a:t>
            </a:r>
            <a:endParaRPr lang="ru-RU" sz="24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507786"/>
            <a:ext cx="8186766" cy="3492982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А. </a:t>
            </a:r>
            <a:r>
              <a:rPr lang="ru-RU" sz="3200" dirty="0" smtClean="0"/>
              <a:t>Капитуляция берлинского гарнизона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Б. </a:t>
            </a:r>
            <a:r>
              <a:rPr lang="ru-RU" sz="3200" dirty="0" smtClean="0"/>
              <a:t>Встреча с войсками союзников на р. Эльбе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В. </a:t>
            </a:r>
            <a:r>
              <a:rPr lang="ru-RU" sz="3200" dirty="0" smtClean="0"/>
              <a:t>Сталинградская битва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Г. </a:t>
            </a:r>
            <a:r>
              <a:rPr lang="ru-RU" sz="3200" dirty="0" smtClean="0"/>
              <a:t>Битва под Москвой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Д. </a:t>
            </a:r>
            <a:r>
              <a:rPr lang="ru-RU" sz="3200" dirty="0" smtClean="0"/>
              <a:t>Прорыв блокады Ленинграда</a:t>
            </a:r>
          </a:p>
          <a:p>
            <a:endParaRPr lang="ru-RU" sz="3200" dirty="0" smtClean="0"/>
          </a:p>
          <a:p>
            <a:r>
              <a:rPr lang="ru-RU" sz="3200" dirty="0" smtClean="0">
                <a:solidFill>
                  <a:srgbClr val="04060C"/>
                </a:solidFill>
              </a:rPr>
              <a:t>Ответ: </a:t>
            </a:r>
            <a:r>
              <a:rPr lang="ru-RU" sz="3900" dirty="0" smtClean="0">
                <a:solidFill>
                  <a:srgbClr val="FFFF00"/>
                </a:solidFill>
              </a:rPr>
              <a:t>Г В Д Б А </a:t>
            </a:r>
            <a:endParaRPr lang="ru-RU" sz="39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08" name="Picture 44"/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1309" name="Picture 4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1269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1</a:t>
            </a: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3492500" y="3933825"/>
            <a:ext cx="3024188" cy="85249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2800" dirty="0" smtClean="0">
                <a:solidFill>
                  <a:srgbClr val="7030A0"/>
                </a:solidFill>
              </a:rPr>
              <a:t>Б: </a:t>
            </a:r>
            <a:r>
              <a:rPr lang="ru-RU" sz="2000" b="1" dirty="0" smtClean="0">
                <a:solidFill>
                  <a:srgbClr val="04060C"/>
                </a:solidFill>
              </a:rPr>
              <a:t>Сталинградская битва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 </a:t>
            </a:r>
            <a:r>
              <a:rPr lang="ru-RU" sz="2000" b="1" dirty="0" smtClean="0">
                <a:solidFill>
                  <a:srgbClr val="04060C"/>
                </a:solidFill>
              </a:rPr>
              <a:t>Смоленское сражение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500430" y="5357826"/>
            <a:ext cx="3024188" cy="100013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2800" dirty="0" smtClean="0">
                <a:solidFill>
                  <a:srgbClr val="7030A0"/>
                </a:solidFill>
              </a:rPr>
              <a:t>Д: </a:t>
            </a:r>
            <a:r>
              <a:rPr lang="ru-RU" sz="2000" b="1" dirty="0" err="1" smtClean="0">
                <a:solidFill>
                  <a:srgbClr val="04060C"/>
                </a:solidFill>
              </a:rPr>
              <a:t>Ясско</a:t>
            </a:r>
            <a:r>
              <a:rPr lang="ru-RU" sz="2000" b="1" dirty="0" smtClean="0">
                <a:solidFill>
                  <a:srgbClr val="04060C"/>
                </a:solidFill>
              </a:rPr>
              <a:t>-                   Кишиневская операция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  </a:t>
            </a:r>
            <a:r>
              <a:rPr lang="ru-RU" sz="2000" b="1" dirty="0" smtClean="0">
                <a:solidFill>
                  <a:srgbClr val="04060C"/>
                </a:solidFill>
              </a:rPr>
              <a:t>Операция            «Багратион»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77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1290" name="AutoShape 26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1291" name="AutoShape 27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1292" name="AutoShape 28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1293" name="AutoShape 29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1295" name="AutoShape 31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1297" name="AutoShape 33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1298" name="AutoShape 34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1300" name="AutoShape 36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1301" name="AutoShape 37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1302" name="AutoShape 38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1303" name="AutoShape 39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1304" name="AutoShape 40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1305" name="AutoShape 41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1306" name="AutoShape 42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1307" name="AutoShape 43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071538" y="1482915"/>
            <a:ext cx="42862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Какая из названных военных операций относится к начальному периоду Великой Отечественной войны?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3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112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112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9"/>
                </p:tgtEl>
              </p:cMediaNode>
            </p:audio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0"/>
                </p:tgtEl>
              </p:cMediaNode>
            </p:audio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1"/>
                </p:tgtEl>
              </p:cMediaNode>
            </p:audio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7"/>
                </p:tgtEl>
              </p:cMediaNode>
            </p:audio>
          </p:childTnLst>
        </p:cTn>
      </p:par>
    </p:tnLst>
    <p:bldLst>
      <p:bldP spid="11273" grpId="0" animBg="1"/>
      <p:bldP spid="11274" grpId="0" animBg="1"/>
      <p:bldP spid="11275" grpId="0" animBg="1"/>
      <p:bldP spid="11276" grpId="0" animBg="1"/>
      <p:bldP spid="11278" grpId="0"/>
      <p:bldP spid="112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7" name="Picture 10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2398" name="Picture 11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2353" name="Picture 6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4" name="Picture 6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5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1" name="Picture 7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62" name="AutoShape 74"/>
          <p:cNvSpPr>
            <a:spLocks noChangeArrowheads="1"/>
          </p:cNvSpPr>
          <p:nvPr/>
        </p:nvSpPr>
        <p:spPr bwMode="auto">
          <a:xfrm>
            <a:off x="428596" y="500043"/>
            <a:ext cx="5078442" cy="300039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</a:t>
            </a:r>
            <a:r>
              <a:rPr lang="ru-RU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  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 военным операциям периода коренного перелома в ходе Великой Отечественной войны относятся: 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12363" name="AutoShape 7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2800" dirty="0" smtClean="0">
                <a:solidFill>
                  <a:srgbClr val="7030A0"/>
                </a:solidFill>
              </a:rPr>
              <a:t>В: </a:t>
            </a:r>
            <a:r>
              <a:rPr lang="ru-RU" sz="2000" b="1" dirty="0" smtClean="0">
                <a:solidFill>
                  <a:srgbClr val="04060C"/>
                </a:solidFill>
              </a:rPr>
              <a:t>разгром немцев под Сталинградом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2364" name="AutoShape 76"/>
          <p:cNvSpPr>
            <a:spLocks noChangeArrowheads="1"/>
          </p:cNvSpPr>
          <p:nvPr/>
        </p:nvSpPr>
        <p:spPr bwMode="auto">
          <a:xfrm>
            <a:off x="214282" y="3857628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2800" dirty="0" smtClean="0">
                <a:solidFill>
                  <a:srgbClr val="7030A0"/>
                </a:solidFill>
              </a:rPr>
              <a:t>А:</a:t>
            </a:r>
            <a:r>
              <a:rPr lang="ru-RU" sz="2000" b="1" dirty="0" smtClean="0">
                <a:solidFill>
                  <a:srgbClr val="04060C"/>
                </a:solidFill>
              </a:rPr>
              <a:t>оборона Одессы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2365" name="AutoShape 77"/>
          <p:cNvSpPr>
            <a:spLocks noChangeArrowheads="1"/>
          </p:cNvSpPr>
          <p:nvPr/>
        </p:nvSpPr>
        <p:spPr bwMode="auto">
          <a:xfrm>
            <a:off x="3492500" y="5429264"/>
            <a:ext cx="3024188" cy="100013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2800" dirty="0" smtClean="0">
                <a:solidFill>
                  <a:srgbClr val="7030A0"/>
                </a:solidFill>
              </a:rPr>
              <a:t>Д: </a:t>
            </a:r>
            <a:r>
              <a:rPr lang="ru-RU" sz="2000" b="1" dirty="0" smtClean="0">
                <a:solidFill>
                  <a:srgbClr val="04060C"/>
                </a:solidFill>
              </a:rPr>
              <a:t>битва на Орловско-Курской  дуге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66" name="AutoShape 78"/>
          <p:cNvSpPr>
            <a:spLocks noChangeArrowheads="1"/>
          </p:cNvSpPr>
          <p:nvPr/>
        </p:nvSpPr>
        <p:spPr bwMode="auto">
          <a:xfrm>
            <a:off x="0" y="5429264"/>
            <a:ext cx="3203575" cy="100013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2800" dirty="0" smtClean="0">
                <a:solidFill>
                  <a:srgbClr val="7030A0"/>
                </a:solidFill>
              </a:rPr>
              <a:t>С:  </a:t>
            </a:r>
            <a:r>
              <a:rPr lang="ru-RU" sz="2000" b="1" dirty="0" smtClean="0">
                <a:solidFill>
                  <a:srgbClr val="04060C"/>
                </a:solidFill>
              </a:rPr>
              <a:t>Смоленское оборонительное сражение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67" name="AutoShape 7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2368" name="AutoShape 8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2369" name="AutoShape 8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2370" name="AutoShape 8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2371" name="AutoShape 8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2372" name="AutoShape 8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2373" name="AutoShape 8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2374" name="AutoShape 8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2375" name="AutoShape 8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2376" name="AutoShape 8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2377" name="AutoShape 8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2378" name="AutoShape 9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2379" name="AutoShape 9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2380" name="AutoShape 9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2381" name="AutoShape 9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2382" name="AutoShape 9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2383" name="AutoShape 9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2384" name="AutoShape 9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2385" name="AutoShape 9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2386" name="AutoShape 9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2387" name="AutoShape 9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2388" name="AutoShape 10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2389" name="AutoShape 10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2390" name="AutoShape 10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2391" name="AutoShape 10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2392" name="AutoShape 10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2393" name="AutoShape 10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2394" name="AutoShape 10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2395" name="AutoShape 10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2396" name="AutoShape 10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1236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123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53"/>
                </p:tgtEl>
              </p:cMediaNode>
            </p:audio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54"/>
                </p:tgtEl>
              </p:cMediaNode>
            </p:audio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55"/>
                </p:tgtEl>
              </p:cMediaNode>
            </p:audio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1"/>
                </p:tgtEl>
              </p:cMediaNode>
            </p:audio>
          </p:childTnLst>
        </p:cTn>
      </p:par>
    </p:tnLst>
    <p:bldLst>
      <p:bldP spid="12363" grpId="0" animBg="1"/>
      <p:bldP spid="12364" grpId="0" animBg="1"/>
      <p:bldP spid="12365" grpId="0" animBg="1"/>
      <p:bldP spid="12366" grpId="0" animBg="1"/>
      <p:bldP spid="12369" grpId="0"/>
      <p:bldP spid="123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91" name="Picture 7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3392" name="Picture 8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3347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8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9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5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6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3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 ходе какой из битв советскими войсками удалось окружить и уничтожить 300 тысячную группировку немцев под командованием генерала Паулюса?</a:t>
            </a:r>
          </a:p>
          <a:p>
            <a:pPr algn="ctr"/>
            <a:endParaRPr lang="ru-RU" sz="4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ru-RU" sz="4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13357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2800" dirty="0" smtClean="0">
                <a:solidFill>
                  <a:srgbClr val="7030A0"/>
                </a:solidFill>
              </a:rPr>
              <a:t>В: </a:t>
            </a:r>
            <a:r>
              <a:rPr lang="ru-RU" sz="2000" b="1" dirty="0" smtClean="0">
                <a:solidFill>
                  <a:srgbClr val="04060C"/>
                </a:solidFill>
              </a:rPr>
              <a:t>Смоленского сражения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3358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2800" dirty="0" smtClean="0">
                <a:solidFill>
                  <a:srgbClr val="7030A0"/>
                </a:solidFill>
              </a:rPr>
              <a:t>А: </a:t>
            </a:r>
            <a:r>
              <a:rPr lang="ru-RU" sz="2000" b="1" dirty="0" smtClean="0">
                <a:solidFill>
                  <a:srgbClr val="04060C"/>
                </a:solidFill>
              </a:rPr>
              <a:t>Московского сражения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3359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2800" dirty="0" smtClean="0">
                <a:solidFill>
                  <a:srgbClr val="7030A0"/>
                </a:solidFill>
              </a:rPr>
              <a:t>Д: </a:t>
            </a:r>
            <a:r>
              <a:rPr lang="ru-RU" sz="2000" b="1" dirty="0" smtClean="0">
                <a:solidFill>
                  <a:srgbClr val="04060C"/>
                </a:solidFill>
              </a:rPr>
              <a:t>Сталинградской битвы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60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2800" dirty="0" smtClean="0">
                <a:solidFill>
                  <a:srgbClr val="7030A0"/>
                </a:solidFill>
              </a:rPr>
              <a:t>С: </a:t>
            </a:r>
            <a:r>
              <a:rPr lang="ru-RU" sz="2000" b="1" dirty="0" smtClean="0">
                <a:solidFill>
                  <a:srgbClr val="04060C"/>
                </a:solidFill>
              </a:rPr>
              <a:t>Курской битвы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61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3362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3363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3364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3365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3366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3367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3368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3369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3370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3371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3372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3373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3374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3375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3376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3377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3378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3379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3380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3381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3382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3383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3384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3385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3386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3387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3388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3389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3390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13364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3378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47"/>
                </p:tgtEl>
              </p:cMediaNode>
            </p:audio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48"/>
                </p:tgtEl>
              </p:cMediaNode>
            </p:audio>
            <p:audio>
              <p:cMediaNode>
                <p:cTn id="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49"/>
                </p:tgtEl>
              </p:cMediaNode>
            </p:audio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55"/>
                </p:tgtEl>
              </p:cMediaNode>
            </p:audio>
          </p:childTnLst>
        </p:cTn>
      </p:par>
    </p:tnLst>
    <p:bldLst>
      <p:bldP spid="13357" grpId="0" animBg="1"/>
      <p:bldP spid="13358" grpId="0" animBg="1"/>
      <p:bldP spid="13359" grpId="0" animBg="1"/>
      <p:bldP spid="133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15" name="Picture 7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4416" name="Picture 8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4371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2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3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9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80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4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Укажите имя командира крупнейшего партизанского соединения периода Великой Отечественной войны: </a:t>
            </a:r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14381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В.Н.Толмачев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4382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К.Е.Ворошилов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4383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Г.К. Жуков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84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С.А.Ковпак</a:t>
            </a:r>
          </a:p>
          <a:p>
            <a:endParaRPr lang="ru-RU" sz="32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85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4386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4387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4388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4389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4390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4391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4392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4393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4394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4395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4396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4397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4398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4399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4400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4401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4402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4403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4404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4405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4406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4407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4408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4409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4410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4411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4412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4413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4414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43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44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1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2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3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9"/>
                </p:tgtEl>
              </p:cMediaNode>
            </p:audio>
          </p:childTnLst>
        </p:cTn>
      </p:par>
    </p:tnLst>
    <p:bldLst>
      <p:bldP spid="14381" grpId="0" animBg="1"/>
      <p:bldP spid="14382" grpId="0" animBg="1"/>
      <p:bldP spid="14383" grpId="0" animBg="1"/>
      <p:bldP spid="14384" grpId="0" animBg="1"/>
      <p:bldP spid="14389" grpId="0"/>
      <p:bldP spid="144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39" name="Picture 79"/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l="33344"/>
          <a:stretch>
            <a:fillRect/>
          </a:stretch>
        </p:blipFill>
        <p:spPr bwMode="auto">
          <a:xfrm>
            <a:off x="6877050" y="476250"/>
            <a:ext cx="1847850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5440" name="Picture 8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24000" contrast="30000"/>
          </a:blip>
          <a:srcRect r="66689"/>
          <a:stretch>
            <a:fillRect/>
          </a:stretch>
        </p:blipFill>
        <p:spPr bwMode="auto">
          <a:xfrm>
            <a:off x="5940425" y="476250"/>
            <a:ext cx="923925" cy="122396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15395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6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0na50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7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33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3" name="Picture 4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quest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4" name="AutoShape 44"/>
          <p:cNvSpPr>
            <a:spLocks noChangeArrowheads="1"/>
          </p:cNvSpPr>
          <p:nvPr/>
        </p:nvSpPr>
        <p:spPr bwMode="auto">
          <a:xfrm>
            <a:off x="755650" y="620713"/>
            <a:ext cx="4751388" cy="2662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5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Немецкий план окружения и взятия Москвы имел кодовое название </a:t>
            </a: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  <a:p>
            <a:pPr algn="ctr"/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15405" name="AutoShape 45"/>
          <p:cNvSpPr>
            <a:spLocks noChangeArrowheads="1"/>
          </p:cNvSpPr>
          <p:nvPr/>
        </p:nvSpPr>
        <p:spPr bwMode="auto">
          <a:xfrm>
            <a:off x="3492500" y="3933825"/>
            <a:ext cx="3024188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«Цитадель»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5406" name="AutoShape 46"/>
          <p:cNvSpPr>
            <a:spLocks noChangeArrowheads="1"/>
          </p:cNvSpPr>
          <p:nvPr/>
        </p:nvSpPr>
        <p:spPr bwMode="auto">
          <a:xfrm>
            <a:off x="179388" y="3933825"/>
            <a:ext cx="3168650" cy="8620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«Барбаросса»</a:t>
            </a:r>
            <a:endParaRPr lang="ru-RU" sz="2000" b="1" dirty="0">
              <a:solidFill>
                <a:srgbClr val="04060C"/>
              </a:solidFill>
            </a:endParaRPr>
          </a:p>
        </p:txBody>
      </p:sp>
      <p:sp>
        <p:nvSpPr>
          <p:cNvPr id="15407" name="AutoShape 47"/>
          <p:cNvSpPr>
            <a:spLocks noChangeArrowheads="1"/>
          </p:cNvSpPr>
          <p:nvPr/>
        </p:nvSpPr>
        <p:spPr bwMode="auto">
          <a:xfrm>
            <a:off x="3492500" y="5373688"/>
            <a:ext cx="3024188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«Ост»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08" name="AutoShape 48"/>
          <p:cNvSpPr>
            <a:spLocks noChangeArrowheads="1"/>
          </p:cNvSpPr>
          <p:nvPr/>
        </p:nvSpPr>
        <p:spPr bwMode="auto">
          <a:xfrm>
            <a:off x="179388" y="5373688"/>
            <a:ext cx="3203575" cy="8620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4060C"/>
                </a:solidFill>
              </a:rPr>
              <a:t>«Тайфун»</a:t>
            </a:r>
            <a:endParaRPr lang="ru-RU" sz="2000" b="1" dirty="0">
              <a:solidFill>
                <a:srgbClr val="0406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09" name="AutoShape 49"/>
          <p:cNvSpPr>
            <a:spLocks noChangeArrowheads="1"/>
          </p:cNvSpPr>
          <p:nvPr/>
        </p:nvSpPr>
        <p:spPr bwMode="auto">
          <a:xfrm>
            <a:off x="7380288" y="60213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5410" name="AutoShape 50"/>
          <p:cNvSpPr>
            <a:spLocks noChangeArrowheads="1"/>
          </p:cNvSpPr>
          <p:nvPr/>
        </p:nvSpPr>
        <p:spPr bwMode="auto">
          <a:xfrm>
            <a:off x="6659563" y="60213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15411" name="AutoShape 51"/>
          <p:cNvSpPr>
            <a:spLocks noChangeArrowheads="1"/>
          </p:cNvSpPr>
          <p:nvPr/>
        </p:nvSpPr>
        <p:spPr bwMode="auto">
          <a:xfrm>
            <a:off x="6659563" y="573405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5412" name="AutoShape 52"/>
          <p:cNvSpPr>
            <a:spLocks noChangeArrowheads="1"/>
          </p:cNvSpPr>
          <p:nvPr/>
        </p:nvSpPr>
        <p:spPr bwMode="auto">
          <a:xfrm>
            <a:off x="6659563" y="54451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15413" name="AutoShape 53"/>
          <p:cNvSpPr>
            <a:spLocks noChangeArrowheads="1"/>
          </p:cNvSpPr>
          <p:nvPr/>
        </p:nvSpPr>
        <p:spPr bwMode="auto">
          <a:xfrm>
            <a:off x="6659563" y="515778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15414" name="AutoShape 54"/>
          <p:cNvSpPr>
            <a:spLocks noChangeArrowheads="1"/>
          </p:cNvSpPr>
          <p:nvPr/>
        </p:nvSpPr>
        <p:spPr bwMode="auto">
          <a:xfrm>
            <a:off x="6659563" y="48688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15415" name="AutoShape 55"/>
          <p:cNvSpPr>
            <a:spLocks noChangeArrowheads="1"/>
          </p:cNvSpPr>
          <p:nvPr/>
        </p:nvSpPr>
        <p:spPr bwMode="auto">
          <a:xfrm>
            <a:off x="6659563" y="458152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15416" name="AutoShape 56"/>
          <p:cNvSpPr>
            <a:spLocks noChangeArrowheads="1"/>
          </p:cNvSpPr>
          <p:nvPr/>
        </p:nvSpPr>
        <p:spPr bwMode="auto">
          <a:xfrm>
            <a:off x="6659563" y="42926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ru-RU"/>
          </a:p>
        </p:txBody>
      </p:sp>
      <p:sp>
        <p:nvSpPr>
          <p:cNvPr id="15417" name="AutoShape 57"/>
          <p:cNvSpPr>
            <a:spLocks noChangeArrowheads="1"/>
          </p:cNvSpPr>
          <p:nvPr/>
        </p:nvSpPr>
        <p:spPr bwMode="auto">
          <a:xfrm>
            <a:off x="6659563" y="40052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15418" name="AutoShape 58"/>
          <p:cNvSpPr>
            <a:spLocks noChangeArrowheads="1"/>
          </p:cNvSpPr>
          <p:nvPr/>
        </p:nvSpPr>
        <p:spPr bwMode="auto">
          <a:xfrm>
            <a:off x="6659563" y="37163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15419" name="AutoShape 59"/>
          <p:cNvSpPr>
            <a:spLocks noChangeArrowheads="1"/>
          </p:cNvSpPr>
          <p:nvPr/>
        </p:nvSpPr>
        <p:spPr bwMode="auto">
          <a:xfrm>
            <a:off x="6659563" y="34290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  <a:endParaRPr lang="ru-RU"/>
          </a:p>
        </p:txBody>
      </p:sp>
      <p:sp>
        <p:nvSpPr>
          <p:cNvPr id="15420" name="AutoShape 60"/>
          <p:cNvSpPr>
            <a:spLocks noChangeArrowheads="1"/>
          </p:cNvSpPr>
          <p:nvPr/>
        </p:nvSpPr>
        <p:spPr bwMode="auto">
          <a:xfrm>
            <a:off x="6659563" y="3141663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  <a:endParaRPr lang="ru-RU"/>
          </a:p>
        </p:txBody>
      </p:sp>
      <p:sp>
        <p:nvSpPr>
          <p:cNvPr id="15421" name="AutoShape 61"/>
          <p:cNvSpPr>
            <a:spLocks noChangeArrowheads="1"/>
          </p:cNvSpPr>
          <p:nvPr/>
        </p:nvSpPr>
        <p:spPr bwMode="auto">
          <a:xfrm>
            <a:off x="6659563" y="28527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  <a:endParaRPr lang="ru-RU"/>
          </a:p>
        </p:txBody>
      </p:sp>
      <p:sp>
        <p:nvSpPr>
          <p:cNvPr id="15422" name="AutoShape 62"/>
          <p:cNvSpPr>
            <a:spLocks noChangeArrowheads="1"/>
          </p:cNvSpPr>
          <p:nvPr/>
        </p:nvSpPr>
        <p:spPr bwMode="auto">
          <a:xfrm>
            <a:off x="6659563" y="2565400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  <a:endParaRPr lang="ru-RU"/>
          </a:p>
        </p:txBody>
      </p:sp>
      <p:sp>
        <p:nvSpPr>
          <p:cNvPr id="15423" name="AutoShape 63"/>
          <p:cNvSpPr>
            <a:spLocks noChangeArrowheads="1"/>
          </p:cNvSpPr>
          <p:nvPr/>
        </p:nvSpPr>
        <p:spPr bwMode="auto">
          <a:xfrm>
            <a:off x="6659563" y="2276475"/>
            <a:ext cx="6492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  <a:endParaRPr lang="ru-RU"/>
          </a:p>
        </p:txBody>
      </p:sp>
      <p:sp>
        <p:nvSpPr>
          <p:cNvPr id="15424" name="AutoShape 64"/>
          <p:cNvSpPr>
            <a:spLocks noChangeArrowheads="1"/>
          </p:cNvSpPr>
          <p:nvPr/>
        </p:nvSpPr>
        <p:spPr bwMode="auto">
          <a:xfrm>
            <a:off x="6659563" y="1989138"/>
            <a:ext cx="6492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  <a:endParaRPr lang="ru-RU"/>
          </a:p>
        </p:txBody>
      </p:sp>
      <p:sp>
        <p:nvSpPr>
          <p:cNvPr id="15425" name="AutoShape 65"/>
          <p:cNvSpPr>
            <a:spLocks noChangeArrowheads="1"/>
          </p:cNvSpPr>
          <p:nvPr/>
        </p:nvSpPr>
        <p:spPr bwMode="auto">
          <a:xfrm>
            <a:off x="7380288" y="573405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1.5</a:t>
            </a:r>
            <a:endParaRPr lang="ru-RU"/>
          </a:p>
        </p:txBody>
      </p:sp>
      <p:sp>
        <p:nvSpPr>
          <p:cNvPr id="15426" name="AutoShape 66"/>
          <p:cNvSpPr>
            <a:spLocks noChangeArrowheads="1"/>
          </p:cNvSpPr>
          <p:nvPr/>
        </p:nvSpPr>
        <p:spPr bwMode="auto">
          <a:xfrm>
            <a:off x="7380288" y="54451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  <p:sp>
        <p:nvSpPr>
          <p:cNvPr id="15427" name="AutoShape 67"/>
          <p:cNvSpPr>
            <a:spLocks noChangeArrowheads="1"/>
          </p:cNvSpPr>
          <p:nvPr/>
        </p:nvSpPr>
        <p:spPr bwMode="auto">
          <a:xfrm>
            <a:off x="7380288" y="515778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2.5</a:t>
            </a:r>
            <a:endParaRPr lang="ru-RU"/>
          </a:p>
        </p:txBody>
      </p:sp>
      <p:sp>
        <p:nvSpPr>
          <p:cNvPr id="15428" name="AutoShape 68"/>
          <p:cNvSpPr>
            <a:spLocks noChangeArrowheads="1"/>
          </p:cNvSpPr>
          <p:nvPr/>
        </p:nvSpPr>
        <p:spPr bwMode="auto">
          <a:xfrm>
            <a:off x="7380288" y="48688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5429" name="AutoShape 69"/>
          <p:cNvSpPr>
            <a:spLocks noChangeArrowheads="1"/>
          </p:cNvSpPr>
          <p:nvPr/>
        </p:nvSpPr>
        <p:spPr bwMode="auto">
          <a:xfrm>
            <a:off x="7380288" y="458152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3.2</a:t>
            </a:r>
            <a:endParaRPr lang="ru-RU"/>
          </a:p>
        </p:txBody>
      </p:sp>
      <p:sp>
        <p:nvSpPr>
          <p:cNvPr id="15430" name="AutoShape 70"/>
          <p:cNvSpPr>
            <a:spLocks noChangeArrowheads="1"/>
          </p:cNvSpPr>
          <p:nvPr/>
        </p:nvSpPr>
        <p:spPr bwMode="auto">
          <a:xfrm>
            <a:off x="7380288" y="42926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3.4</a:t>
            </a:r>
            <a:endParaRPr lang="ru-RU"/>
          </a:p>
        </p:txBody>
      </p:sp>
      <p:sp>
        <p:nvSpPr>
          <p:cNvPr id="15431" name="AutoShape 71"/>
          <p:cNvSpPr>
            <a:spLocks noChangeArrowheads="1"/>
          </p:cNvSpPr>
          <p:nvPr/>
        </p:nvSpPr>
        <p:spPr bwMode="auto">
          <a:xfrm>
            <a:off x="7380288" y="40052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3.6</a:t>
            </a:r>
            <a:endParaRPr lang="ru-RU"/>
          </a:p>
        </p:txBody>
      </p:sp>
      <p:sp>
        <p:nvSpPr>
          <p:cNvPr id="15432" name="AutoShape 72"/>
          <p:cNvSpPr>
            <a:spLocks noChangeArrowheads="1"/>
          </p:cNvSpPr>
          <p:nvPr/>
        </p:nvSpPr>
        <p:spPr bwMode="auto">
          <a:xfrm>
            <a:off x="7380288" y="37163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3.8</a:t>
            </a:r>
            <a:endParaRPr lang="ru-RU"/>
          </a:p>
        </p:txBody>
      </p:sp>
      <p:sp>
        <p:nvSpPr>
          <p:cNvPr id="15433" name="AutoShape 73"/>
          <p:cNvSpPr>
            <a:spLocks noChangeArrowheads="1"/>
          </p:cNvSpPr>
          <p:nvPr/>
        </p:nvSpPr>
        <p:spPr bwMode="auto">
          <a:xfrm>
            <a:off x="7380288" y="34290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5434" name="AutoShape 74"/>
          <p:cNvSpPr>
            <a:spLocks noChangeArrowheads="1"/>
          </p:cNvSpPr>
          <p:nvPr/>
        </p:nvSpPr>
        <p:spPr bwMode="auto">
          <a:xfrm>
            <a:off x="7380288" y="3141663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4.2</a:t>
            </a:r>
            <a:endParaRPr lang="ru-RU"/>
          </a:p>
        </p:txBody>
      </p:sp>
      <p:sp>
        <p:nvSpPr>
          <p:cNvPr id="15435" name="AutoShape 75"/>
          <p:cNvSpPr>
            <a:spLocks noChangeArrowheads="1"/>
          </p:cNvSpPr>
          <p:nvPr/>
        </p:nvSpPr>
        <p:spPr bwMode="auto">
          <a:xfrm>
            <a:off x="7380288" y="28527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4.4</a:t>
            </a:r>
            <a:endParaRPr lang="ru-RU"/>
          </a:p>
        </p:txBody>
      </p:sp>
      <p:sp>
        <p:nvSpPr>
          <p:cNvPr id="15436" name="AutoShape 76"/>
          <p:cNvSpPr>
            <a:spLocks noChangeArrowheads="1"/>
          </p:cNvSpPr>
          <p:nvPr/>
        </p:nvSpPr>
        <p:spPr bwMode="auto">
          <a:xfrm>
            <a:off x="7380288" y="2565400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4.6</a:t>
            </a:r>
            <a:endParaRPr lang="ru-RU"/>
          </a:p>
        </p:txBody>
      </p:sp>
      <p:sp>
        <p:nvSpPr>
          <p:cNvPr id="15437" name="AutoShape 77"/>
          <p:cNvSpPr>
            <a:spLocks noChangeArrowheads="1"/>
          </p:cNvSpPr>
          <p:nvPr/>
        </p:nvSpPr>
        <p:spPr bwMode="auto">
          <a:xfrm>
            <a:off x="7380288" y="2276475"/>
            <a:ext cx="1512887" cy="2873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4.8</a:t>
            </a:r>
            <a:endParaRPr lang="ru-RU"/>
          </a:p>
        </p:txBody>
      </p:sp>
      <p:sp>
        <p:nvSpPr>
          <p:cNvPr id="15438" name="AutoShape 78"/>
          <p:cNvSpPr>
            <a:spLocks noChangeArrowheads="1"/>
          </p:cNvSpPr>
          <p:nvPr/>
        </p:nvSpPr>
        <p:spPr bwMode="auto">
          <a:xfrm>
            <a:off x="7380288" y="1989138"/>
            <a:ext cx="1512887" cy="28733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5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54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95"/>
                </p:tgtEl>
              </p:cMediaNode>
            </p:audio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96"/>
                </p:tgtEl>
              </p:cMediaNode>
            </p:audio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97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403"/>
                </p:tgtEl>
              </p:cMediaNode>
            </p:audio>
          </p:childTnLst>
        </p:cTn>
      </p:par>
    </p:tnLst>
    <p:bldLst>
      <p:bldP spid="15405" grpId="0" animBg="1"/>
      <p:bldP spid="15406" grpId="0" animBg="1"/>
      <p:bldP spid="15407" grpId="0" animBg="1"/>
      <p:bldP spid="15408" grpId="0" animBg="1"/>
      <p:bldP spid="15414" grpId="0"/>
      <p:bldP spid="154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8D1BFF"/>
      </a:dk1>
      <a:lt1>
        <a:sysClr val="window" lastClr="FFFFFF"/>
      </a:lt1>
      <a:dk2>
        <a:srgbClr val="BA76FF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540</TotalTime>
  <Words>2043</Words>
  <Application>Microsoft Office PowerPoint</Application>
  <PresentationFormat>Экран (4:3)</PresentationFormat>
  <Paragraphs>1149</Paragraphs>
  <Slides>37</Slides>
  <Notes>2</Notes>
  <HiddenSlides>0</HiddenSlides>
  <MMClips>95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Апекс</vt:lpstr>
      <vt:lpstr>Слайд 1</vt:lpstr>
      <vt:lpstr>Слайд 2</vt:lpstr>
      <vt:lpstr>Правила игры</vt:lpstr>
      <vt:lpstr>2  Тур  Расположите в хронологической последовательности события: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3  Тур  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Рабочее место</dc:creator>
  <cp:lastModifiedBy>www.PHILka.RU</cp:lastModifiedBy>
  <cp:revision>56</cp:revision>
  <dcterms:created xsi:type="dcterms:W3CDTF">2009-12-13T14:38:39Z</dcterms:created>
  <dcterms:modified xsi:type="dcterms:W3CDTF">2011-03-11T10:18:56Z</dcterms:modified>
</cp:coreProperties>
</file>