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2" r:id="rId4"/>
    <p:sldId id="263" r:id="rId5"/>
    <p:sldId id="264" r:id="rId6"/>
    <p:sldId id="283" r:id="rId7"/>
    <p:sldId id="267" r:id="rId8"/>
    <p:sldId id="271" r:id="rId9"/>
    <p:sldId id="280" r:id="rId10"/>
    <p:sldId id="266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E"/>
    <a:srgbClr val="FCF4C2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73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37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2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20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78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78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90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413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995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85781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B59413-F727-42EF-A759-DD1FCDAAB40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651E52-B3B6-452F-8DC8-9CA3B96A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73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ostcivilization.info/uploads/posts/2009-06/1243848714_cuneiform.gi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060" y="2172604"/>
            <a:ext cx="9068586" cy="2590800"/>
          </a:xfrm>
        </p:spPr>
        <p:txBody>
          <a:bodyPr/>
          <a:lstStyle/>
          <a:p>
            <a:r>
              <a:rPr lang="ru-RU" b="1" i="1" dirty="0" smtClean="0">
                <a:latin typeface="Century" panose="02040604050505020304" pitchFamily="18" charset="0"/>
              </a:rPr>
              <a:t>Цивилизация междуречья</a:t>
            </a:r>
            <a:endParaRPr lang="ru-RU" b="1" i="1" dirty="0"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2528" y="4807648"/>
            <a:ext cx="729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выполнила учитель высшей категории гимназии №524 московского района г. Санкт-Петербурга Батуева З.Е.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33728" y="1511808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История Древнего мира. 5 класс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207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3323492"/>
              </p:ext>
            </p:extLst>
          </p:nvPr>
        </p:nvGraphicFramePr>
        <p:xfrm>
          <a:off x="259307" y="259310"/>
          <a:ext cx="11696131" cy="633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4"/>
                <a:gridCol w="5760250"/>
                <a:gridCol w="3643057"/>
              </a:tblGrid>
              <a:tr h="3705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Вопросы 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Междуречье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Египет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</a:tr>
              <a:tr h="8602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 народов и государств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Шумеры и семитские племена. Много городов государств.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Один город. Одно государство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</a:tr>
              <a:tr h="2408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Традиции культуры (религия, искусство, наука)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/>
                        <a:t>В религии: </a:t>
                      </a:r>
                      <a:r>
                        <a:rPr lang="ru-RU" sz="1800" dirty="0" smtClean="0"/>
                        <a:t>нет благостного загробного мира,</a:t>
                      </a:r>
                      <a:r>
                        <a:rPr lang="ru-RU" sz="1800" baseline="0" dirty="0" smtClean="0"/>
                        <a:t> лишь в земной жизни людям доступны радость и счастье. Отношения с богами здесь и сейчас: урожай – жертвы - молитвы (без загробного смысла).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baseline="0" dirty="0" smtClean="0"/>
                        <a:t>В искусстве: </a:t>
                      </a:r>
                      <a:r>
                        <a:rPr lang="ru-RU" sz="1800" u="none" baseline="0" dirty="0" smtClean="0"/>
                        <a:t>строили зиккураты в виде пирамид. </a:t>
                      </a:r>
                      <a:r>
                        <a:rPr lang="ru-RU" sz="1800" u="sng" dirty="0" smtClean="0"/>
                        <a:t>В письменности : </a:t>
                      </a:r>
                      <a:r>
                        <a:rPr lang="ru-RU" sz="1800" dirty="0" smtClean="0"/>
                        <a:t>клинопись. </a:t>
                      </a:r>
                    </a:p>
                    <a:p>
                      <a:r>
                        <a:rPr lang="ru-RU" sz="1800" u="sng" baseline="0" dirty="0" smtClean="0"/>
                        <a:t>В науке: </a:t>
                      </a:r>
                      <a:r>
                        <a:rPr lang="ru-RU" sz="1800" u="none" baseline="0" dirty="0" smtClean="0"/>
                        <a:t>60-ричная система, водяные часы, деление суток на 24 час.</a:t>
                      </a:r>
                      <a:endParaRPr lang="ru-RU" sz="1800" u="sng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/>
                        <a:t>В религии: </a:t>
                      </a:r>
                      <a:r>
                        <a:rPr lang="ru-RU" sz="1800" u="none" dirty="0" smtClean="0"/>
                        <a:t> Благостный загробный мир. Фараон – живое воплощение бога на земле. </a:t>
                      </a:r>
                    </a:p>
                    <a:p>
                      <a:r>
                        <a:rPr lang="ru-RU" sz="1800" u="sng" baseline="0" dirty="0" smtClean="0"/>
                        <a:t>В искусстве: </a:t>
                      </a:r>
                      <a:r>
                        <a:rPr lang="ru-RU" sz="1800" u="none" baseline="0" dirty="0" smtClean="0"/>
                        <a:t>строили пирамиды, гробницы, храмы. </a:t>
                      </a:r>
                    </a:p>
                    <a:p>
                      <a:r>
                        <a:rPr lang="ru-RU" sz="1800" u="sng" dirty="0" smtClean="0"/>
                        <a:t>В письменности : </a:t>
                      </a:r>
                      <a:r>
                        <a:rPr lang="ru-RU" sz="1800" dirty="0" smtClean="0"/>
                        <a:t>иероглифы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</a:tr>
              <a:tr h="9262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Особенности государственной</a:t>
                      </a:r>
                      <a:r>
                        <a:rPr lang="ru-RU" sz="1800" baseline="0" dirty="0" smtClean="0"/>
                        <a:t> власти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Царь – правитель и жрец,</a:t>
                      </a:r>
                      <a:r>
                        <a:rPr lang="ru-RU" sz="1800" baseline="0" dirty="0" smtClean="0"/>
                        <a:t> наместник богов.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Фараон – царь и бог.</a:t>
                      </a:r>
                      <a:endParaRPr lang="ru-RU" sz="1800" b="0" dirty="0"/>
                    </a:p>
                  </a:txBody>
                  <a:tcPr marL="91439" marR="91439" marT="45725" marB="45725"/>
                </a:tc>
              </a:tr>
              <a:tr h="11183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Правила отношений между людьми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Нет отличий. </a:t>
                      </a:r>
                    </a:p>
                    <a:p>
                      <a:r>
                        <a:rPr lang="ru-RU" sz="1800" dirty="0" smtClean="0"/>
                        <a:t>Простые земледельцы и знатные люди (жрецы, чиновники),</a:t>
                      </a:r>
                      <a:r>
                        <a:rPr lang="ru-RU" sz="1800" baseline="0" dirty="0" smtClean="0"/>
                        <a:t> рабы.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Нет отличий. </a:t>
                      </a:r>
                    </a:p>
                    <a:p>
                      <a:endParaRPr lang="ru-RU" sz="1800" dirty="0"/>
                    </a:p>
                  </a:txBody>
                  <a:tcPr marL="91439" marR="91439" marT="45725" marB="45725"/>
                </a:tc>
              </a:tr>
              <a:tr h="6484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Основы</a:t>
                      </a:r>
                      <a:r>
                        <a:rPr lang="ru-RU" sz="1800" baseline="0" dirty="0" smtClean="0"/>
                        <a:t> хозяйства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Нет отличий. </a:t>
                      </a:r>
                    </a:p>
                    <a:p>
                      <a:r>
                        <a:rPr lang="ru-RU" sz="1800" dirty="0" smtClean="0"/>
                        <a:t>Орошаемое земледелие, ремесло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Нет отличий. </a:t>
                      </a:r>
                    </a:p>
                    <a:p>
                      <a:endParaRPr lang="ru-RU" sz="1800" dirty="0"/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6864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603186" y="490467"/>
            <a:ext cx="8786813" cy="5857894"/>
            <a:chOff x="1548595" y="490467"/>
            <a:chExt cx="8786813" cy="585789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548595" y="490467"/>
              <a:ext cx="8786813" cy="5857894"/>
              <a:chOff x="142875" y="285750"/>
              <a:chExt cx="8786813" cy="5857894"/>
            </a:xfrm>
          </p:grpSpPr>
          <p:sp>
            <p:nvSpPr>
              <p:cNvPr id="3" name="Багетная рамка 2"/>
              <p:cNvSpPr/>
              <p:nvPr/>
            </p:nvSpPr>
            <p:spPr>
              <a:xfrm>
                <a:off x="500063" y="285750"/>
                <a:ext cx="8143875" cy="1214438"/>
              </a:xfrm>
              <a:prstGeom prst="beve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b="1" dirty="0"/>
                  <a:t>Цивилизация Междуречья как общность людей</a:t>
                </a:r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42910" y="2143116"/>
                <a:ext cx="3643338" cy="107157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/>
                  <a:t>Несколько народов и государств</a:t>
                </a: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500034" y="3500438"/>
                <a:ext cx="3643338" cy="8572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/>
                  <a:t>Представление о добре и зле</a:t>
                </a: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5000628" y="2143116"/>
                <a:ext cx="3286148" cy="100013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/>
                  <a:t>Управление государством.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5143504" y="3500438"/>
                <a:ext cx="3143272" cy="928694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/>
                  <a:t>Отношения между людьми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4643438" y="4857760"/>
                <a:ext cx="3429056" cy="1285884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/>
                  <a:t>Культурные и религиозные традиции</a:t>
                </a:r>
              </a:p>
            </p:txBody>
          </p:sp>
          <p:sp>
            <p:nvSpPr>
              <p:cNvPr id="9" name="Стрелка вниз 8"/>
              <p:cNvSpPr/>
              <p:nvPr/>
            </p:nvSpPr>
            <p:spPr>
              <a:xfrm>
                <a:off x="2643188" y="1571625"/>
                <a:ext cx="214312" cy="50006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Стрелка вниз 9"/>
              <p:cNvSpPr/>
              <p:nvPr/>
            </p:nvSpPr>
            <p:spPr>
              <a:xfrm>
                <a:off x="6786563" y="1571625"/>
                <a:ext cx="214312" cy="50006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войная стрелка влево/вверх 10"/>
              <p:cNvSpPr/>
              <p:nvPr/>
            </p:nvSpPr>
            <p:spPr>
              <a:xfrm flipH="1">
                <a:off x="4714875" y="1500188"/>
                <a:ext cx="428625" cy="2571750"/>
              </a:xfrm>
              <a:prstGeom prst="lef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войная стрелка влево/вверх 11"/>
              <p:cNvSpPr/>
              <p:nvPr/>
            </p:nvSpPr>
            <p:spPr>
              <a:xfrm>
                <a:off x="4143375" y="1500188"/>
                <a:ext cx="428625" cy="2571750"/>
              </a:xfrm>
              <a:prstGeom prst="lef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Выгнутая влево стрелка 12"/>
              <p:cNvSpPr/>
              <p:nvPr/>
            </p:nvSpPr>
            <p:spPr>
              <a:xfrm>
                <a:off x="142875" y="1428750"/>
                <a:ext cx="857250" cy="414337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Выгнутая вправо стрелка 13"/>
              <p:cNvSpPr/>
              <p:nvPr/>
            </p:nvSpPr>
            <p:spPr>
              <a:xfrm>
                <a:off x="8072438" y="1428750"/>
                <a:ext cx="857250" cy="40005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2460410" y="5317734"/>
              <a:ext cx="3143272" cy="78581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Особенности ведения хозяйства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8340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5081" y="431519"/>
            <a:ext cx="6773839" cy="601022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4842" y="791569"/>
            <a:ext cx="4476467" cy="9633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Месопотамия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559557" y="2361062"/>
            <a:ext cx="4258102" cy="3643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Земля между реками» (между Евфратом и Тигром)  – страна, где возникла древнейшая в мире цивилизация, просуществовавшая </a:t>
            </a:r>
            <a:r>
              <a:rPr lang="ru-RU" sz="2400" dirty="0" err="1"/>
              <a:t>ок</a:t>
            </a:r>
            <a:r>
              <a:rPr lang="ru-RU" sz="2400" dirty="0"/>
              <a:t>. 25 веков, начиная с времени создания письменности и кончая завоеванием Вавилона персами в 539 до н.э.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4202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73707" y="274104"/>
            <a:ext cx="9869606" cy="1131615"/>
          </a:xfrm>
        </p:spPr>
        <p:txBody>
          <a:bodyPr/>
          <a:lstStyle/>
          <a:p>
            <a:pPr algn="ctr"/>
            <a:r>
              <a:rPr lang="ru-RU" b="1" dirty="0" smtClean="0"/>
              <a:t>В чем противоречия?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55093" y="1282890"/>
            <a:ext cx="10795378" cy="1542197"/>
            <a:chOff x="2033516" y="1364776"/>
            <a:chExt cx="8079475" cy="184244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033516" y="1364776"/>
              <a:ext cx="8079475" cy="1842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97290" y="1501254"/>
              <a:ext cx="7738280" cy="15831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buAutoNum type="arabicPeriod"/>
              </a:pPr>
              <a:r>
                <a:rPr lang="ru-RU" sz="3400" i="1" dirty="0" smtClean="0"/>
                <a:t>Междуречье такая же цивилизация, как и Египет.</a:t>
              </a:r>
            </a:p>
            <a:p>
              <a:pPr marL="342900" indent="-342900" algn="ctr">
                <a:buAutoNum type="arabicPeriod"/>
              </a:pPr>
              <a:r>
                <a:rPr lang="ru-RU" sz="3400" i="1" dirty="0" smtClean="0"/>
                <a:t>Междуречье и Египет – разные цивилизации.</a:t>
              </a:r>
              <a:endParaRPr lang="ru-RU" sz="3400" i="1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9" y="3198480"/>
            <a:ext cx="2815491" cy="197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364" y="3253073"/>
            <a:ext cx="2786062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968991" y="5515971"/>
            <a:ext cx="2825087" cy="652817"/>
            <a:chOff x="2033516" y="1364776"/>
            <a:chExt cx="8079475" cy="184244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033516" y="1364776"/>
              <a:ext cx="8079475" cy="1842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97291" y="1501254"/>
              <a:ext cx="7738280" cy="15831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i="1" dirty="0" smtClean="0"/>
                <a:t>Ворота Иштар</a:t>
              </a:r>
              <a:endParaRPr lang="ru-RU" sz="2000" i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479811" y="5518246"/>
            <a:ext cx="2481618" cy="652817"/>
            <a:chOff x="2033516" y="1364776"/>
            <a:chExt cx="8079475" cy="184244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033516" y="1364776"/>
              <a:ext cx="8079475" cy="1842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197290" y="1501254"/>
              <a:ext cx="7738280" cy="15831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i="1" dirty="0" smtClean="0"/>
                <a:t>Пирамида Хеопса</a:t>
              </a:r>
              <a:endParaRPr lang="ru-RU" sz="2000" i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40239" y="5518247"/>
            <a:ext cx="2715904" cy="652817"/>
            <a:chOff x="2033516" y="1364776"/>
            <a:chExt cx="8079475" cy="184244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33516" y="1364776"/>
              <a:ext cx="8079475" cy="1842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197290" y="1501254"/>
              <a:ext cx="7738280" cy="15831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i="1" dirty="0" smtClean="0"/>
                <a:t>Зиккурат</a:t>
              </a:r>
              <a:endParaRPr lang="ru-RU" sz="2000" i="1" dirty="0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3179928"/>
            <a:ext cx="2674961" cy="2006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83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ПОЧЕМУ МЕЖДУРЕЧЬЕ И ЕГИПЕТ НАЗЫВАЮТ РАЗНЫМИ ЦИВИЛИЗАЦИЯМИ?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Междуречье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782648"/>
            <a:ext cx="4754563" cy="312683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Египет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2793185"/>
            <a:ext cx="4776717" cy="3129943"/>
          </a:xfrm>
        </p:spPr>
      </p:pic>
    </p:spTree>
    <p:extLst>
      <p:ext uri="{BB962C8B-B14F-4D97-AF65-F5344CB8AC3E}">
        <p14:creationId xmlns="" xmlns:p14="http://schemas.microsoft.com/office/powerpoint/2010/main" val="247460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405717" y="1651378"/>
            <a:ext cx="9444253" cy="4831307"/>
            <a:chOff x="887104" y="1064525"/>
            <a:chExt cx="3548418" cy="105087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87104" y="1064525"/>
              <a:ext cx="3548418" cy="1050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53766" y="1129834"/>
              <a:ext cx="3415095" cy="941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6800" y="355991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/>
              <a:t>ВЕРСИИ: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74210" y="1965279"/>
            <a:ext cx="8707271" cy="43536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 smtClean="0"/>
              <a:t>Другой народ.</a:t>
            </a:r>
          </a:p>
          <a:p>
            <a:pPr algn="ctr">
              <a:lnSpc>
                <a:spcPct val="150000"/>
              </a:lnSpc>
            </a:pPr>
            <a:r>
              <a:rPr lang="ru-RU" sz="3200" i="1" dirty="0" smtClean="0"/>
              <a:t>Другие традиции культуры.</a:t>
            </a:r>
          </a:p>
          <a:p>
            <a:pPr algn="ctr">
              <a:lnSpc>
                <a:spcPct val="150000"/>
              </a:lnSpc>
            </a:pPr>
            <a:r>
              <a:rPr lang="ru-RU" sz="3200" i="1" dirty="0" smtClean="0"/>
              <a:t>Иные особенности государственной власти.</a:t>
            </a:r>
          </a:p>
          <a:p>
            <a:pPr algn="ctr">
              <a:lnSpc>
                <a:spcPct val="150000"/>
              </a:lnSpc>
            </a:pPr>
            <a:r>
              <a:rPr lang="ru-RU" sz="3200" i="1" dirty="0" smtClean="0"/>
              <a:t>Разные основы хозяйства.</a:t>
            </a:r>
          </a:p>
          <a:p>
            <a:pPr algn="ctr">
              <a:lnSpc>
                <a:spcPct val="150000"/>
              </a:lnSpc>
            </a:pPr>
            <a:r>
              <a:rPr lang="ru-RU" sz="3200" i="1" dirty="0" smtClean="0"/>
              <a:t>Другие правила отношения между людьми.</a:t>
            </a:r>
            <a:endParaRPr lang="ru-RU" sz="3200" i="1" dirty="0"/>
          </a:p>
        </p:txBody>
      </p:sp>
    </p:spTree>
    <p:extLst>
      <p:ext uri="{BB962C8B-B14F-4D97-AF65-F5344CB8AC3E}">
        <p14:creationId xmlns="" xmlns:p14="http://schemas.microsoft.com/office/powerpoint/2010/main" val="283999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376" y="37437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/>
              <a:t>Письменность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99872" y="1828800"/>
            <a:ext cx="5644896" cy="44866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«Около </a:t>
            </a:r>
            <a:r>
              <a:rPr lang="ru-RU" sz="3600" dirty="0"/>
              <a:t>3000 года до н.э. 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народности </a:t>
            </a:r>
            <a:r>
              <a:rPr lang="ru-RU" sz="3600" dirty="0"/>
              <a:t>Месопотамии уже знали письмо и умели читать. </a:t>
            </a:r>
            <a:r>
              <a:rPr lang="ru-RU" sz="3600" dirty="0" smtClean="0"/>
              <a:t>Выдавленные </a:t>
            </a:r>
            <a:r>
              <a:rPr lang="ru-RU" sz="3600" dirty="0"/>
              <a:t>в глине первоначальные пиктограммы постепенно заменялись сложными геометрическими знаками. Писцы заостренной тростниковой палочкой чертили на мягкой </a:t>
            </a:r>
            <a:r>
              <a:rPr lang="ru-RU" sz="3600" dirty="0" smtClean="0"/>
              <a:t>глине, получая </a:t>
            </a:r>
            <a:r>
              <a:rPr lang="ru-RU" sz="3600" dirty="0"/>
              <a:t>при этом знаки, похожие на клин, означали целое слово, или слог</a:t>
            </a:r>
            <a:r>
              <a:rPr lang="ru-RU" sz="3600" dirty="0" smtClean="0"/>
              <a:t>.»</a:t>
            </a:r>
            <a:endParaRPr lang="ru-RU" sz="3600" dirty="0"/>
          </a:p>
        </p:txBody>
      </p:sp>
      <p:pic>
        <p:nvPicPr>
          <p:cNvPr id="7" name="Picture 5" descr="Культура древней Месопотамии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874" y="2267363"/>
            <a:ext cx="5259032" cy="36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383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334" y="260457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/>
              <a:t>Так в чем же различия?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1420733"/>
            <a:ext cx="10959152" cy="15408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/>
              <a:t>Междуречье и Египет называют разными цивилизациями потому каждой из них свойственны особые традиции и достижения во всех сферах общества.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3202219"/>
            <a:ext cx="4031989" cy="3018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3035577"/>
            <a:ext cx="3657600" cy="3296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951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55456" y="712688"/>
            <a:ext cx="2432304" cy="542908"/>
          </a:xfrm>
        </p:spPr>
        <p:txBody>
          <a:bodyPr/>
          <a:lstStyle/>
          <a:p>
            <a:pPr algn="ctr"/>
            <a:r>
              <a:rPr lang="ru-RU" sz="3200" b="1" dirty="0" smtClean="0"/>
              <a:t>Зиккурат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25887" y="1446663"/>
            <a:ext cx="2579426" cy="5008727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(ziggurats— святые горы). Мощные культовые </a:t>
            </a:r>
            <a:r>
              <a:rPr lang="ru-RU" sz="2000" dirty="0" smtClean="0"/>
              <a:t>башни, напоминали квадратную ступенчатую пирамиду. </a:t>
            </a:r>
            <a:r>
              <a:rPr lang="ru-RU" sz="2000" dirty="0"/>
              <a:t>Ступени соединялись лестницами, по краю стены шел ведущий к храму пандус. Стены окрашивались в </a:t>
            </a:r>
            <a:r>
              <a:rPr lang="ru-RU" sz="2000" dirty="0" smtClean="0"/>
              <a:t>черный, </a:t>
            </a:r>
            <a:r>
              <a:rPr lang="ru-RU" sz="2000" dirty="0"/>
              <a:t>белый </a:t>
            </a:r>
            <a:r>
              <a:rPr lang="ru-RU" sz="2000" dirty="0" smtClean="0"/>
              <a:t>и красный цвета</a:t>
            </a:r>
            <a:r>
              <a:rPr lang="ru-RU" sz="2000" dirty="0"/>
              <a:t>. 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" r="13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5070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27797" y="1201001"/>
            <a:ext cx="5513696" cy="498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Хранилище считалось священным, ведь там лежал хлеб — основа жизни, а значит, должны были пребывать и благие божественные силы: «дух зерна» и прочие божества, от которых зависят жизнь и изобилие. 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dirty="0" smtClean="0"/>
              <a:t>В амбаре </a:t>
            </a:r>
            <a:r>
              <a:rPr lang="ru-RU" altLang="ru-RU" sz="2000" dirty="0"/>
              <a:t>и вокруг него совершались важные обряды, связанные с внесением в хранилище нового урожая, с началом сева и другими сезонными праздниками. 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dirty="0" smtClean="0"/>
              <a:t>У </a:t>
            </a:r>
            <a:r>
              <a:rPr lang="ru-RU" altLang="ru-RU" sz="2000" dirty="0"/>
              <a:t>древнейших земледельцев амбар и святилище были, неотделимы друг от друга, и это двуединство религиозных и хозяйственных функций храма сохраняется на протяжении всей месопотамской истории.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86" y="1855078"/>
            <a:ext cx="5210592" cy="3126355"/>
          </a:xfrm>
        </p:spPr>
      </p:pic>
    </p:spTree>
    <p:extLst>
      <p:ext uri="{BB962C8B-B14F-4D97-AF65-F5344CB8AC3E}">
        <p14:creationId xmlns="" xmlns:p14="http://schemas.microsoft.com/office/powerpoint/2010/main" val="3632714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Другая 2">
      <a:majorFont>
        <a:latin typeface="Century"/>
        <a:ea typeface=""/>
        <a:cs typeface=""/>
      </a:majorFont>
      <a:minorFont>
        <a:latin typeface="Times New Roman"/>
        <a:ea typeface=""/>
        <a:cs typeface="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264</TotalTime>
  <Words>538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Savon</vt:lpstr>
      <vt:lpstr>Цивилизация междуречья</vt:lpstr>
      <vt:lpstr>Месопотамия</vt:lpstr>
      <vt:lpstr>В чем противоречия?</vt:lpstr>
      <vt:lpstr>ПОЧЕМУ МЕЖДУРЕЧЬЕ И ЕГИПЕТ НАЗЫВАЮТ РАЗНЫМИ ЦИВИЛИЗАЦИЯМИ?</vt:lpstr>
      <vt:lpstr>ВЕРСИИ:</vt:lpstr>
      <vt:lpstr>Письменность</vt:lpstr>
      <vt:lpstr>Так в чем же различия?</vt:lpstr>
      <vt:lpstr>Зиккурат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Цивилизация междуречья</dc:title>
  <dc:creator>Пользователь</dc:creator>
  <cp:lastModifiedBy>MARINA</cp:lastModifiedBy>
  <cp:revision>80</cp:revision>
  <dcterms:created xsi:type="dcterms:W3CDTF">2014-12-02T12:57:40Z</dcterms:created>
  <dcterms:modified xsi:type="dcterms:W3CDTF">2014-12-08T15:42:18Z</dcterms:modified>
</cp:coreProperties>
</file>