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C667075-60FC-4592-905B-B26172EA7A07}" type="datetimeFigureOut">
              <a:rPr lang="ru-RU"/>
              <a:pPr>
                <a:defRPr/>
              </a:pPr>
              <a:t>26.01.2014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58A6B9E-59D9-4DF9-836A-5ACAE2FC56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440BBF-0437-48A7-AD3F-BA6C940F8DD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90A625-2C2A-45AD-BDF8-BA7CA709FC0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14506A-EE28-4001-AABE-7E14A73117B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139410-D10F-4833-8CE6-5FF74236AB0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2737C5-D2F9-4D2F-9CFD-BC09DFD599C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83F464-903A-41B3-93B2-B4AB3CA7F64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C5CA7-B00A-4206-B7FD-384E70F79604}" type="datetimeFigureOut">
              <a:rPr lang="ru-RU"/>
              <a:pPr>
                <a:defRPr/>
              </a:pPr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184AD-B484-4883-9898-E82F1B6627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6A6DC-8C62-4D31-A494-65A558601EB1}" type="datetimeFigureOut">
              <a:rPr lang="ru-RU"/>
              <a:pPr>
                <a:defRPr/>
              </a:pPr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4D13E-B8A4-4284-878F-E99D3227DB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10DE2-C351-4F34-90E4-695F69901E56}" type="datetimeFigureOut">
              <a:rPr lang="ru-RU"/>
              <a:pPr>
                <a:defRPr/>
              </a:pPr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8FA32-5B61-4C77-89C4-27BCDB330A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0A0A1-93A7-4C30-B21F-2171E7909A2F}" type="datetimeFigureOut">
              <a:rPr lang="ru-RU"/>
              <a:pPr>
                <a:defRPr/>
              </a:pPr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EBC81-56EF-454F-917A-8141C784C0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E54E2-BF78-4330-9743-20A0038F3848}" type="datetimeFigureOut">
              <a:rPr lang="ru-RU"/>
              <a:pPr>
                <a:defRPr/>
              </a:pPr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3C10E-2EF3-4612-B51C-89240DBFC7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6AD8C-0409-4254-818A-010060561186}" type="datetimeFigureOut">
              <a:rPr lang="ru-RU"/>
              <a:pPr>
                <a:defRPr/>
              </a:pPr>
              <a:t>26.01.2014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B32B4-3E1F-4E6A-A808-5847B98786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25064-59F4-49C2-9B0E-23C5DCE52044}" type="datetimeFigureOut">
              <a:rPr lang="ru-RU"/>
              <a:pPr>
                <a:defRPr/>
              </a:pPr>
              <a:t>26.01.2014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4EE9A-C2BD-455A-B02B-0C8D226343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0FCE9-0E71-43DA-AB0B-AE493860FD94}" type="datetimeFigureOut">
              <a:rPr lang="ru-RU"/>
              <a:pPr>
                <a:defRPr/>
              </a:pPr>
              <a:t>26.01.2014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B9245-325F-4C26-AC61-59E60F606C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BEA1F-F3E6-44F6-9685-377F54133D9A}" type="datetimeFigureOut">
              <a:rPr lang="ru-RU"/>
              <a:pPr>
                <a:defRPr/>
              </a:pPr>
              <a:t>26.01.2014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8BB8E-31D1-4617-BC9D-E25221C9D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D143C-81DB-4667-B0AB-9FE55EC80C8C}" type="datetimeFigureOut">
              <a:rPr lang="ru-RU"/>
              <a:pPr>
                <a:defRPr/>
              </a:pPr>
              <a:t>26.01.2014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A3A46-DC29-4C9B-83F7-5C6CD8DED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A6033-817C-478E-A71E-620631233753}" type="datetimeFigureOut">
              <a:rPr lang="ru-RU"/>
              <a:pPr>
                <a:defRPr/>
              </a:pPr>
              <a:t>26.01.2014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1EB1B-2565-4D74-AAB4-69C19EB400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8553E4-2970-4F4F-9B7B-2C0D3D0C69C9}" type="datetimeFigureOut">
              <a:rPr lang="ru-RU"/>
              <a:pPr>
                <a:defRPr/>
              </a:pPr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7C3387-E0AE-4160-A729-A780B621DE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8" y="785813"/>
            <a:ext cx="8501062" cy="6072187"/>
          </a:xfrm>
        </p:spPr>
        <p:txBody>
          <a:bodyPr/>
          <a:lstStyle/>
          <a:p>
            <a:pPr marL="1143000" indent="-1143000" algn="l" eaLnBrk="1" hangingPunct="1"/>
            <a:r>
              <a:rPr lang="en-US" sz="6000" b="1" smtClean="0">
                <a:solidFill>
                  <a:srgbClr val="0070C0"/>
                </a:solidFill>
              </a:rPr>
              <a:t>1) I usually watch TV with my family.</a:t>
            </a:r>
          </a:p>
          <a:p>
            <a:pPr marL="1143000" indent="-1143000" algn="l" eaLnBrk="1" hangingPunct="1"/>
            <a:r>
              <a:rPr lang="en-US" sz="6000" b="1" smtClean="0">
                <a:solidFill>
                  <a:srgbClr val="0070C0"/>
                </a:solidFill>
              </a:rPr>
              <a:t>2) I am watching TV now. There is a very interesting film on.</a:t>
            </a:r>
            <a:endParaRPr lang="ru-RU" sz="6000" b="1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63"/>
            <a:ext cx="9144000" cy="128587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6000" b="1" smtClean="0">
                <a:solidFill>
                  <a:srgbClr val="0070C0"/>
                </a:solidFill>
              </a:rPr>
              <a:t>Present Continuous Tense</a:t>
            </a:r>
            <a:endParaRPr lang="ru-RU" sz="6000" b="1" smtClean="0">
              <a:solidFill>
                <a:srgbClr val="0070C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63" y="1714500"/>
            <a:ext cx="7643812" cy="3786188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Обозначает действие, которое происходит в момент речи (</a:t>
            </a:r>
            <a:r>
              <a:rPr lang="en-US" sz="6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now, at the moment</a:t>
            </a:r>
            <a:r>
              <a:rPr lang="ru-RU" sz="6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75" y="1143000"/>
            <a:ext cx="8229600" cy="50006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8000" b="1" smtClean="0">
                <a:solidFill>
                  <a:schemeClr val="accent2"/>
                </a:solidFill>
              </a:rPr>
              <a:t>am</a:t>
            </a:r>
          </a:p>
          <a:p>
            <a:pPr eaLnBrk="1" hangingPunct="1">
              <a:buFont typeface="Arial" charset="0"/>
              <a:buNone/>
            </a:pPr>
            <a:r>
              <a:rPr lang="en-US" sz="8000" b="1" smtClean="0">
                <a:solidFill>
                  <a:schemeClr val="accent2"/>
                </a:solidFill>
              </a:rPr>
              <a:t>is       +    V</a:t>
            </a:r>
            <a:r>
              <a:rPr lang="en-US" b="1" smtClean="0">
                <a:solidFill>
                  <a:schemeClr val="accent2"/>
                </a:solidFill>
              </a:rPr>
              <a:t>1        </a:t>
            </a:r>
            <a:r>
              <a:rPr lang="en-US" sz="8000" b="1" smtClean="0">
                <a:solidFill>
                  <a:schemeClr val="accent2"/>
                </a:solidFill>
              </a:rPr>
              <a:t>+  ing  </a:t>
            </a:r>
          </a:p>
          <a:p>
            <a:pPr eaLnBrk="1" hangingPunct="1">
              <a:buFont typeface="Arial" charset="0"/>
              <a:buNone/>
            </a:pPr>
            <a:r>
              <a:rPr lang="en-US" sz="8000" b="1" smtClean="0">
                <a:solidFill>
                  <a:schemeClr val="accent2"/>
                </a:solidFill>
              </a:rPr>
              <a:t>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214313"/>
            <a:ext cx="8929687" cy="63579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It`s Saturday evening. Mr. Wooding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chemeClr val="accent2"/>
                </a:solidFill>
              </a:rPr>
              <a:t>is sitting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in his armchair.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He </a:t>
            </a:r>
            <a:r>
              <a:rPr lang="en-US" sz="3600" b="1" dirty="0" smtClean="0">
                <a:solidFill>
                  <a:schemeClr val="accent2"/>
                </a:solidFill>
              </a:rPr>
              <a:t>is reading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a newspaper. His wife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chemeClr val="accent2"/>
                </a:solidFill>
              </a:rPr>
              <a:t>is watering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the plants in the room.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She </a:t>
            </a:r>
            <a:r>
              <a:rPr lang="en-US" sz="3600" b="1" dirty="0" smtClean="0">
                <a:solidFill>
                  <a:schemeClr val="accent2"/>
                </a:solidFill>
              </a:rPr>
              <a:t>is not watching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TV. Their children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are in the room too. What </a:t>
            </a:r>
            <a:r>
              <a:rPr lang="en-US" sz="3600" b="1" dirty="0" smtClean="0">
                <a:solidFill>
                  <a:schemeClr val="accent2"/>
                </a:solidFill>
              </a:rPr>
              <a:t>are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 they </a:t>
            </a:r>
            <a:r>
              <a:rPr lang="en-US" sz="3600" b="1" dirty="0" smtClean="0">
                <a:solidFill>
                  <a:schemeClr val="accent2"/>
                </a:solidFill>
              </a:rPr>
              <a:t>doing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The boy </a:t>
            </a:r>
            <a:r>
              <a:rPr lang="en-US" sz="3600" b="1" dirty="0" smtClean="0">
                <a:solidFill>
                  <a:schemeClr val="accent2"/>
                </a:solidFill>
              </a:rPr>
              <a:t>is listening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to music and </a:t>
            </a:r>
            <a:r>
              <a:rPr lang="en-US" sz="3600" b="1" dirty="0" smtClean="0">
                <a:solidFill>
                  <a:schemeClr val="accent2"/>
                </a:solidFill>
              </a:rPr>
              <a:t>eating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 an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apple. The girl </a:t>
            </a:r>
            <a:r>
              <a:rPr lang="en-US" sz="3600" b="1" dirty="0" smtClean="0">
                <a:solidFill>
                  <a:schemeClr val="accent2"/>
                </a:solidFill>
              </a:rPr>
              <a:t>is playing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with a puzzle. There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is a dog in the family. The dog </a:t>
            </a:r>
            <a:r>
              <a:rPr lang="en-US" sz="3600" b="1" dirty="0" smtClean="0">
                <a:solidFill>
                  <a:schemeClr val="accent2"/>
                </a:solidFill>
              </a:rPr>
              <a:t>is sleeping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ru-RU" sz="36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6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38" y="285750"/>
            <a:ext cx="18573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285750"/>
            <a:ext cx="8229600" cy="584041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Look at the picture. You can see the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Browns in their living room.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Mr. Brown </a:t>
            </a:r>
            <a:r>
              <a:rPr lang="en-US" sz="3600" b="1" dirty="0" smtClean="0">
                <a:solidFill>
                  <a:schemeClr val="accent2"/>
                </a:solidFill>
              </a:rPr>
              <a:t>is sitting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in his armchair.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He </a:t>
            </a:r>
            <a:r>
              <a:rPr lang="en-US" sz="3600" b="1" dirty="0" smtClean="0">
                <a:solidFill>
                  <a:schemeClr val="accent2"/>
                </a:solidFill>
              </a:rPr>
              <a:t>is watching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TV. Mrs. Brown </a:t>
            </a:r>
            <a:r>
              <a:rPr lang="en-US" sz="3600" b="1" dirty="0" smtClean="0">
                <a:solidFill>
                  <a:schemeClr val="accent2"/>
                </a:solidFill>
              </a:rPr>
              <a:t>is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chemeClr val="accent2"/>
                </a:solidFill>
              </a:rPr>
              <a:t>reading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 a magazine. Betsy, their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daughter, </a:t>
            </a:r>
            <a:r>
              <a:rPr lang="en-US" sz="3600" b="1" dirty="0" smtClean="0">
                <a:solidFill>
                  <a:schemeClr val="accent2"/>
                </a:solidFill>
              </a:rPr>
              <a:t>is feeding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the goldfish.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Her brother James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chemeClr val="accent2"/>
                </a:solidFill>
              </a:rPr>
              <a:t>is drawing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There is a cat in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the family. The cat </a:t>
            </a:r>
            <a:r>
              <a:rPr lang="en-US" sz="3600" b="1" dirty="0" smtClean="0">
                <a:solidFill>
                  <a:schemeClr val="accent2"/>
                </a:solidFill>
              </a:rPr>
              <a:t>is sleeping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ru-RU" sz="36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050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13" y="4500563"/>
            <a:ext cx="2428875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8329613" cy="6215062"/>
          </a:xfrm>
        </p:spPr>
        <p:txBody>
          <a:bodyPr rtlCol="0">
            <a:normAutofit fontScale="92500" lnSpcReduction="20000"/>
          </a:bodyPr>
          <a:lstStyle/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7800" b="1" dirty="0" smtClean="0">
                <a:solidFill>
                  <a:schemeClr val="accent5">
                    <a:lumMod val="75000"/>
                  </a:schemeClr>
                </a:solidFill>
              </a:rPr>
              <a:t>r e a d</a:t>
            </a:r>
          </a:p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7800" b="1" dirty="0" smtClean="0">
                <a:solidFill>
                  <a:schemeClr val="accent5">
                    <a:lumMod val="75000"/>
                  </a:schemeClr>
                </a:solidFill>
              </a:rPr>
              <a:t>w a t c h</a:t>
            </a:r>
          </a:p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7800" b="1" dirty="0" smtClean="0">
                <a:solidFill>
                  <a:schemeClr val="accent5">
                    <a:lumMod val="75000"/>
                  </a:schemeClr>
                </a:solidFill>
              </a:rPr>
              <a:t>e a t</a:t>
            </a:r>
          </a:p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7800" b="1" dirty="0" smtClean="0">
                <a:solidFill>
                  <a:schemeClr val="accent5">
                    <a:lumMod val="75000"/>
                  </a:schemeClr>
                </a:solidFill>
              </a:rPr>
              <a:t>f e e d</a:t>
            </a:r>
          </a:p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7800" b="1" dirty="0" smtClean="0">
                <a:solidFill>
                  <a:schemeClr val="accent5">
                    <a:lumMod val="75000"/>
                  </a:schemeClr>
                </a:solidFill>
              </a:rPr>
              <a:t>p l a 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9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223</Words>
  <PresentationFormat>Экран (4:3)</PresentationFormat>
  <Paragraphs>37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Обозначает действие, которое происходит в момент речи (now, at the moment)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</cp:revision>
  <dcterms:created xsi:type="dcterms:W3CDTF">2014-01-26T12:59:09Z</dcterms:created>
  <dcterms:modified xsi:type="dcterms:W3CDTF">2014-01-26T19:01:37Z</dcterms:modified>
</cp:coreProperties>
</file>