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0" y="-20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62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A9F74-A4DD-4EC9-8AB8-44E011FC46A7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26FE8-713C-413C-8640-28A4D4A997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58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3D4-C723-46C3-88B0-D85F263A1684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08E3-0593-4802-AB10-756B7616A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3D4-C723-46C3-88B0-D85F263A1684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08E3-0593-4802-AB10-756B7616A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3D4-C723-46C3-88B0-D85F263A1684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08E3-0593-4802-AB10-756B7616A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3D4-C723-46C3-88B0-D85F263A1684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08E3-0593-4802-AB10-756B7616A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3D4-C723-46C3-88B0-D85F263A1684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08E3-0593-4802-AB10-756B7616A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3D4-C723-46C3-88B0-D85F263A1684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08E3-0593-4802-AB10-756B7616A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3D4-C723-46C3-88B0-D85F263A1684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08E3-0593-4802-AB10-756B7616A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3D4-C723-46C3-88B0-D85F263A1684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08E3-0593-4802-AB10-756B7616A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3D4-C723-46C3-88B0-D85F263A1684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08E3-0593-4802-AB10-756B7616A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3D4-C723-46C3-88B0-D85F263A1684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08E3-0593-4802-AB10-756B7616A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3D4-C723-46C3-88B0-D85F263A1684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08E3-0593-4802-AB10-756B7616A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4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  <a:gradFill flip="none" rotWithShape="1">
            <a:gsLst>
              <a:gs pos="42000">
                <a:schemeClr val="dk1">
                  <a:tint val="50000"/>
                  <a:satMod val="300000"/>
                  <a:alpha val="55000"/>
                </a:schemeClr>
              </a:gs>
              <a:gs pos="44000">
                <a:schemeClr val="dk1">
                  <a:tint val="37000"/>
                  <a:satMod val="300000"/>
                  <a:alpha val="67000"/>
                </a:schemeClr>
              </a:gs>
              <a:gs pos="100000">
                <a:schemeClr val="dk1">
                  <a:tint val="15000"/>
                  <a:satMod val="350000"/>
                  <a:alpha val="19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alpha val="26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863D4-C723-46C3-88B0-D85F263A1684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908E3-0593-4802-AB10-756B7616A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traditio-ru.org/wiki/%D0%A0%D1%83%D1%81%D1%81%D0%BA%D0%B0%D1%8F_%D0%BB%D0%B8%D1%82%D0%B5%D1%80%D0%B0%D1%82%D1%83%D1%80%D0%B0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://traditio-ru.org/wiki/%D0%98%D1%81%D1%82%D0%BE%D1%80%D0%B8%D1%8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raditio-ru.org/wiki/%D0%9F%D0%BE%D0%BB%D0%B8%D1%82%D0%B8%D0%BA%D0%B0" TargetMode="External"/><Relationship Id="rId11" Type="http://schemas.openxmlformats.org/officeDocument/2006/relationships/hyperlink" Target="http://traditio-ru.org/wiki/%D0%A4%D1%80%D0%B0%D0%BD%D1%86%D1%83%D0%B7%D1%81%D0%BA%D0%B8%D0%B9_%D1%8F%D0%B7%D1%8B%D0%BA" TargetMode="External"/><Relationship Id="rId5" Type="http://schemas.openxmlformats.org/officeDocument/2006/relationships/hyperlink" Target="http://traditio-ru.org/wiki/%D0%A0%D0%B5%D0%BB%D0%B8%D0%B3%D0%B8%D1%8F" TargetMode="External"/><Relationship Id="rId10" Type="http://schemas.openxmlformats.org/officeDocument/2006/relationships/hyperlink" Target="http://traditio-ru.org/wiki/%D0%9D%D0%B5%D0%BC%D0%B5%D1%86%D0%BA%D0%B8%D0%B9_%D1%8F%D0%B7%D1%8B%D0%BA" TargetMode="External"/><Relationship Id="rId4" Type="http://schemas.openxmlformats.org/officeDocument/2006/relationships/hyperlink" Target="http://traditio-ru.org/wiki/%D0%90%D0%BB%D0%B5%D0%BA%D1%81%D0%B0%D0%BD%D0%B4%D1%80_III" TargetMode="External"/><Relationship Id="rId9" Type="http://schemas.openxmlformats.org/officeDocument/2006/relationships/hyperlink" Target="http://traditio-ru.org/wiki/%D0%90%D0%BD%D0%B3%D0%BB%D0%B8%D0%B9%D1%81%D0%BA%D0%B8%D0%B9_%D1%8F%D0%B7%D1%8B%D0%BA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C%D0%B0%D1%80%D0%B8%D1%8F_%D0%9D%D0%B8%D0%BA%D0%BE%D0%BB%D0%B0%D0%B5%D0%B2%D0%BD%D0%B0" TargetMode="External"/><Relationship Id="rId13" Type="http://schemas.openxmlformats.org/officeDocument/2006/relationships/hyperlink" Target="http://ru.wikipedia.org/wiki/%D0%90%D0%BB%D0%B5%D0%BA%D1%81%D0%B5%D0%B9_%D0%9D%D0%B8%D0%BA%D0%BE%D0%BB%D0%B0%D0%B5%D0%B2%D0%B8%D1%87" TargetMode="External"/><Relationship Id="rId3" Type="http://schemas.openxmlformats.org/officeDocument/2006/relationships/hyperlink" Target="http://ru.wikipedia.org/wiki/%D0%97%D0%B8%D0%BC%D0%BD%D0%B8%D0%B9_%D0%B4%D0%B2%D0%BE%D1%80%D0%B5%D1%86" TargetMode="External"/><Relationship Id="rId7" Type="http://schemas.openxmlformats.org/officeDocument/2006/relationships/hyperlink" Target="http://ru.wikipedia.org/wiki/%D0%A2%D0%B0%D1%82%D1%8C%D1%8F%D0%BD%D0%B0_%D0%9D%D0%B8%D0%BA%D0%BE%D0%BB%D0%B0%D0%B5%D0%B2%D0%BD%D0%B0" TargetMode="External"/><Relationship Id="rId12" Type="http://schemas.openxmlformats.org/officeDocument/2006/relationships/hyperlink" Target="http://ru.wikipedia.org/wiki/%D0%9F%D0%B5%D1%82%D0%B5%D1%80%D0%B3%D0%BE%D1%84" TargetMode="External"/><Relationship Id="rId2" Type="http://schemas.openxmlformats.org/officeDocument/2006/relationships/hyperlink" Target="http://ru.wikipedia.org/wiki/1894_%D0%B3%D0%BE%D0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E%D0%BB%D1%8C%D0%B3%D0%B0_%D0%9D%D0%B8%D0%BA%D0%BE%D0%BB%D0%B0%D0%B5%D0%B2%D0%BD%D0%B0" TargetMode="External"/><Relationship Id="rId11" Type="http://schemas.openxmlformats.org/officeDocument/2006/relationships/hyperlink" Target="http://ru.wikipedia.org/wiki/1904_%D0%B3%D0%BE%D0%B4" TargetMode="External"/><Relationship Id="rId5" Type="http://schemas.openxmlformats.org/officeDocument/2006/relationships/hyperlink" Target="http://ru.wikipedia.org/wiki/%D0%90%D0%BB%D0%B5%D0%BA%D1%81%D0%B0%D0%BD%D0%B4%D1%80%D0%B0_%D0%A4%D1%91%D0%B4%D0%BE%D1%80%D0%BE%D0%B2%D0%BD%D0%B0_(%D0%B8%D0%BC%D0%BF%D0%B5%D1%80%D0%B0%D1%82%D1%80%D0%B8%D1%86%D0%B0,_%D0%B6%D0%B5%D0%BD%D0%B0_%D0%9D%D0%B8%D0%BA%D0%BE%D0%BB%D0%B0%D1%8F_II)" TargetMode="External"/><Relationship Id="rId15" Type="http://schemas.openxmlformats.org/officeDocument/2006/relationships/image" Target="../media/image6.jpeg"/><Relationship Id="rId10" Type="http://schemas.openxmlformats.org/officeDocument/2006/relationships/hyperlink" Target="http://ru.wikipedia.org/wiki/12_%D0%B0%D0%B2%D0%B3%D1%83%D1%81%D1%82%D0%B0" TargetMode="External"/><Relationship Id="rId4" Type="http://schemas.openxmlformats.org/officeDocument/2006/relationships/hyperlink" Target="http://ru.wikipedia.org/wiki/%D0%A6%D0%B5%D1%80%D0%BA%D0%BE%D0%B2%D0%BD%D1%8B%D0%B9_%D0%B1%D1%80%D0%B0%D0%BA" TargetMode="External"/><Relationship Id="rId9" Type="http://schemas.openxmlformats.org/officeDocument/2006/relationships/hyperlink" Target="http://ru.wikipedia.org/wiki/%D0%90%D0%BD%D0%B0%D1%81%D1%82%D0%B0%D1%81%D0%B8%D1%8F_%D0%9D%D0%B8%D0%BA%D0%BE%D0%BB%D0%B0%D0%B5%D0%B2%D0%BD%D0%B0" TargetMode="External"/><Relationship Id="rId1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raditio-ru.org/wiki/%D0%9A%D0%B0%D1%82%D0%B0%D0%BA%D0%BE%D0%BC%D0%B1%D0%BD%D0%B0%D1%8F_%D1%86%D0%B5%D1%80%D0%BA%D0%BE%D0%B2%D1%8C" TargetMode="External"/><Relationship Id="rId2" Type="http://schemas.openxmlformats.org/officeDocument/2006/relationships/hyperlink" Target="http://traditio-ru.org/wiki/1928_%D0%B3%D0%BE%D0%B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0%B5%D1%82%D1%80%D0%BE%D0%BF%D0%B0%D0%B2%D0%BB%D0%BE%D0%B2%D1%81%D0%BA%D0%B8%D0%B9_%D1%81%D0%BE%D0%B1%D0%BE%D1%80" TargetMode="External"/><Relationship Id="rId3" Type="http://schemas.openxmlformats.org/officeDocument/2006/relationships/hyperlink" Target="http://ru.wikipedia.org/wiki/1991_%D0%B3%D0%BE%D0%B4" TargetMode="External"/><Relationship Id="rId7" Type="http://schemas.openxmlformats.org/officeDocument/2006/relationships/hyperlink" Target="http://ru.wikipedia.org/wiki/1998_%D0%B3%D0%BE%D0%B4" TargetMode="External"/><Relationship Id="rId2" Type="http://schemas.openxmlformats.org/officeDocument/2006/relationships/hyperlink" Target="http://traditio-ru.org/wiki/%D0%9B%D0%B5%D0%BD%D0%B8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7_%D0%B8%D1%8E%D0%BB%D1%8F" TargetMode="External"/><Relationship Id="rId5" Type="http://schemas.openxmlformats.org/officeDocument/2006/relationships/hyperlink" Target="http://ru.wikipedia.org/wiki/%D0%9F%D1%80%D0%BE%D0%BA%D1%83%D1%80%D0%B0%D1%82%D1%83%D1%80%D0%B0_%D0%A0%D0%BE%D1%81%D1%81%D0%B8%D0%B9%D1%81%D0%BA%D0%BE%D0%B9_%D0%A4%D0%B5%D0%B4%D0%B5%D1%80%D0%B0%D1%86%D0%B8%D0%B8" TargetMode="External"/><Relationship Id="rId4" Type="http://schemas.openxmlformats.org/officeDocument/2006/relationships/hyperlink" Target="http://ru.wikipedia.org/wiki/%D0%95%D0%BA%D0%B0%D1%82%D0%B5%D1%80%D0%B8%D0%BD%D0%B1%D1%83%D1%80%D0%B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raditio-ru.org/wiki/%D0%94%D0%BE%D0%BC_%D0%98%D0%BF%D0%B0%D1%82%D1%8C%D0%B5%D0%B2%D0%B0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raditio-ru.org/wiki/%D0%9D%D0%B8%D0%BA%D0%BE%D0%BB%D0%B0%D0%B9_I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276872"/>
            <a:ext cx="7198568" cy="1323578"/>
          </a:xfrm>
          <a:gradFill>
            <a:gsLst>
              <a:gs pos="42000">
                <a:schemeClr val="dk1">
                  <a:tint val="50000"/>
                  <a:satMod val="300000"/>
                  <a:alpha val="30000"/>
                </a:schemeClr>
              </a:gs>
              <a:gs pos="44000">
                <a:schemeClr val="dk1">
                  <a:tint val="37000"/>
                  <a:satMod val="300000"/>
                  <a:alpha val="0"/>
                </a:schemeClr>
              </a:gs>
              <a:gs pos="100000">
                <a:schemeClr val="dk1">
                  <a:tint val="15000"/>
                  <a:satMod val="350000"/>
                  <a:alpha val="56000"/>
                </a:schemeClr>
              </a:gs>
            </a:gsLst>
          </a:gradFill>
        </p:spPr>
        <p:txBody>
          <a:bodyPr>
            <a:normAutofit/>
          </a:bodyPr>
          <a:lstStyle/>
          <a:p>
            <a:r>
              <a:rPr lang="ru-RU" sz="4000" i="1" dirty="0" smtClean="0">
                <a:effectLst/>
                <a:latin typeface="Bookman Old Style" pitchFamily="18" charset="0"/>
              </a:rPr>
              <a:t>Николай </a:t>
            </a:r>
            <a:r>
              <a:rPr lang="ru-RU" sz="4000" b="0" i="1" dirty="0" smtClean="0">
                <a:effectLst/>
                <a:latin typeface="Bookman Old Style" pitchFamily="18" charset="0"/>
              </a:rPr>
              <a:t>II</a:t>
            </a:r>
            <a:br>
              <a:rPr lang="ru-RU" sz="4000" b="0" i="1" dirty="0" smtClean="0">
                <a:effectLst/>
                <a:latin typeface="Bookman Old Style" pitchFamily="18" charset="0"/>
              </a:rPr>
            </a:br>
            <a:r>
              <a:rPr lang="ru-RU" sz="4000" b="0" i="1" dirty="0" smtClean="0">
                <a:effectLst/>
                <a:latin typeface="Bookman Old Style" pitchFamily="18" charset="0"/>
              </a:rPr>
              <a:t>биография</a:t>
            </a:r>
            <a:endParaRPr lang="ru-RU" sz="4000" i="1" dirty="0"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525963"/>
          </a:xfrm>
        </p:spPr>
        <p:txBody>
          <a:bodyPr>
            <a:normAutofit/>
          </a:bodyPr>
          <a:lstStyle/>
          <a:p>
            <a:r>
              <a:rPr lang="ru-RU" sz="2400" b="0" i="1" dirty="0" smtClean="0"/>
              <a:t>последний российский император (1894-1917), старший сын императора Александра III Александровича и императрицы Марии Федоровны, почетный член Петербургской АН (1876). При Николае II Россия потерпела поражение в русско-японской войне 1904-05</a:t>
            </a:r>
            <a:endParaRPr lang="ru-RU" sz="2400" i="1" dirty="0"/>
          </a:p>
        </p:txBody>
      </p:sp>
      <p:sp>
        <p:nvSpPr>
          <p:cNvPr id="1026" name="AutoShape 2" descr="http://im7-tub-ru.yandex.net/i?id=151865956-22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://im0-tub-ru.yandex.net/i?id=283604367-34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://kk.convdocs.org/pars_docs/refs/287/286686/286686_html_m3830f7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1073" y="1556792"/>
            <a:ext cx="3093890" cy="460851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Детство.</a:t>
            </a:r>
            <a:endParaRPr lang="ru-RU" dirty="0"/>
          </a:p>
        </p:txBody>
      </p:sp>
      <p:pic>
        <p:nvPicPr>
          <p:cNvPr id="16386" name="Picture 2" descr="Файл:Государь18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365104"/>
            <a:ext cx="1553430" cy="2132856"/>
          </a:xfrm>
          <a:prstGeom prst="rect">
            <a:avLst/>
          </a:prstGeom>
          <a:noFill/>
        </p:spPr>
      </p:pic>
      <p:pic>
        <p:nvPicPr>
          <p:cNvPr id="16388" name="Picture 4" descr="http://upload.wikimedia.org/wikipedia/ru/thumb/d/d3/%D0%93%D0%BE%D1%81%D1%83%D0%B4%D0%B0%D1%80%D1%8C1873.jpg/170px-%D0%93%D0%BE%D1%81%D1%83%D0%B4%D0%B0%D1%80%D1%8C18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412776"/>
            <a:ext cx="1520424" cy="2808312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1340768"/>
            <a:ext cx="6120680" cy="4669979"/>
          </a:xfrm>
        </p:spPr>
        <p:txBody>
          <a:bodyPr>
            <a:normAutofit fontScale="85000" lnSpcReduction="20000"/>
          </a:bodyPr>
          <a:lstStyle/>
          <a:p>
            <a:r>
              <a:rPr lang="ru-RU" b="0" i="1" dirty="0" smtClean="0"/>
              <a:t>Воспитание и обучение будущего императора проходило под личным руководством </a:t>
            </a:r>
            <a:r>
              <a:rPr lang="ru-RU" b="0" i="1" dirty="0" smtClean="0">
                <a:hlinkClick r:id="rId4" tooltip="Александр III"/>
              </a:rPr>
              <a:t>Александра III</a:t>
            </a:r>
            <a:r>
              <a:rPr lang="ru-RU" b="0" i="1" dirty="0" smtClean="0"/>
              <a:t> на традиционной </a:t>
            </a:r>
            <a:r>
              <a:rPr lang="ru-RU" b="0" i="1" dirty="0" smtClean="0">
                <a:hlinkClick r:id="rId5" tooltip="Религия"/>
              </a:rPr>
              <a:t>религиозной</a:t>
            </a:r>
            <a:r>
              <a:rPr lang="ru-RU" b="0" i="1" dirty="0" smtClean="0"/>
              <a:t> основе. Учебные занятия Николая II велись по тщательно разработанной программе в течение 13 лет. Особое внимание уделялось изучению </a:t>
            </a:r>
            <a:r>
              <a:rPr lang="ru-RU" b="0" i="1" dirty="0" smtClean="0">
                <a:hlinkClick r:id="rId6" tooltip="Политика"/>
              </a:rPr>
              <a:t>политической</a:t>
            </a:r>
            <a:r>
              <a:rPr lang="ru-RU" b="0" i="1" dirty="0" smtClean="0"/>
              <a:t> </a:t>
            </a:r>
            <a:r>
              <a:rPr lang="ru-RU" b="0" i="1" dirty="0" smtClean="0">
                <a:hlinkClick r:id="rId7" tooltip="История"/>
              </a:rPr>
              <a:t>истории</a:t>
            </a:r>
            <a:r>
              <a:rPr lang="ru-RU" b="0" i="1" dirty="0" smtClean="0"/>
              <a:t>, </a:t>
            </a:r>
            <a:r>
              <a:rPr lang="ru-RU" b="0" i="1" dirty="0" smtClean="0">
                <a:hlinkClick r:id="rId8" tooltip="Русская литература"/>
              </a:rPr>
              <a:t>русской литературы</a:t>
            </a:r>
            <a:r>
              <a:rPr lang="ru-RU" b="0" i="1" dirty="0" smtClean="0"/>
              <a:t>, </a:t>
            </a:r>
            <a:r>
              <a:rPr lang="ru-RU" b="0" i="1" dirty="0" smtClean="0">
                <a:hlinkClick r:id="rId9" tooltip="Английский язык"/>
              </a:rPr>
              <a:t>английского</a:t>
            </a:r>
            <a:r>
              <a:rPr lang="ru-RU" b="0" i="1" dirty="0" smtClean="0"/>
              <a:t>, </a:t>
            </a:r>
            <a:r>
              <a:rPr lang="ru-RU" b="0" i="1" dirty="0" err="1" smtClean="0">
                <a:hlinkClick r:id="rId10" tooltip="Немецкий язык"/>
              </a:rPr>
              <a:t>немецкого</a:t>
            </a:r>
            <a:r>
              <a:rPr lang="ru-RU" b="0" i="1" dirty="0" err="1" smtClean="0"/>
              <a:t>,</a:t>
            </a:r>
            <a:r>
              <a:rPr lang="ru-RU" b="0" i="1" dirty="0" err="1" smtClean="0">
                <a:hlinkClick r:id="rId11" tooltip="Французский язык"/>
              </a:rPr>
              <a:t>французского</a:t>
            </a:r>
            <a:r>
              <a:rPr lang="ru-RU" b="0" i="1" dirty="0" smtClean="0">
                <a:hlinkClick r:id="rId11" tooltip="Французский язык"/>
              </a:rPr>
              <a:t> языков</a:t>
            </a:r>
            <a:r>
              <a:rPr lang="ru-RU" b="0" i="1" dirty="0" smtClean="0"/>
              <a:t> и датского языков (родной язык матери императора), которыми Николай Александрович овладел в совершенстве</a:t>
            </a:r>
            <a:r>
              <a:rPr lang="ru-RU" b="0" dirty="0" smtClean="0"/>
              <a:t>. 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Семья.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5472608" cy="4525963"/>
          </a:xfrm>
        </p:spPr>
        <p:txBody>
          <a:bodyPr>
            <a:normAutofit fontScale="85000" lnSpcReduction="10000"/>
          </a:bodyPr>
          <a:lstStyle/>
          <a:p>
            <a:r>
              <a:rPr lang="ru-RU" b="0" i="1" dirty="0" smtClean="0"/>
              <a:t>14 ноября </a:t>
            </a:r>
            <a:r>
              <a:rPr lang="ru-RU" b="0" i="1" dirty="0" smtClean="0">
                <a:hlinkClick r:id="rId2" tooltip="1894 год"/>
              </a:rPr>
              <a:t>1894 года</a:t>
            </a:r>
            <a:r>
              <a:rPr lang="ru-RU" b="0" i="1" dirty="0" smtClean="0"/>
              <a:t> в дворцовой церкви </a:t>
            </a:r>
            <a:r>
              <a:rPr lang="ru-RU" b="0" i="1" dirty="0" smtClean="0">
                <a:hlinkClick r:id="rId3" tooltip="Зимний дворец"/>
              </a:rPr>
              <a:t>Зимнего дворца</a:t>
            </a:r>
            <a:r>
              <a:rPr lang="ru-RU" b="0" i="1" dirty="0" smtClean="0"/>
              <a:t> состоялось </a:t>
            </a:r>
            <a:r>
              <a:rPr lang="ru-RU" b="0" i="1" dirty="0" smtClean="0">
                <a:hlinkClick r:id="rId4" tooltip="Церковный брак"/>
              </a:rPr>
              <a:t>бракосочетание</a:t>
            </a:r>
            <a:r>
              <a:rPr lang="ru-RU" b="0" i="1" dirty="0" smtClean="0"/>
              <a:t> Николая II с немецкой принцессой </a:t>
            </a:r>
            <a:r>
              <a:rPr lang="ru-RU" b="0" i="1" dirty="0" smtClean="0">
                <a:hlinkClick r:id="rId5" tooltip="Александра Фёдоровна (императрица, жена Николая II)"/>
              </a:rPr>
              <a:t>Алисой Гессенской</a:t>
            </a:r>
            <a:r>
              <a:rPr lang="ru-RU" b="0" i="1" dirty="0" smtClean="0"/>
              <a:t>. В последующие годы у царской четы родились четыре дочери — </a:t>
            </a:r>
            <a:r>
              <a:rPr lang="ru-RU" b="0" i="1" dirty="0" smtClean="0">
                <a:hlinkClick r:id="rId6" tooltip="Ольга Николаевна"/>
              </a:rPr>
              <a:t>Ольга</a:t>
            </a:r>
            <a:r>
              <a:rPr lang="ru-RU" b="0" i="1" dirty="0" smtClean="0"/>
              <a:t>   , </a:t>
            </a:r>
            <a:r>
              <a:rPr lang="ru-RU" b="0" i="1" dirty="0" smtClean="0">
                <a:hlinkClick r:id="rId7" tooltip="Татьяна Николаевна"/>
              </a:rPr>
              <a:t>Татьяна</a:t>
            </a:r>
            <a:r>
              <a:rPr lang="ru-RU" b="0" i="1" dirty="0" smtClean="0"/>
              <a:t> , </a:t>
            </a:r>
            <a:r>
              <a:rPr lang="ru-RU" b="0" i="1" dirty="0" smtClean="0">
                <a:hlinkClick r:id="rId8" tooltip="Мария Николаевна"/>
              </a:rPr>
              <a:t>Мария</a:t>
            </a:r>
            <a:r>
              <a:rPr lang="ru-RU" b="0" i="1" dirty="0" smtClean="0"/>
              <a:t> и </a:t>
            </a:r>
            <a:r>
              <a:rPr lang="ru-RU" b="0" i="1" dirty="0" smtClean="0">
                <a:hlinkClick r:id="rId9" tooltip="Анастасия Николаевна"/>
              </a:rPr>
              <a:t>Анастасия</a:t>
            </a:r>
            <a:r>
              <a:rPr lang="ru-RU" b="0" i="1" dirty="0" smtClean="0"/>
              <a:t> . 30 июля (</a:t>
            </a:r>
            <a:r>
              <a:rPr lang="ru-RU" b="0" i="1" dirty="0" smtClean="0">
                <a:hlinkClick r:id="rId10" tooltip="12 августа"/>
              </a:rPr>
              <a:t>12 августа</a:t>
            </a:r>
            <a:r>
              <a:rPr lang="ru-RU" b="0" i="1" dirty="0" smtClean="0"/>
              <a:t>) </a:t>
            </a:r>
            <a:r>
              <a:rPr lang="ru-RU" b="0" i="1" dirty="0" smtClean="0">
                <a:hlinkClick r:id="rId11" tooltip="1904 год"/>
              </a:rPr>
              <a:t>1904 года</a:t>
            </a:r>
            <a:r>
              <a:rPr lang="ru-RU" b="0" i="1" dirty="0" smtClean="0"/>
              <a:t> в </a:t>
            </a:r>
            <a:r>
              <a:rPr lang="ru-RU" b="0" i="1" dirty="0" smtClean="0">
                <a:hlinkClick r:id="rId12" tooltip="Петергоф"/>
              </a:rPr>
              <a:t>Петергофе</a:t>
            </a:r>
            <a:r>
              <a:rPr lang="ru-RU" b="0" i="1" dirty="0" smtClean="0"/>
              <a:t> появился пятый ребёнок и единственный сын — цесаревич </a:t>
            </a:r>
            <a:r>
              <a:rPr lang="ru-RU" b="0" i="1" dirty="0" smtClean="0">
                <a:hlinkClick r:id="rId13" tooltip="Алексей Николаевич"/>
              </a:rPr>
              <a:t>Алексей Николаевич</a:t>
            </a:r>
            <a:r>
              <a:rPr lang="ru-RU" b="0" i="1" dirty="0" smtClean="0"/>
              <a:t>.</a:t>
            </a:r>
            <a:endParaRPr lang="ru-RU" i="1" dirty="0"/>
          </a:p>
        </p:txBody>
      </p:sp>
      <p:pic>
        <p:nvPicPr>
          <p:cNvPr id="17410" name="Picture 2" descr="http://upload.wikimedia.org/wikipedia/commons/thumb/3/3a/%D0%A6%D0%B5%D1%81%D0%B0%D1%80%D0%B5%D0%B2%D0%B8%D1%87_%D0%9D%D0%B8%D0%BA%D0%BE%D0%BB%D0%B0%D0%B9_%D0%90%D0%BB%D0%B5%D0%BA%D1%81%D0%B0%D0%BD%D0%B4%D1%80%D0%BE%D0%B2%D0%B8%D1%87_%D0%B8_%D0%BF%D1%80%D0%B8%D0%BD%D1%86%D0%B5%D1%81%D1%81%D0%B0_%D0%90%D0%BB%D0%B8%D1%81%D0%B0_%D0%93%D0%B5%D1%81%D1%81%D0%B5%D0%BD%D1%81%D0%BA%D0%B0%D1%8F_%D0%BF%D0%BE%D1%81%D0%BB%D0%B5_%D0%BF%D0%BE%D0%BC%D0%BE%D0%BB%D0%B2%D0%BA%D0%B8.jpg/200px-%D0%A6%D0%B5%D1%81%D0%B0%D1%80%D0%B5%D0%B2%D0%B8%D1%87_%D0%9D%D0%B8%D0%BA%D0%BE%D0%BB%D0%B0%D0%B9_%D0%90%D0%BB%D0%B5%D0%BA%D1%81%D0%B0%D0%BD%D0%B4%D1%80%D0%BE%D0%B2%D0%B8%D1%87_%D0%B8_%D0%BF%D1%80%D0%B8%D0%BD%D1%86%D0%B5%D1%81%D1%81%D0%B0_%D0%90%D0%BB%D0%B8%D1%81%D0%B0_%D0%93%D0%B5%D1%81%D1%81%D0%B5%D0%BD%D1%81%D0%BA%D0%B0%D1%8F_%D0%BF%D0%BE%D1%81%D0%BB%D0%B5_%D0%BF%D0%BE%D0%BC%D0%BE%D0%BB%D0%B2%D0%BA%D0%B8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732240" y="4077072"/>
            <a:ext cx="1544960" cy="2564634"/>
          </a:xfrm>
          <a:prstGeom prst="rect">
            <a:avLst/>
          </a:prstGeom>
          <a:noFill/>
        </p:spPr>
      </p:pic>
      <p:pic>
        <p:nvPicPr>
          <p:cNvPr id="17412" name="Picture 4" descr="http://www.pravkamchatka.ru/res/Image/1066666666666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084168" y="1412776"/>
            <a:ext cx="2952328" cy="243994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052736"/>
            <a:ext cx="7139136" cy="576064"/>
          </a:xfrm>
        </p:spPr>
        <p:txBody>
          <a:bodyPr>
            <a:normAutofit fontScale="90000"/>
          </a:bodyPr>
          <a:lstStyle/>
          <a:p>
            <a:r>
              <a:rPr lang="ru-RU" b="0" i="1" dirty="0" smtClean="0"/>
              <a:t>Некоторые факты из эпохи Николая II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6563072" cy="4536504"/>
          </a:xfrm>
        </p:spPr>
        <p:txBody>
          <a:bodyPr>
            <a:normAutofit fontScale="85000" lnSpcReduction="20000"/>
          </a:bodyPr>
          <a:lstStyle/>
          <a:p>
            <a:r>
              <a:rPr lang="ru-RU" b="0" i="1" dirty="0" smtClean="0"/>
              <a:t>За время его царствования (20 лет) население России выросло на 50 миллионов человек.</a:t>
            </a:r>
          </a:p>
          <a:p>
            <a:r>
              <a:rPr lang="ru-RU" b="0" i="1" dirty="0" smtClean="0"/>
              <a:t>Не было отклонено не единого ходатайства о помиловании, дошедших до Императора.</a:t>
            </a:r>
          </a:p>
          <a:p>
            <a:r>
              <a:rPr lang="ru-RU" b="0" i="1" dirty="0" smtClean="0"/>
              <a:t>Средства из Лондонского банка, примерно 4 миллиона рублей, оставшиеся Николаю Александровичу от Императора Александра III, были потрачены на благотворительность.</a:t>
            </a:r>
          </a:p>
          <a:p>
            <a:r>
              <a:rPr lang="ru-RU" b="0" i="1" dirty="0" smtClean="0"/>
              <a:t>В </a:t>
            </a:r>
            <a:r>
              <a:rPr lang="ru-RU" b="0" i="1" dirty="0" smtClean="0">
                <a:hlinkClick r:id="rId2" tooltip="1928 год"/>
              </a:rPr>
              <a:t>1928 году</a:t>
            </a:r>
            <a:r>
              <a:rPr lang="ru-RU" b="0" i="1" dirty="0" smtClean="0"/>
              <a:t> Николай Второй и его семья были причислены к лику святых </a:t>
            </a:r>
            <a:r>
              <a:rPr lang="ru-RU" b="0" i="1" u="sng" dirty="0" smtClean="0">
                <a:hlinkClick r:id="rId3" tooltip="Катакомбная церковь"/>
              </a:rPr>
              <a:t>Катакомбной церкви</a:t>
            </a:r>
            <a:r>
              <a:rPr lang="ru-RU" b="0" i="1" dirty="0" smtClean="0"/>
              <a:t>.</a:t>
            </a:r>
            <a:endParaRPr lang="ru-RU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effectLst/>
              </a:rPr>
              <a:t>Убийство Николая II и его семьи</a:t>
            </a:r>
            <a:br>
              <a:rPr lang="ru-RU" b="0" dirty="0" smtClean="0">
                <a:effectLst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7355160" cy="4525963"/>
          </a:xfrm>
        </p:spPr>
        <p:txBody>
          <a:bodyPr>
            <a:normAutofit lnSpcReduction="10000"/>
          </a:bodyPr>
          <a:lstStyle/>
          <a:p>
            <a:r>
              <a:rPr lang="ru-RU" sz="1800" b="0" i="1" dirty="0" smtClean="0"/>
              <a:t>По одной из версий, центральные власти, в частности, </a:t>
            </a:r>
            <a:r>
              <a:rPr lang="ru-RU" sz="1800" b="0" i="1" dirty="0" smtClean="0">
                <a:hlinkClick r:id="rId2" tooltip="Ленин"/>
              </a:rPr>
              <a:t>Ленин</a:t>
            </a:r>
            <a:r>
              <a:rPr lang="ru-RU" sz="1800" b="0" i="1" dirty="0" smtClean="0"/>
              <a:t>, действительно были сторонниками справедливого суда над царём. Накануне расстрела Ленин, в ответ на телеграмму из копенгагенской газеты «</a:t>
            </a:r>
            <a:r>
              <a:rPr lang="ru-RU" sz="1800" b="0" i="1" dirty="0" err="1" smtClean="0"/>
              <a:t>National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Tidende</a:t>
            </a:r>
            <a:r>
              <a:rPr lang="ru-RU" sz="1800" b="0" i="1" dirty="0" smtClean="0"/>
              <a:t>» с запросом о судьбе царя и слухах о его убийстве, писал:</a:t>
            </a:r>
          </a:p>
          <a:p>
            <a:r>
              <a:rPr lang="ru-RU" sz="1800" i="1" dirty="0" smtClean="0"/>
              <a:t>Слух неверен, бывший царь здоров, все слухи — только ложь капиталистической прессы</a:t>
            </a:r>
          </a:p>
          <a:p>
            <a:r>
              <a:rPr lang="ru-RU" sz="1800" b="0" i="1" dirty="0" smtClean="0"/>
              <a:t>Исследователи до сих пор спорят о причастности В.И. Ленина к екатеринбургскому убийству. Останки пяти членов императорской семьи, а также их слуг, были найдены в июле </a:t>
            </a:r>
            <a:r>
              <a:rPr lang="ru-RU" sz="1800" b="0" i="1" dirty="0" smtClean="0">
                <a:hlinkClick r:id="rId3" tooltip="1991 год"/>
              </a:rPr>
              <a:t>1991 года</a:t>
            </a:r>
            <a:r>
              <a:rPr lang="ru-RU" sz="1800" b="0" i="1" dirty="0" smtClean="0"/>
              <a:t> неподалёку от </a:t>
            </a:r>
            <a:r>
              <a:rPr lang="ru-RU" sz="1800" b="0" i="1" dirty="0" err="1" smtClean="0">
                <a:hlinkClick r:id="rId4" tooltip="Екатеринбург"/>
              </a:rPr>
              <a:t>Екатеринбурга</a:t>
            </a:r>
            <a:r>
              <a:rPr lang="ru-RU" sz="1800" b="0" i="1" dirty="0" err="1" smtClean="0"/>
              <a:t>под</a:t>
            </a:r>
            <a:r>
              <a:rPr lang="ru-RU" sz="1800" b="0" i="1" dirty="0" smtClean="0"/>
              <a:t> насыпью Старой </a:t>
            </a:r>
            <a:r>
              <a:rPr lang="ru-RU" sz="1800" b="0" i="1" dirty="0" err="1" smtClean="0"/>
              <a:t>Коптяковской</a:t>
            </a:r>
            <a:r>
              <a:rPr lang="ru-RU" sz="1800" b="0" i="1" dirty="0" smtClean="0"/>
              <a:t> дороги. В ходе следствия по уголовному делу, которое вела </a:t>
            </a:r>
            <a:r>
              <a:rPr lang="ru-RU" sz="1800" b="0" i="1" dirty="0" smtClean="0">
                <a:hlinkClick r:id="rId5" tooltip="Прокуратура Российской Федерации"/>
              </a:rPr>
              <a:t>Генпрокуратура России</a:t>
            </a:r>
            <a:r>
              <a:rPr lang="ru-RU" sz="1800" b="0" i="1" dirty="0" smtClean="0"/>
              <a:t>, останки были идентифицированы. </a:t>
            </a:r>
            <a:r>
              <a:rPr lang="ru-RU" sz="1800" b="0" i="1" dirty="0" smtClean="0">
                <a:hlinkClick r:id="rId6" tooltip="17 июля"/>
              </a:rPr>
              <a:t>17 июля</a:t>
            </a:r>
            <a:r>
              <a:rPr lang="ru-RU" sz="1800" b="0" i="1" dirty="0" smtClean="0"/>
              <a:t> </a:t>
            </a:r>
            <a:r>
              <a:rPr lang="ru-RU" sz="1800" b="0" i="1" dirty="0" smtClean="0">
                <a:hlinkClick r:id="rId7" tooltip="1998 год"/>
              </a:rPr>
              <a:t>1998 года</a:t>
            </a:r>
            <a:r>
              <a:rPr lang="ru-RU" sz="1800" b="0" i="1" dirty="0" smtClean="0"/>
              <a:t> останки членов императорской семьи были захоронены </a:t>
            </a:r>
            <a:r>
              <a:rPr lang="ru-RU" sz="1800" b="0" i="1" dirty="0" err="1" smtClean="0"/>
              <a:t>в</a:t>
            </a:r>
            <a:r>
              <a:rPr lang="ru-RU" sz="1800" b="0" i="1" dirty="0" err="1" smtClean="0">
                <a:hlinkClick r:id="rId8" tooltip="Петропавловский собор"/>
              </a:rPr>
              <a:t>Петропавловском</a:t>
            </a:r>
            <a:r>
              <a:rPr lang="ru-RU" sz="1800" b="0" i="1" dirty="0" smtClean="0">
                <a:hlinkClick r:id="rId8" tooltip="Петропавловский собор"/>
              </a:rPr>
              <a:t> соборе</a:t>
            </a:r>
            <a:r>
              <a:rPr lang="ru-RU" sz="1800" b="0" i="1" dirty="0" smtClean="0"/>
              <a:t> Санкт-Петербурга.</a:t>
            </a:r>
            <a:endParaRPr lang="ru-RU" sz="1800" i="1" dirty="0" smtClean="0"/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Файл:Ipatjew-Haus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132856"/>
            <a:ext cx="5688632" cy="393226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03648" y="1484784"/>
            <a:ext cx="6048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hlinkClick r:id="rId3" tooltip="Дом Ипатьева"/>
              </a:rPr>
              <a:t>Дом Ипатьева</a:t>
            </a:r>
            <a:r>
              <a:rPr lang="ru-RU" i="1" dirty="0" smtClean="0"/>
              <a:t>, в котором провели последние дни жизни и были убиты </a:t>
            </a:r>
            <a:r>
              <a:rPr lang="ru-RU" i="1" dirty="0" smtClean="0">
                <a:hlinkClick r:id="rId4" tooltip="Николай II"/>
              </a:rPr>
              <a:t>Николай II</a:t>
            </a:r>
            <a:r>
              <a:rPr lang="ru-RU" i="1" dirty="0" smtClean="0"/>
              <a:t> и его семья</a:t>
            </a:r>
            <a:endParaRPr lang="ru-RU" i="1" dirty="0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TP102562594_templa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94E6CF7-D23B-4EC2-B09F-17B104655D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TP102562594_template</Template>
  <TotalTime>67</TotalTime>
  <Words>139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TP102562594_template</vt:lpstr>
      <vt:lpstr>Николай II биография</vt:lpstr>
      <vt:lpstr>Презентация PowerPoint</vt:lpstr>
      <vt:lpstr>Детство.</vt:lpstr>
      <vt:lpstr>Семья.</vt:lpstr>
      <vt:lpstr>Некоторые факты из эпохи Николая II </vt:lpstr>
      <vt:lpstr>Убийство Николая II и его семьи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Николай II биография</dc:title>
  <dc:creator>Николай</dc:creator>
  <cp:lastModifiedBy>Бух</cp:lastModifiedBy>
  <cp:revision>10</cp:revision>
  <dcterms:created xsi:type="dcterms:W3CDTF">2014-01-12T15:05:33Z</dcterms:created>
  <dcterms:modified xsi:type="dcterms:W3CDTF">2014-12-12T08:23:07Z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TC025625959991</vt:lpwstr>
  </property>
</Properties>
</file>