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4" r:id="rId3"/>
    <p:sldId id="264" r:id="rId4"/>
    <p:sldId id="263" r:id="rId5"/>
    <p:sldId id="258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72" r:id="rId14"/>
    <p:sldId id="270" r:id="rId15"/>
    <p:sldId id="269" r:id="rId16"/>
    <p:sldId id="271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B0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1356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D025E-C81E-4EF2-86AC-098A647FD9F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A1DEE-BFDB-4505-9DCE-813611BF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collection.edu.ru/catalog/rubr/d5835017-65f1-4d38-9525-5e94f089e875/109901/?interface=catalog&amp;class%5b%5d=51&amp;class%5b%5d=61519&amp;subject%5b%5d=18&amp;subject%5b%5d=61519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hyperlink" Target="http://school-collection.edu.ru/catalog/rubr/d5835017-65f1-4d38-9525-5e94f089e875/109901/?interface=catalog&amp;class%5b%5d=51&amp;class%5b%5d=61519&amp;subject%5b%5d=18&amp;subject%5b%5d=61519" TargetMode="Externa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collection.edu.ru/catalog/rubr/d5835017-65f1-4d38-9525-5e94f089e875/109901/?interface=catalog&amp;class%5b%5d=51&amp;class%5b%5d=61519&amp;subject%5b%5d=18&amp;subject%5b%5d=61519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chool-collection.edu.ru/catalog/rubr/d5835017-65f1-4d38-9525-5e94f089e875/109901/?interface=catalog&amp;class%5b%5d=51&amp;class%5b%5d=61519&amp;subject%5b%5d=18&amp;subject%5b%5d=61519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duotone>
              <a:schemeClr val="bg1">
                <a:shade val="48000"/>
              </a:schemeClr>
              <a:schemeClr val="bg1">
                <a:tint val="96000"/>
                <a:satMod val="150000"/>
              </a:schemeClr>
            </a:duotone>
            <a:lum/>
          </a:blip>
          <a:srcRect/>
          <a:tile tx="0" ty="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313184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988841"/>
            <a:ext cx="8458200" cy="15841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Простейшие задачи</a:t>
            </a:r>
            <a:r>
              <a:rPr lang="en-US" dirty="0" smtClean="0"/>
              <a:t> </a:t>
            </a:r>
            <a:r>
              <a:rPr lang="ru-RU" dirty="0" smtClean="0"/>
              <a:t>в координатах.</a:t>
            </a:r>
            <a:br>
              <a:rPr lang="ru-RU" dirty="0" smtClean="0"/>
            </a:br>
            <a:r>
              <a:rPr lang="ru-RU" sz="2000" dirty="0" smtClean="0"/>
              <a:t>Урок геометрии в 9 классе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301208"/>
            <a:ext cx="5688632" cy="124943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Выполнила: Зюзина Ирина Алисовна</a:t>
            </a:r>
          </a:p>
          <a:p>
            <a:pPr algn="r"/>
            <a:r>
              <a:rPr lang="ru-RU" dirty="0" smtClean="0"/>
              <a:t>Учитель математики 1 категории  </a:t>
            </a:r>
          </a:p>
          <a:p>
            <a:pPr algn="r"/>
            <a:r>
              <a:rPr lang="ru-RU" dirty="0" smtClean="0"/>
              <a:t>МБОУ СОШ №53 г. о. Самара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6268" y="908720"/>
            <a:ext cx="5497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Вычисление длины вектора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806" t="24470" r="30141" b="10313"/>
          <a:stretch>
            <a:fillRect/>
          </a:stretch>
        </p:blipFill>
        <p:spPr bwMode="auto">
          <a:xfrm>
            <a:off x="0" y="1556792"/>
            <a:ext cx="473374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763688" y="1628800"/>
            <a:ext cx="0" cy="4464496"/>
          </a:xfrm>
          <a:prstGeom prst="straightConnector1">
            <a:avLst/>
          </a:prstGeom>
          <a:ln w="2857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0" y="4221088"/>
            <a:ext cx="457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763688" y="2420888"/>
            <a:ext cx="1008112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71800" y="2420888"/>
            <a:ext cx="0" cy="1800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ая фигурная скобка 13"/>
          <p:cNvSpPr/>
          <p:nvPr/>
        </p:nvSpPr>
        <p:spPr>
          <a:xfrm>
            <a:off x="2843808" y="2492896"/>
            <a:ext cx="216024" cy="1728192"/>
          </a:xfrm>
          <a:prstGeom prst="rightBrac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2087724" y="3897052"/>
            <a:ext cx="360040" cy="1008112"/>
          </a:xfrm>
          <a:prstGeom prst="leftBrace">
            <a:avLst/>
          </a:prstGeom>
          <a:ln w="19050"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03648" y="42210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20608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А(</a:t>
            </a:r>
            <a:r>
              <a:rPr lang="ru-RU" dirty="0" err="1" smtClean="0"/>
              <a:t>х;у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31840" y="31409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123728" y="45811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771800" y="429309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1916832"/>
            <a:ext cx="336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Вычислить длину вектора ОА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3212976"/>
            <a:ext cx="3479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Подсказка:</a:t>
            </a:r>
          </a:p>
          <a:p>
            <a:r>
              <a:rPr lang="ru-RU" dirty="0" smtClean="0"/>
              <a:t>  </a:t>
            </a:r>
          </a:p>
          <a:p>
            <a:r>
              <a:rPr lang="ru-RU" dirty="0" smtClean="0"/>
              <a:t>Рассмотрите треугольник ОАН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1683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…………. вектора равна квадратному  ……………..из      суммы ……………………..  его ………………...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4941168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Проверим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2"/>
              </a:rPr>
              <a:t>http://school-collection.edu.ru/catalog/rubr/d5835017-65f1-4d38-9525-5e94f089e875/109901/?interface=catalog&amp;class[]=51&amp;class[]=61519&amp;subject[]=18&amp;subject[]=61519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Выражение длины вектора через его координаты. Слайд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3300"/>
                </a:solidFill>
              </a:rPr>
              <a:t>Попробуйте сформулировать, как найти длину </a:t>
            </a:r>
            <a:r>
              <a:rPr lang="ru-RU" sz="2800" dirty="0" smtClean="0">
                <a:solidFill>
                  <a:srgbClr val="FF3300"/>
                </a:solidFill>
              </a:rPr>
              <a:t>вектора</a:t>
            </a:r>
            <a:r>
              <a:rPr lang="ru-RU" sz="2800" dirty="0" smtClean="0">
                <a:solidFill>
                  <a:srgbClr val="FF3300"/>
                </a:solidFill>
              </a:rPr>
              <a:t>, зная </a:t>
            </a:r>
            <a:r>
              <a:rPr lang="ru-RU" sz="2800" dirty="0" smtClean="0">
                <a:solidFill>
                  <a:srgbClr val="FF3300"/>
                </a:solidFill>
              </a:rPr>
              <a:t>его координаты</a:t>
            </a:r>
            <a:r>
              <a:rPr lang="ru-RU" sz="2800" dirty="0" smtClean="0">
                <a:solidFill>
                  <a:srgbClr val="FF3300"/>
                </a:solidFill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3671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Вычисление расстояния между двумя точками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916832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Пусть точка А имеет координаты                , </a:t>
            </a:r>
          </a:p>
          <a:p>
            <a:endParaRPr lang="ru-RU" dirty="0" smtClean="0"/>
          </a:p>
          <a:p>
            <a:r>
              <a:rPr lang="ru-RU" dirty="0" smtClean="0"/>
              <a:t>а точка В имеет координаты                   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Вычислите расстояние </a:t>
            </a:r>
            <a:r>
              <a:rPr lang="en-US" dirty="0" smtClean="0"/>
              <a:t>d </a:t>
            </a:r>
            <a:r>
              <a:rPr lang="ru-RU" dirty="0" smtClean="0"/>
              <a:t>между точками А и В </a:t>
            </a:r>
            <a:endParaRPr lang="ru-RU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572000" y="1916832"/>
          <a:ext cx="936625" cy="402655"/>
        </p:xfrm>
        <a:graphic>
          <a:graphicData uri="http://schemas.openxmlformats.org/presentationml/2006/ole">
            <p:oleObj spid="_x0000_s18434" name="Формула" r:id="rId3" imgW="431613" imgH="215806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211960" y="2492896"/>
          <a:ext cx="985838" cy="358204"/>
        </p:xfrm>
        <a:graphic>
          <a:graphicData uri="http://schemas.openxmlformats.org/presentationml/2006/ole">
            <p:oleObj spid="_x0000_s18435" name="Формула" r:id="rId4" imgW="495000" imgH="215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4005064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Проверим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0770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5"/>
              </a:rPr>
              <a:t>http://school-collection.edu.ru/catalog/rubr/d5835017-65f1-4d38-9525-5e94f089e875/109901/?interface=catalog&amp;class[]=51&amp;class[]=61519&amp;subject[]=18&amp;subject[]=61519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Выражение расстояния между точками через их координаты. 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3859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Физкультминутка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764704"/>
            <a:ext cx="4540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Решение устных задач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 smtClean="0"/>
              <a:t>Е(6; 12);  М (-8; 4); Р – середина ЕМ. </a:t>
            </a:r>
          </a:p>
          <a:p>
            <a:pPr marL="342900" indent="-342900"/>
            <a:r>
              <a:rPr lang="ru-RU" sz="2400" dirty="0" smtClean="0"/>
              <a:t>Вычислите координаты точки Р.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64904"/>
            <a:ext cx="77048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</a:t>
            </a:r>
            <a:r>
              <a:rPr lang="ru-RU" sz="2400" dirty="0" smtClean="0"/>
              <a:t>. А (-1; 9); С (5; -8); С – середина отрезка АЕ.</a:t>
            </a:r>
          </a:p>
          <a:p>
            <a:r>
              <a:rPr lang="ru-RU" sz="2400" dirty="0" smtClean="0"/>
              <a:t> Вычислите координаты точки 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157192"/>
            <a:ext cx="268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Проверьте свои ответы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515719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Р(-1;8)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5157192"/>
            <a:ext cx="112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Е(11;-25)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64502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а    -2;4     Вычислите длину вектора  а.   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71600" y="378904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Левая фигурная скобка 10"/>
          <p:cNvSpPr/>
          <p:nvPr/>
        </p:nvSpPr>
        <p:spPr>
          <a:xfrm>
            <a:off x="1331640" y="3717032"/>
            <a:ext cx="72008" cy="2880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2051720" y="3717032"/>
            <a:ext cx="72008" cy="3383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4221088"/>
            <a:ext cx="593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а =</a:t>
            </a:r>
            <a:r>
              <a:rPr lang="en-US" sz="2400" dirty="0" smtClean="0"/>
              <a:t> I – 3j </a:t>
            </a:r>
            <a:r>
              <a:rPr lang="ru-RU" sz="2400" dirty="0" smtClean="0"/>
              <a:t>  Найдите длину вектора а.</a:t>
            </a:r>
            <a:r>
              <a:rPr lang="en-US" sz="2400" dirty="0" smtClean="0"/>
              <a:t> 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971600" y="4365104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547664" y="4293096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051720" y="4293096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580112" y="5085184"/>
          <a:ext cx="2808287" cy="505271"/>
        </p:xfrm>
        <a:graphic>
          <a:graphicData uri="http://schemas.openxmlformats.org/presentationml/2006/ole">
            <p:oleObj spid="_x0000_s19458" name="Формула" r:id="rId3" imgW="1663700" imgH="29210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627784" y="5877272"/>
          <a:ext cx="3168650" cy="542925"/>
        </p:xfrm>
        <a:graphic>
          <a:graphicData uri="http://schemas.openxmlformats.org/presentationml/2006/ole">
            <p:oleObj spid="_x0000_s19459" name="Формула" r:id="rId4" imgW="1727200" imgH="292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764704"/>
            <a:ext cx="3107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Решение задач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0050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2"/>
              </a:rPr>
              <a:t>http://school-collection.edu.ru/catalog/rubr/d5835017-65f1-4d38-9525-5e94f089e875/109901/?interface=catalog&amp;class[]=51&amp;class[]=61519&amp;subject[]=18&amp;subject[]=61519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8478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А(4; -1),  В(-2; -6). Найдите расстояние между точками А и В.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34888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(№939). Найдите расстояние от точки М(3; -2) </a:t>
            </a:r>
          </a:p>
          <a:p>
            <a:r>
              <a:rPr lang="ru-RU" sz="2400" dirty="0" smtClean="0"/>
              <a:t>а) до оси абсцисс;</a:t>
            </a:r>
          </a:p>
          <a:p>
            <a:r>
              <a:rPr lang="ru-RU" sz="2400" dirty="0" smtClean="0"/>
              <a:t>б) до оси ординат;</a:t>
            </a:r>
          </a:p>
          <a:p>
            <a:r>
              <a:rPr lang="ru-RU" sz="2400" dirty="0" smtClean="0"/>
              <a:t>в) до начала координат.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40050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№933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420888"/>
            <a:ext cx="58288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1.Выучить теорию; </a:t>
            </a:r>
          </a:p>
          <a:p>
            <a:r>
              <a:rPr lang="ru-RU" sz="4000" dirty="0" smtClean="0"/>
              <a:t>2. №936;  №938;  №940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908720"/>
            <a:ext cx="5293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Домашнее задание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836712"/>
            <a:ext cx="448962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РЕФЛЕКСИЯ</a:t>
            </a:r>
            <a:endParaRPr lang="ru-RU" sz="5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2" y="2132856"/>
            <a:ext cx="66967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на самооценку.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Закончите предложения: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доволен(льна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тем, что сегодня самостоятельно смог(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………………..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не доволен(льна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тем, что сегодня …………………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36_2_2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5013176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privetstvie-37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2320" y="908720"/>
            <a:ext cx="10795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privetstvie-34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365104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2276872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Спасибо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активную работу!!!</a:t>
            </a:r>
            <a:endParaRPr lang="ru-RU" sz="4400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Высказывание Платона: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6872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"Геометрия приближает разум к истине".  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www.templodeapolo.net/Civilizacoes/grecia/artigos/imagens/plata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4726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урока:</a:t>
            </a:r>
            <a:br>
              <a:rPr lang="ru-RU" dirty="0" smtClean="0"/>
            </a:br>
            <a:r>
              <a:rPr lang="ru-RU" dirty="0" smtClean="0"/>
              <a:t>-  Р</a:t>
            </a:r>
            <a:r>
              <a:rPr lang="ru-RU" sz="2700" b="1" dirty="0" smtClean="0"/>
              <a:t>ассмотреть простейшие задачи в координатах и показать, как они применяются при решении задач, вторичное осмысливание уже известных знаний, выработка умений и навыков по их применению.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-   Р</a:t>
            </a:r>
            <a:r>
              <a:rPr lang="ru-RU" sz="2800" b="1" dirty="0" smtClean="0"/>
              <a:t>азвивать вычислительные навыки, логическое мышление.</a:t>
            </a:r>
            <a:br>
              <a:rPr lang="ru-RU" sz="2800" b="1" dirty="0" smtClean="0"/>
            </a:br>
            <a:r>
              <a:rPr lang="ru-RU" sz="2800" b="1" dirty="0" smtClean="0"/>
              <a:t>-  Воспитывать такие качества личности, как познавательная активность, побуждать к здоровому образу жизни.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3" cstate="print"/>
          <a:srcRect l="1806" t="24470" r="30141" b="10313"/>
          <a:stretch>
            <a:fillRect/>
          </a:stretch>
        </p:blipFill>
        <p:spPr bwMode="auto">
          <a:xfrm>
            <a:off x="0" y="908720"/>
            <a:ext cx="48600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" name="Прямая со стрелкой 134"/>
          <p:cNvCxnSpPr/>
          <p:nvPr/>
        </p:nvCxnSpPr>
        <p:spPr>
          <a:xfrm flipV="1">
            <a:off x="2339752" y="1196752"/>
            <a:ext cx="0" cy="4896544"/>
          </a:xfrm>
          <a:prstGeom prst="straightConnector1">
            <a:avLst/>
          </a:prstGeom>
          <a:ln w="25400" cap="rnd">
            <a:miter lim="800000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stCxn id="134" idx="1"/>
            <a:endCxn id="177" idx="0"/>
          </p:cNvCxnSpPr>
          <p:nvPr/>
        </p:nvCxnSpPr>
        <p:spPr>
          <a:xfrm>
            <a:off x="0" y="3537012"/>
            <a:ext cx="4714026" cy="36004"/>
          </a:xfrm>
          <a:prstGeom prst="straightConnector1">
            <a:avLst/>
          </a:prstGeom>
          <a:ln w="25400" cap="rnd" cmpd="sng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11760" y="3573016"/>
          <a:ext cx="266700" cy="432047"/>
        </p:xfrm>
        <a:graphic>
          <a:graphicData uri="http://schemas.openxmlformats.org/presentationml/2006/ole">
            <p:oleObj spid="_x0000_s1026" name="Формула" r:id="rId4" imgW="88707" imgH="215432" progId="Equation.3">
              <p:embed/>
            </p:oleObj>
          </a:graphicData>
        </a:graphic>
      </p:graphicFrame>
      <p:cxnSp>
        <p:nvCxnSpPr>
          <p:cNvPr id="142" name="Прямая со стрелкой 141"/>
          <p:cNvCxnSpPr/>
          <p:nvPr/>
        </p:nvCxnSpPr>
        <p:spPr>
          <a:xfrm>
            <a:off x="2339752" y="3573016"/>
            <a:ext cx="36004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V="1">
            <a:off x="2339752" y="3140968"/>
            <a:ext cx="0" cy="504056"/>
          </a:xfrm>
          <a:prstGeom prst="straightConnector1">
            <a:avLst/>
          </a:prstGeom>
          <a:ln w="2540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51720" y="3140968"/>
          <a:ext cx="216247" cy="378396"/>
        </p:xfrm>
        <a:graphic>
          <a:graphicData uri="http://schemas.openxmlformats.org/presentationml/2006/ole">
            <p:oleObj spid="_x0000_s1027" name="Формула" r:id="rId5" imgW="126835" imgH="266353" progId="Equation.3">
              <p:embed/>
            </p:oleObj>
          </a:graphicData>
        </a:graphic>
      </p:graphicFrame>
      <p:cxnSp>
        <p:nvCxnSpPr>
          <p:cNvPr id="147" name="Прямая со стрелкой 146"/>
          <p:cNvCxnSpPr/>
          <p:nvPr/>
        </p:nvCxnSpPr>
        <p:spPr>
          <a:xfrm flipV="1">
            <a:off x="2339752" y="1988840"/>
            <a:ext cx="1224136" cy="1584176"/>
          </a:xfrm>
          <a:prstGeom prst="straightConnector1">
            <a:avLst/>
          </a:prstGeom>
          <a:ln w="25400" cap="rnd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1979712" y="9807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77" name="TextBox 176"/>
          <p:cNvSpPr txBox="1"/>
          <p:nvPr/>
        </p:nvSpPr>
        <p:spPr>
          <a:xfrm>
            <a:off x="4572000" y="357301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cxnSp>
        <p:nvCxnSpPr>
          <p:cNvPr id="193" name="Прямая со стрелкой 192"/>
          <p:cNvCxnSpPr/>
          <p:nvPr/>
        </p:nvCxnSpPr>
        <p:spPr>
          <a:xfrm flipH="1">
            <a:off x="1619672" y="3573016"/>
            <a:ext cx="720080" cy="2448272"/>
          </a:xfrm>
          <a:prstGeom prst="straightConnector1">
            <a:avLst/>
          </a:prstGeom>
          <a:ln w="254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 flipV="1">
            <a:off x="179512" y="2924944"/>
            <a:ext cx="720080" cy="43204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403648" y="4869160"/>
          <a:ext cx="304800" cy="619125"/>
        </p:xfrm>
        <a:graphic>
          <a:graphicData uri="http://schemas.openxmlformats.org/presentationml/2006/ole">
            <p:oleObj spid="_x0000_s1028" name="Формула" r:id="rId6" imgW="114250" imgH="228501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79512" y="2564904"/>
          <a:ext cx="447675" cy="619125"/>
        </p:xfrm>
        <a:graphic>
          <a:graphicData uri="http://schemas.openxmlformats.org/presentationml/2006/ole">
            <p:oleObj spid="_x0000_s1029" name="Формула" r:id="rId7" imgW="165028" imgH="228501" progId="Equation.3">
              <p:embed/>
            </p:oleObj>
          </a:graphicData>
        </a:graphic>
      </p:graphicFrame>
      <p:sp>
        <p:nvSpPr>
          <p:cNvPr id="199" name="TextBox 198"/>
          <p:cNvSpPr txBox="1"/>
          <p:nvPr/>
        </p:nvSpPr>
        <p:spPr>
          <a:xfrm>
            <a:off x="3347864" y="1700808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11" name="TextBox 210"/>
          <p:cNvSpPr txBox="1"/>
          <p:nvPr/>
        </p:nvSpPr>
        <p:spPr>
          <a:xfrm>
            <a:off x="5364088" y="1196752"/>
            <a:ext cx="3080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1.Определите координаты </a:t>
            </a:r>
          </a:p>
          <a:p>
            <a:r>
              <a:rPr lang="ru-RU" dirty="0" smtClean="0"/>
              <a:t>векторов </a:t>
            </a:r>
            <a:endParaRPr lang="ru-RU" dirty="0"/>
          </a:p>
        </p:txBody>
      </p:sp>
      <p:sp>
        <p:nvSpPr>
          <p:cNvPr id="212" name="TextBox 211"/>
          <p:cNvSpPr txBox="1"/>
          <p:nvPr/>
        </p:nvSpPr>
        <p:spPr>
          <a:xfrm>
            <a:off x="5436096" y="19888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ОА</a:t>
            </a:r>
            <a:endParaRPr lang="ru-RU" dirty="0"/>
          </a:p>
        </p:txBody>
      </p:sp>
      <p:sp>
        <p:nvSpPr>
          <p:cNvPr id="214" name="TextBox 213"/>
          <p:cNvSpPr txBox="1"/>
          <p:nvPr/>
        </p:nvSpPr>
        <p:spPr>
          <a:xfrm>
            <a:off x="2051720" y="350100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cxnSp>
        <p:nvCxnSpPr>
          <p:cNvPr id="216" name="Прямая со стрелкой 215"/>
          <p:cNvCxnSpPr/>
          <p:nvPr/>
        </p:nvCxnSpPr>
        <p:spPr>
          <a:xfrm>
            <a:off x="5436096" y="198884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Левая фигурная скобка 220"/>
          <p:cNvSpPr/>
          <p:nvPr/>
        </p:nvSpPr>
        <p:spPr>
          <a:xfrm>
            <a:off x="6444208" y="1988840"/>
            <a:ext cx="83440" cy="3383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авая фигурная скобка 221"/>
          <p:cNvSpPr/>
          <p:nvPr/>
        </p:nvSpPr>
        <p:spPr>
          <a:xfrm>
            <a:off x="7236296" y="1988840"/>
            <a:ext cx="144016" cy="3383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TextBox 229"/>
          <p:cNvSpPr txBox="1"/>
          <p:nvPr/>
        </p:nvSpPr>
        <p:spPr>
          <a:xfrm>
            <a:off x="5508104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    </a:t>
            </a:r>
            <a:endParaRPr lang="ru-RU" dirty="0"/>
          </a:p>
        </p:txBody>
      </p:sp>
      <p:sp>
        <p:nvSpPr>
          <p:cNvPr id="231" name="Левая фигурная скобка 230"/>
          <p:cNvSpPr/>
          <p:nvPr/>
        </p:nvSpPr>
        <p:spPr>
          <a:xfrm>
            <a:off x="6516216" y="2420888"/>
            <a:ext cx="83440" cy="3383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Правая фигурная скобка 231"/>
          <p:cNvSpPr/>
          <p:nvPr/>
        </p:nvSpPr>
        <p:spPr>
          <a:xfrm>
            <a:off x="7236296" y="2420888"/>
            <a:ext cx="144016" cy="3383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4" name="Прямая со стрелкой 233"/>
          <p:cNvCxnSpPr/>
          <p:nvPr/>
        </p:nvCxnSpPr>
        <p:spPr>
          <a:xfrm>
            <a:off x="5580112" y="2492896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5580112" y="28529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37" name="Левая фигурная скобка 236"/>
          <p:cNvSpPr/>
          <p:nvPr/>
        </p:nvSpPr>
        <p:spPr>
          <a:xfrm>
            <a:off x="6516216" y="2852936"/>
            <a:ext cx="83440" cy="3383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Правая фигурная скобка 237"/>
          <p:cNvSpPr/>
          <p:nvPr/>
        </p:nvSpPr>
        <p:spPr>
          <a:xfrm>
            <a:off x="7236296" y="2852936"/>
            <a:ext cx="144016" cy="3383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0" name="Прямая со стрелкой 239"/>
          <p:cNvCxnSpPr/>
          <p:nvPr/>
        </p:nvCxnSpPr>
        <p:spPr>
          <a:xfrm>
            <a:off x="5652120" y="292494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Прямоугольник 240"/>
          <p:cNvSpPr/>
          <p:nvPr/>
        </p:nvSpPr>
        <p:spPr>
          <a:xfrm>
            <a:off x="4932040" y="335699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Как определить координаты точки, </a:t>
            </a:r>
          </a:p>
          <a:p>
            <a:r>
              <a:rPr lang="ru-RU" dirty="0" smtClean="0"/>
              <a:t>зная координаты  её радиус-вектора?</a:t>
            </a:r>
            <a:endParaRPr lang="ru-RU" dirty="0"/>
          </a:p>
        </p:txBody>
      </p:sp>
      <p:sp>
        <p:nvSpPr>
          <p:cNvPr id="242" name="Прямоугольник 241"/>
          <p:cNvSpPr/>
          <p:nvPr/>
        </p:nvSpPr>
        <p:spPr>
          <a:xfrm>
            <a:off x="4932040" y="472514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Как определить</a:t>
            </a:r>
            <a:r>
              <a:rPr lang="en-US" dirty="0" smtClean="0"/>
              <a:t> </a:t>
            </a:r>
            <a:r>
              <a:rPr lang="ru-RU" dirty="0" smtClean="0"/>
              <a:t> координаты вектора, зная координаты</a:t>
            </a:r>
            <a:r>
              <a:rPr lang="en-US" dirty="0" smtClean="0"/>
              <a:t>  </a:t>
            </a:r>
            <a:r>
              <a:rPr lang="ru-RU" dirty="0" smtClean="0"/>
              <a:t>его начала и конца?</a:t>
            </a:r>
            <a:endParaRPr lang="ru-RU" dirty="0"/>
          </a:p>
        </p:txBody>
      </p:sp>
      <p:sp>
        <p:nvSpPr>
          <p:cNvPr id="244" name="TextBox 243"/>
          <p:cNvSpPr txBox="1"/>
          <p:nvPr/>
        </p:nvSpPr>
        <p:spPr>
          <a:xfrm>
            <a:off x="6156176" y="19888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     3,5; 4</a:t>
            </a:r>
            <a:endParaRPr lang="ru-RU" dirty="0"/>
          </a:p>
        </p:txBody>
      </p:sp>
      <p:sp>
        <p:nvSpPr>
          <p:cNvPr id="245" name="TextBox 244"/>
          <p:cNvSpPr txBox="1"/>
          <p:nvPr/>
        </p:nvSpPr>
        <p:spPr>
          <a:xfrm>
            <a:off x="6156176" y="2420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=    </a:t>
            </a:r>
            <a:r>
              <a:rPr lang="ru-RU" dirty="0" smtClean="0"/>
              <a:t>-2; -6</a:t>
            </a:r>
            <a:endParaRPr lang="ru-RU" dirty="0"/>
          </a:p>
        </p:txBody>
      </p:sp>
      <p:sp>
        <p:nvSpPr>
          <p:cNvPr id="246" name="TextBox 245"/>
          <p:cNvSpPr txBox="1"/>
          <p:nvPr/>
        </p:nvSpPr>
        <p:spPr>
          <a:xfrm>
            <a:off x="6300192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7" name="TextBox 246"/>
          <p:cNvSpPr txBox="1"/>
          <p:nvPr/>
        </p:nvSpPr>
        <p:spPr>
          <a:xfrm>
            <a:off x="6228184" y="2852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      2;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6" grpId="0"/>
      <p:bldP spid="241" grpId="0"/>
      <p:bldP spid="242" grpId="0"/>
      <p:bldP spid="244" grpId="0"/>
      <p:bldP spid="245" grpId="0"/>
      <p:bldP spid="2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97825" y="836712"/>
            <a:ext cx="2477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3300"/>
                </a:solidFill>
              </a:rPr>
              <a:t>Решите устно</a:t>
            </a:r>
            <a:endParaRPr lang="ru-RU" sz="2800" dirty="0">
              <a:solidFill>
                <a:srgbClr val="FF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/>
            <a:r>
              <a:rPr lang="en-US" sz="2400" dirty="0" smtClean="0">
                <a:solidFill>
                  <a:srgbClr val="000000"/>
                </a:solidFill>
              </a:rPr>
              <a:t>1</a:t>
            </a:r>
            <a:r>
              <a:rPr lang="ru-RU" sz="2400" dirty="0" smtClean="0">
                <a:solidFill>
                  <a:srgbClr val="000000"/>
                </a:solidFill>
              </a:rPr>
              <a:t>.   Р(7; - 6);    К( -3; 5). </a:t>
            </a:r>
          </a:p>
          <a:p>
            <a:pPr marL="342900" indent="-342900"/>
            <a:r>
              <a:rPr lang="ru-RU" sz="2400" dirty="0" smtClean="0">
                <a:solidFill>
                  <a:srgbClr val="000000"/>
                </a:solidFill>
              </a:rPr>
              <a:t>Найдите координаты вектора 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860032" y="1844824"/>
          <a:ext cx="503237" cy="428625"/>
        </p:xfrm>
        <a:graphic>
          <a:graphicData uri="http://schemas.openxmlformats.org/presentationml/2006/ole">
            <p:oleObj spid="_x0000_s2050" name="Формула" r:id="rId3" imgW="253800" imgH="2156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99592" y="2420888"/>
          <a:ext cx="503237" cy="428625"/>
        </p:xfrm>
        <a:graphic>
          <a:graphicData uri="http://schemas.openxmlformats.org/presentationml/2006/ole">
            <p:oleObj spid="_x0000_s2051" name="Формула" r:id="rId4" imgW="253800" imgH="215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5656" y="2492896"/>
            <a:ext cx="121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=  10;  -11</a:t>
            </a:r>
            <a:endParaRPr lang="ru-RU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1763688" y="2492896"/>
            <a:ext cx="72008" cy="4103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2555776" y="2492896"/>
            <a:ext cx="155448" cy="4103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3140968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2.  </a:t>
            </a:r>
            <a:r>
              <a:rPr lang="ru-RU" dirty="0" smtClean="0"/>
              <a:t>А ( 1; 4);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АС =  2 ; -9 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979712" y="321297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Левая фигурная скобка 20"/>
          <p:cNvSpPr/>
          <p:nvPr/>
        </p:nvSpPr>
        <p:spPr>
          <a:xfrm>
            <a:off x="2483768" y="3212976"/>
            <a:ext cx="72008" cy="4103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3131840" y="3212976"/>
            <a:ext cx="155448" cy="4103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19872" y="3212976"/>
            <a:ext cx="337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Найдите координаты точки С.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187624" y="37170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С(3;-5)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4437112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3. </a:t>
            </a:r>
            <a:r>
              <a:rPr lang="ru-RU" dirty="0" smtClean="0"/>
              <a:t>Т (-3; 0); </a:t>
            </a:r>
            <a:endParaRPr lang="ru-RU" dirty="0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051720" y="4437112"/>
          <a:ext cx="541337" cy="458787"/>
        </p:xfrm>
        <a:graphic>
          <a:graphicData uri="http://schemas.openxmlformats.org/presentationml/2006/ole">
            <p:oleObj spid="_x0000_s2056" name="Формула" r:id="rId5" imgW="253780" imgH="215713" progId="Equation.3">
              <p:embed/>
            </p:oleObj>
          </a:graphicData>
        </a:graphic>
      </p:graphicFrame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627784" y="450912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-7; -1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2555776" y="4509120"/>
            <a:ext cx="72008" cy="4103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3347864" y="4509120"/>
            <a:ext cx="155448" cy="4103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07904" y="4509120"/>
            <a:ext cx="335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Найдите координаты точки Е.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547664" y="53732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 (4;1)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052736"/>
            <a:ext cx="491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Самостоятельная работа по вариантам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5802" t="26210" r="4850" b="10887"/>
          <a:stretch>
            <a:fillRect/>
          </a:stretch>
        </p:blipFill>
        <p:spPr bwMode="auto">
          <a:xfrm>
            <a:off x="179512" y="1484784"/>
            <a:ext cx="43204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17616" t="26613" r="16993" b="19695"/>
          <a:stretch>
            <a:fillRect/>
          </a:stretch>
        </p:blipFill>
        <p:spPr bwMode="auto">
          <a:xfrm>
            <a:off x="4644008" y="1556792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908720"/>
            <a:ext cx="565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Ответы для взаимопроверки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1494" t="47585" r="28434" b="31522"/>
          <a:stretch>
            <a:fillRect/>
          </a:stretch>
        </p:blipFill>
        <p:spPr bwMode="auto">
          <a:xfrm>
            <a:off x="1907704" y="1628800"/>
            <a:ext cx="5211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21494" t="69707" r="28434" b="9205"/>
          <a:stretch>
            <a:fillRect/>
          </a:stretch>
        </p:blipFill>
        <p:spPr bwMode="auto">
          <a:xfrm>
            <a:off x="1966072" y="3861048"/>
            <a:ext cx="5211856" cy="123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0566" y="908720"/>
            <a:ext cx="6157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Координаты  середины отрезка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412776"/>
            <a:ext cx="107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A (x</a:t>
            </a:r>
            <a:r>
              <a:rPr lang="en-US" baseline="-30000" dirty="0" smtClean="0">
                <a:cs typeface="Times New Roman" pitchFamily="18" charset="0"/>
              </a:rPr>
              <a:t>1 </a:t>
            </a:r>
            <a:r>
              <a:rPr lang="ru-RU" baseline="-30000" dirty="0" smtClean="0">
                <a:cs typeface="Times New Roman" pitchFamily="18" charset="0"/>
              </a:rPr>
              <a:t>; </a:t>
            </a:r>
            <a:r>
              <a:rPr lang="en-US" dirty="0" smtClean="0">
                <a:cs typeface="Times New Roman" pitchFamily="18" charset="0"/>
              </a:rPr>
              <a:t>y</a:t>
            </a:r>
            <a:r>
              <a:rPr lang="en-US" baseline="-30000" dirty="0" smtClean="0">
                <a:cs typeface="Times New Roman" pitchFamily="18" charset="0"/>
              </a:rPr>
              <a:t>1</a:t>
            </a:r>
            <a:r>
              <a:rPr lang="ru-RU" dirty="0" smtClean="0"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1412776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</a:t>
            </a:r>
            <a:r>
              <a:rPr lang="en-US" dirty="0" smtClean="0"/>
              <a:t> (x</a:t>
            </a:r>
            <a:r>
              <a:rPr lang="ru-RU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; </a:t>
            </a:r>
            <a:r>
              <a:rPr lang="en-US" dirty="0" smtClean="0"/>
              <a:t>y</a:t>
            </a:r>
            <a:r>
              <a:rPr lang="ru-RU" baseline="-25000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772816"/>
            <a:ext cx="29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 – середина отрезка АВ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132856"/>
            <a:ext cx="337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Найдите координаты точки С.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2"/>
              </a:rPr>
              <a:t>http://school-collection.edu.ru/catalog/rubr/d5835017-65f1-4d38-9525-5e94f089e875/109901/?interface=catalog&amp;class[]=51&amp;class[]=61519&amp;subject[]=18&amp;subject[]=61519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5373216"/>
            <a:ext cx="165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Для проверки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49805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4581128"/>
            <a:ext cx="4500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Координаты середины отрезка. Слайд</a:t>
            </a:r>
            <a:endParaRPr lang="ru-RU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1806" t="24470" r="41258" b="19630"/>
          <a:stretch>
            <a:fillRect/>
          </a:stretch>
        </p:blipFill>
        <p:spPr bwMode="auto">
          <a:xfrm>
            <a:off x="0" y="1484784"/>
            <a:ext cx="41399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1115616" y="1484784"/>
            <a:ext cx="0" cy="3816424"/>
          </a:xfrm>
          <a:prstGeom prst="straightConnector1">
            <a:avLst/>
          </a:prstGeom>
          <a:ln w="254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79512" y="4149080"/>
            <a:ext cx="38164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51920" y="41490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6" y="14847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1475656" y="299695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2555776" y="2348880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2" idx="7"/>
            <a:endCxn id="25" idx="4"/>
          </p:cNvCxnSpPr>
          <p:nvPr/>
        </p:nvCxnSpPr>
        <p:spPr>
          <a:xfrm flipV="1">
            <a:off x="1537119" y="2420888"/>
            <a:ext cx="1054661" cy="586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5616" y="27809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555776" y="22048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75656" y="3068960"/>
            <a:ext cx="0" cy="1080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Блок-схема: узел 47"/>
          <p:cNvSpPr/>
          <p:nvPr/>
        </p:nvSpPr>
        <p:spPr>
          <a:xfrm>
            <a:off x="1979712" y="2636912"/>
            <a:ext cx="144016" cy="14401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475656" y="21328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>
            <a:endCxn id="68" idx="0"/>
          </p:cNvCxnSpPr>
          <p:nvPr/>
        </p:nvCxnSpPr>
        <p:spPr>
          <a:xfrm>
            <a:off x="2555776" y="2420888"/>
            <a:ext cx="8557" cy="1728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8" idx="4"/>
          </p:cNvCxnSpPr>
          <p:nvPr/>
        </p:nvCxnSpPr>
        <p:spPr>
          <a:xfrm>
            <a:off x="2051720" y="2780927"/>
            <a:ext cx="0" cy="1368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1115616" y="2348880"/>
            <a:ext cx="14151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1043608" y="3068960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1115616" y="2708920"/>
            <a:ext cx="8640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1187624" y="4149080"/>
            <a:ext cx="385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x</a:t>
            </a:r>
            <a:r>
              <a:rPr lang="en-US" baseline="-30000" dirty="0" smtClean="0"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2339752" y="4149080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ru-RU" baseline="-25000" dirty="0" smtClean="0"/>
              <a:t>2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83568" y="2996952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y</a:t>
            </a:r>
            <a:r>
              <a:rPr lang="en-US" baseline="-30000" dirty="0" smtClean="0"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83568" y="2204864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83568" y="2564904"/>
            <a:ext cx="377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</a:t>
            </a:r>
            <a:r>
              <a:rPr lang="ru-RU" baseline="-25000" dirty="0" smtClean="0"/>
              <a:t>с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835696" y="414908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x</a:t>
            </a:r>
            <a:r>
              <a:rPr lang="ru-RU" baseline="-30000" dirty="0" smtClean="0">
                <a:cs typeface="Times New Roman" pitchFamily="18" charset="0"/>
              </a:rPr>
              <a:t>с</a:t>
            </a:r>
            <a:r>
              <a:rPr lang="en-US" baseline="-30000" dirty="0" smtClean="0"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789040"/>
            <a:ext cx="77048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Каждая  координата</a:t>
            </a:r>
            <a:r>
              <a:rPr lang="ru-RU" sz="2000" dirty="0" smtClean="0"/>
              <a:t>  ………………… </a:t>
            </a:r>
            <a:r>
              <a:rPr lang="ru-RU" dirty="0" smtClean="0"/>
              <a:t>отрезка 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dirty="0" smtClean="0"/>
              <a:t>равна</a:t>
            </a:r>
            <a:r>
              <a:rPr lang="ru-RU" sz="2000" dirty="0" smtClean="0"/>
              <a:t>  ………………………… </a:t>
            </a:r>
            <a:r>
              <a:rPr lang="ru-RU" dirty="0" smtClean="0"/>
              <a:t>соответствующих</a:t>
            </a:r>
          </a:p>
          <a:p>
            <a:endParaRPr lang="ru-RU" dirty="0" smtClean="0"/>
          </a:p>
          <a:p>
            <a:r>
              <a:rPr lang="ru-RU" sz="2000" dirty="0" smtClean="0"/>
              <a:t>……………………………  </a:t>
            </a:r>
            <a:r>
              <a:rPr lang="ru-RU" dirty="0" smtClean="0"/>
              <a:t>его  концов.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24744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3300"/>
                </a:solidFill>
              </a:rPr>
              <a:t>Попробуйте сформулировать, как найти координаты</a:t>
            </a:r>
          </a:p>
          <a:p>
            <a:r>
              <a:rPr lang="ru-RU" sz="2800" dirty="0" smtClean="0">
                <a:solidFill>
                  <a:srgbClr val="FF3300"/>
                </a:solidFill>
              </a:rPr>
              <a:t> середины отрезка, зная координаты его концов.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571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Городская</vt:lpstr>
      <vt:lpstr>Формула</vt:lpstr>
      <vt:lpstr>Простейшие задачи в координатах. Урок геометрии в 9 классе</vt:lpstr>
      <vt:lpstr>Высказывание Платона:</vt:lpstr>
      <vt:lpstr>Цели урока: -  Рассмотреть простейшие задачи в координатах и показать, как они применяются при решении задач, вторичное осмысливание уже известных знаний, выработка умений и навыков по их применению. -   Развивать вычислительные навыки, логическое мышление. -  Воспитывать такие качества личности, как познавательная активность, побуждать к здоровому образу жизни.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Простейшие задачи</dc:title>
  <dc:creator>олег</dc:creator>
  <cp:lastModifiedBy>олег</cp:lastModifiedBy>
  <cp:revision>53</cp:revision>
  <dcterms:created xsi:type="dcterms:W3CDTF">2015-01-09T13:36:30Z</dcterms:created>
  <dcterms:modified xsi:type="dcterms:W3CDTF">2015-01-18T16:13:49Z</dcterms:modified>
</cp:coreProperties>
</file>