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59" r:id="rId10"/>
    <p:sldId id="272" r:id="rId11"/>
    <p:sldId id="267" r:id="rId12"/>
    <p:sldId id="271" r:id="rId13"/>
    <p:sldId id="273" r:id="rId14"/>
    <p:sldId id="268" r:id="rId15"/>
    <p:sldId id="274" r:id="rId16"/>
    <p:sldId id="269" r:id="rId17"/>
    <p:sldId id="275" r:id="rId18"/>
    <p:sldId id="270" r:id="rId19"/>
    <p:sldId id="276" r:id="rId20"/>
    <p:sldId id="266" r:id="rId21"/>
    <p:sldId id="277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8YKiUYF3DSfa/SDAw/wU9w==" hashData="K+l7FGw9gU8bt6IK+s53p9Tj3e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31"/>
    <a:srgbClr val="005F4B"/>
    <a:srgbClr val="005F46"/>
    <a:srgbClr val="005F3B"/>
    <a:srgbClr val="007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7"/>
            <a:ext cx="4572000" cy="4248472"/>
          </a:xfrm>
        </p:spPr>
        <p:txBody>
          <a:bodyPr>
            <a:noAutofit/>
          </a:bodyPr>
          <a:lstStyle>
            <a:lvl1pPr>
              <a:defRPr sz="6000">
                <a:latin typeface="Segoe Scrip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0" y="404664"/>
            <a:ext cx="7164288" cy="9109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4000" i="1" u="sng" dirty="0" smtClean="0">
                <a:solidFill>
                  <a:schemeClr val="bg1"/>
                </a:solidFill>
                <a:latin typeface="Segoe Script" pitchFamily="34" charset="0"/>
                <a:cs typeface="Arial" pitchFamily="34" charset="0"/>
              </a:rPr>
              <a:t>Тема урока:</a:t>
            </a:r>
            <a:endParaRPr lang="ru-RU" sz="4000" i="1" u="sng" dirty="0">
              <a:solidFill>
                <a:schemeClr val="bg1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228183" y="6396335"/>
            <a:ext cx="2929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4800"/>
                </a:solidFill>
                <a:latin typeface="Segoe Script" pitchFamily="34" charset="0"/>
                <a:cs typeface="Arial" pitchFamily="34" charset="0"/>
              </a:rPr>
              <a:t>Е.В.Акчурина </a:t>
            </a:r>
            <a:endParaRPr lang="ru-RU" sz="2400" b="1" i="1" dirty="0">
              <a:solidFill>
                <a:srgbClr val="004800"/>
              </a:solidFill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97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4422"/>
            <a:ext cx="9144000" cy="459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228183" y="6396335"/>
            <a:ext cx="2929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4800"/>
                </a:solidFill>
                <a:latin typeface="Segoe Script" pitchFamily="34" charset="0"/>
                <a:cs typeface="Arial" pitchFamily="34" charset="0"/>
              </a:rPr>
              <a:t>Е.В.Акчурина </a:t>
            </a:r>
            <a:endParaRPr lang="ru-RU" sz="2400" b="1" i="1" dirty="0">
              <a:solidFill>
                <a:srgbClr val="004800"/>
              </a:solidFill>
              <a:latin typeface="Segoe Script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072330" y="500042"/>
            <a:ext cx="714380" cy="714380"/>
          </a:xfrm>
          <a:prstGeom prst="rect">
            <a:avLst/>
          </a:prstGeom>
          <a:solidFill>
            <a:srgbClr val="005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Segoe Scrip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2588630"/>
          </a:xfrm>
        </p:spPr>
        <p:txBody>
          <a:bodyPr/>
          <a:lstStyle/>
          <a:p>
            <a:r>
              <a:rPr lang="ru-RU" sz="7200" dirty="0" smtClean="0"/>
              <a:t>Правильные многогранники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7164288" cy="910952"/>
          </a:xfrm>
        </p:spPr>
        <p:txBody>
          <a:bodyPr>
            <a:noAutofit/>
          </a:bodyPr>
          <a:lstStyle/>
          <a:p>
            <a:r>
              <a:rPr lang="ru-RU" sz="5400" u="sng" dirty="0" smtClean="0"/>
              <a:t>Тема урока:</a:t>
            </a:r>
            <a:endParaRPr lang="ru-RU" sz="5400" u="sng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28" b="53093"/>
          <a:stretch/>
        </p:blipFill>
        <p:spPr bwMode="auto">
          <a:xfrm>
            <a:off x="93293" y="2969226"/>
            <a:ext cx="1634837" cy="216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8" r="35112" b="53093"/>
          <a:stretch/>
        </p:blipFill>
        <p:spPr bwMode="auto">
          <a:xfrm>
            <a:off x="1728130" y="3645024"/>
            <a:ext cx="1922690" cy="216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6" b="53093"/>
          <a:stretch/>
        </p:blipFill>
        <p:spPr bwMode="auto">
          <a:xfrm>
            <a:off x="3650820" y="3153217"/>
            <a:ext cx="1954528" cy="216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7" t="52913" r="14705"/>
          <a:stretch/>
        </p:blipFill>
        <p:spPr bwMode="auto">
          <a:xfrm>
            <a:off x="5405442" y="3789040"/>
            <a:ext cx="1895692" cy="202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52913" r="53207"/>
          <a:stretch/>
        </p:blipFill>
        <p:spPr bwMode="auto">
          <a:xfrm>
            <a:off x="7301134" y="3130781"/>
            <a:ext cx="1776931" cy="209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9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Построение правильных многогранников</a:t>
            </a:r>
            <a:endParaRPr lang="ru-RU" dirty="0"/>
          </a:p>
        </p:txBody>
      </p:sp>
      <p:pic>
        <p:nvPicPr>
          <p:cNvPr id="2052" name="Picture 4" descr="D:\Рабоч папка\Многогранный мир\рис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9665"/>
            <a:ext cx="83529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Построение правильных многогранников</a:t>
            </a:r>
            <a:endParaRPr lang="ru-RU" dirty="0"/>
          </a:p>
        </p:txBody>
      </p:sp>
      <p:pic>
        <p:nvPicPr>
          <p:cNvPr id="2050" name="Picture 2" descr="D:\Рабоч папка\Многогранный мир\рис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94908"/>
            <a:ext cx="5256584" cy="427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76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Построение правильных многогранников</a:t>
            </a:r>
            <a:endParaRPr lang="ru-RU" dirty="0"/>
          </a:p>
        </p:txBody>
      </p:sp>
      <p:pic>
        <p:nvPicPr>
          <p:cNvPr id="6146" name="Picture 2" descr="D:\Рабоч папка\Многогранный мир\рис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8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Построение правильных многогранников</a:t>
            </a:r>
            <a:endParaRPr lang="ru-RU" dirty="0"/>
          </a:p>
        </p:txBody>
      </p:sp>
      <p:pic>
        <p:nvPicPr>
          <p:cNvPr id="2051" name="Picture 3" descr="D:\Рабоч папка\Многогранный мир\рис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256584" cy="427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Построение правильных многогранников</a:t>
            </a:r>
            <a:endParaRPr lang="ru-RU" dirty="0"/>
          </a:p>
        </p:txBody>
      </p:sp>
      <p:pic>
        <p:nvPicPr>
          <p:cNvPr id="3075" name="Picture 3" descr="D:\Рабоч папка\Многогранный мир\рис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40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Построение правильных многогранников</a:t>
            </a:r>
            <a:endParaRPr lang="ru-RU" dirty="0"/>
          </a:p>
        </p:txBody>
      </p:sp>
      <p:pic>
        <p:nvPicPr>
          <p:cNvPr id="3074" name="Picture 2" descr="D:\Рабоч папка\Многогранный мир\рис\img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4260"/>
            <a:ext cx="5256584" cy="427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4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Построение правильных многогранников</a:t>
            </a:r>
            <a:endParaRPr lang="ru-RU" dirty="0"/>
          </a:p>
        </p:txBody>
      </p:sp>
      <p:pic>
        <p:nvPicPr>
          <p:cNvPr id="5123" name="Picture 3" descr="D:\Рабоч папка\Многогранный мир\рис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9568"/>
            <a:ext cx="8352928" cy="424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26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Построение правильных многогранников</a:t>
            </a:r>
            <a:endParaRPr lang="ru-RU" dirty="0"/>
          </a:p>
        </p:txBody>
      </p:sp>
      <p:pic>
        <p:nvPicPr>
          <p:cNvPr id="5122" name="Picture 2" descr="D:\Рабоч папка\Многогранный мир\рис\img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05136"/>
            <a:ext cx="5112568" cy="41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Построение правильных многогранников</a:t>
            </a:r>
            <a:endParaRPr lang="ru-RU" dirty="0"/>
          </a:p>
        </p:txBody>
      </p:sp>
      <p:pic>
        <p:nvPicPr>
          <p:cNvPr id="4099" name="Picture 3" descr="D:\Рабоч папка\Многогранный мир\рис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59867"/>
            <a:ext cx="7776864" cy="42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Построение правильных многогранников</a:t>
            </a:r>
            <a:endParaRPr lang="ru-RU" dirty="0"/>
          </a:p>
        </p:txBody>
      </p:sp>
      <p:pic>
        <p:nvPicPr>
          <p:cNvPr id="4098" name="Picture 2" descr="D:\Рабоч папка\Многогранный мир\рис\img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184576" cy="421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Правильные многогранники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5"/>
            <a:ext cx="8964488" cy="295232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Выпуклый </a:t>
            </a:r>
            <a:r>
              <a:rPr lang="ru-RU" dirty="0"/>
              <a:t>многогранник называется правильным, если его гранями являются равные правильные многоугольники и в каждой вершине сходится одинаковое число граней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Имеется </a:t>
            </a:r>
            <a:r>
              <a:rPr lang="ru-RU" dirty="0"/>
              <a:t>только пять правильных многогранников: правильный тетраэдр, гексаэдр (куб), октаэдр, додекаэдр и икосаэдр.</a:t>
            </a:r>
          </a:p>
        </p:txBody>
      </p:sp>
      <p:pic>
        <p:nvPicPr>
          <p:cNvPr id="4" name="Picture 2" descr="D:\Рабоч папка\Многогранный мир\рис\1387447367_0328-0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5739" r="1569" b="17889"/>
          <a:stretch/>
        </p:blipFill>
        <p:spPr bwMode="auto">
          <a:xfrm>
            <a:off x="3688" y="3861048"/>
            <a:ext cx="9036496" cy="16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Развертки правильных многогранников</a:t>
            </a:r>
            <a:endParaRPr lang="ru-RU" dirty="0"/>
          </a:p>
        </p:txBody>
      </p:sp>
      <p:pic>
        <p:nvPicPr>
          <p:cNvPr id="1026" name="Picture 2" descr="D:\Рабоч папка\Многогранный мир\рис\4664_004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76864" cy="422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3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Пять красивых тел</a:t>
            </a:r>
            <a:endParaRPr lang="ru-RU" dirty="0"/>
          </a:p>
        </p:txBody>
      </p:sp>
      <p:pic>
        <p:nvPicPr>
          <p:cNvPr id="4" name="Picture 2" descr="D:\Рабоч папка\Многогранный мир\рис\kepler_2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6556"/>
            <a:ext cx="3806452" cy="380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Рабоч папка\Многогранный мир\рис\Risunok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27223"/>
            <a:ext cx="4752528" cy="382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7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5112568"/>
          </a:xfrm>
        </p:spPr>
        <p:txBody>
          <a:bodyPr/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  <p:pic>
        <p:nvPicPr>
          <p:cNvPr id="5" name="Picture 3" descr="F:\АРХИВ\архив 2014\08 2014 непол\рис школ принадл\karanda1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6588224" cy="162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Правильные многогранники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443403" cy="461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49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Тетраэдр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163410"/>
            <a:ext cx="4032448" cy="4641856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dirty="0">
                <a:cs typeface="Arial" charset="0"/>
              </a:rPr>
              <a:t>Составлен из 4 равносторонних треугольников. Каждая его вершина является вершиной трёх треугольников. Сумма плоских углов при каждой вершине равна 180</a:t>
            </a:r>
            <a:r>
              <a:rPr lang="en-US" dirty="0">
                <a:cs typeface="Arial" charset="0"/>
              </a:rPr>
              <a:t>º</a:t>
            </a:r>
            <a:r>
              <a:rPr lang="ru-RU" dirty="0">
                <a:cs typeface="Arial" charset="0"/>
              </a:rPr>
              <a:t>.</a:t>
            </a:r>
          </a:p>
        </p:txBody>
      </p:sp>
      <p:pic>
        <p:nvPicPr>
          <p:cNvPr id="4" name="Picture 2" descr="D:\МАМС\МАТЕМАТИКА\10 семестр7\материал к ЭК мн\рис\50px-Tetrahedr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3409"/>
            <a:ext cx="4000528" cy="4000528"/>
          </a:xfrm>
          <a:prstGeom prst="rect">
            <a:avLst/>
          </a:prstGeom>
          <a:noFill/>
        </p:spPr>
      </p:pic>
      <p:pic>
        <p:nvPicPr>
          <p:cNvPr id="6" name="Picture 3" descr="D:\Рабоч папка\Многогранный мир\рис\mnog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CE3D2"/>
              </a:clrFrom>
              <a:clrTo>
                <a:srgbClr val="ECE3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12140" r="66624"/>
          <a:stretch/>
        </p:blipFill>
        <p:spPr bwMode="auto">
          <a:xfrm>
            <a:off x="5963879" y="4437112"/>
            <a:ext cx="1848481" cy="224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52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Гексаэдр (куб)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196668"/>
            <a:ext cx="4032448" cy="4608597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dirty="0">
                <a:cs typeface="Arial" charset="0"/>
              </a:rPr>
              <a:t>Составлен из 6 квадратов. Каждая вершина куба является вершиной трёх квадратов. Сумма плоских углов при каждой вершине равна 270</a:t>
            </a:r>
            <a:r>
              <a:rPr lang="en-US" dirty="0">
                <a:cs typeface="Arial" charset="0"/>
              </a:rPr>
              <a:t>º</a:t>
            </a:r>
            <a:r>
              <a:rPr lang="ru-RU" dirty="0">
                <a:cs typeface="Arial" charset="0"/>
              </a:rPr>
              <a:t>.</a:t>
            </a:r>
          </a:p>
        </p:txBody>
      </p:sp>
      <p:pic>
        <p:nvPicPr>
          <p:cNvPr id="5" name="Picture 2" descr="D:\МАМС\МАТЕМАТИКА\10 семестр7\материал к ЭК мн\рис\50px-Hexahedr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668"/>
            <a:ext cx="4000528" cy="4000528"/>
          </a:xfrm>
          <a:prstGeom prst="rect">
            <a:avLst/>
          </a:prstGeom>
          <a:noFill/>
        </p:spPr>
      </p:pic>
      <p:pic>
        <p:nvPicPr>
          <p:cNvPr id="7" name="Picture 3" descr="D:\Рабоч папка\Многогранный мир\рис\mnog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CE3D2"/>
              </a:clrFrom>
              <a:clrTo>
                <a:srgbClr val="ECE3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" t="23386" r="82016" b="12554"/>
          <a:stretch/>
        </p:blipFill>
        <p:spPr bwMode="auto">
          <a:xfrm>
            <a:off x="5796136" y="4293096"/>
            <a:ext cx="2303435" cy="20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Октаэдр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9510" y="1052736"/>
            <a:ext cx="4496986" cy="4752529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dirty="0">
                <a:cs typeface="Arial" charset="0"/>
              </a:rPr>
              <a:t>Составлен из 8 равносторонних треугольников. Каждая вершина октаэдра является вершиной четырёх треугольников. Сумма плоских углов при каждой вершине 240</a:t>
            </a:r>
            <a:r>
              <a:rPr lang="en-US" dirty="0">
                <a:cs typeface="Arial" charset="0"/>
              </a:rPr>
              <a:t>º</a:t>
            </a:r>
            <a:r>
              <a:rPr lang="ru-RU" dirty="0">
                <a:cs typeface="Arial" charset="0"/>
              </a:rPr>
              <a:t>.</a:t>
            </a:r>
          </a:p>
        </p:txBody>
      </p:sp>
      <p:pic>
        <p:nvPicPr>
          <p:cNvPr id="4" name="Picture 2" descr="D:\МАМС\МАТЕМАТИКА\10 семестр7\материал к ЭК мн\рис\50px-Octahedr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75792"/>
            <a:ext cx="4071966" cy="4071966"/>
          </a:xfrm>
          <a:prstGeom prst="rect">
            <a:avLst/>
          </a:prstGeom>
          <a:noFill/>
        </p:spPr>
      </p:pic>
      <p:pic>
        <p:nvPicPr>
          <p:cNvPr id="6" name="Picture 3" descr="D:\Рабоч папка\Многогранный мир\рис\mnog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CE3D2"/>
              </a:clrFrom>
              <a:clrTo>
                <a:srgbClr val="ECE3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3" r="46506"/>
          <a:stretch/>
        </p:blipFill>
        <p:spPr bwMode="auto">
          <a:xfrm>
            <a:off x="5724128" y="3830189"/>
            <a:ext cx="2190676" cy="28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1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Додекаэдр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6644" y="1052736"/>
            <a:ext cx="4757356" cy="4752529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dirty="0"/>
              <a:t>Составлен из 12 правильных пятиугольников. Каждая вершина додекаэдра является вершиной трёх правильных пятиугольников. Сумма плоских углов при каждой вершине равна 324</a:t>
            </a:r>
            <a:r>
              <a:rPr lang="en-US" dirty="0">
                <a:cs typeface="Arial" charset="0"/>
              </a:rPr>
              <a:t>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D:\МАМС\МАТЕМАТИКА\10 семестр7\материал к ЭК мн\рис\169px-Dodecahedr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75970"/>
            <a:ext cx="4000528" cy="4000528"/>
          </a:xfrm>
          <a:prstGeom prst="rect">
            <a:avLst/>
          </a:prstGeom>
          <a:noFill/>
        </p:spPr>
      </p:pic>
      <p:pic>
        <p:nvPicPr>
          <p:cNvPr id="6" name="Picture 3" descr="D:\Рабоч папка\Многогранный мир\рис\mnog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CE3D2"/>
              </a:clrFrom>
              <a:clrTo>
                <a:srgbClr val="ECE3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0"/>
          <a:stretch/>
        </p:blipFill>
        <p:spPr bwMode="auto">
          <a:xfrm>
            <a:off x="6372200" y="4365104"/>
            <a:ext cx="2177255" cy="209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7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Икосаэдр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1518" y="1052736"/>
            <a:ext cx="4424978" cy="4752529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dirty="0"/>
              <a:t>Составлен из 20 равносторонних треугольников. Каждая вершина икосаэдра является вершиной пяти треугольников. Сумма плоских углов при каждой вершине равна 300</a:t>
            </a:r>
            <a:r>
              <a:rPr lang="en-US" dirty="0"/>
              <a:t>º</a:t>
            </a:r>
            <a:r>
              <a:rPr lang="ru-RU" dirty="0"/>
              <a:t>.</a:t>
            </a:r>
          </a:p>
        </p:txBody>
      </p:sp>
      <p:pic>
        <p:nvPicPr>
          <p:cNvPr id="4" name="Picture 2" descr="D:\МАМС\МАТЕМАТИКА\10 семестр7\материал к ЭК мн\рис\50px-Icosahedr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071966" cy="4071966"/>
          </a:xfrm>
          <a:prstGeom prst="rect">
            <a:avLst/>
          </a:prstGeom>
          <a:noFill/>
        </p:spPr>
      </p:pic>
      <p:pic>
        <p:nvPicPr>
          <p:cNvPr id="6" name="Picture 3" descr="D:\Рабоч папка\Многогранный мир\рис\mnog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CE3D2"/>
              </a:clrFrom>
              <a:clrTo>
                <a:srgbClr val="ECE3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3" r="25627"/>
          <a:stretch/>
        </p:blipFill>
        <p:spPr bwMode="auto">
          <a:xfrm>
            <a:off x="6444208" y="3861048"/>
            <a:ext cx="2274703" cy="258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2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Правильные многогранники</a:t>
            </a:r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758804"/>
              </p:ext>
            </p:extLst>
          </p:nvPr>
        </p:nvGraphicFramePr>
        <p:xfrm>
          <a:off x="428625" y="980731"/>
          <a:ext cx="8391848" cy="468051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31207"/>
                <a:gridCol w="1944216"/>
                <a:gridCol w="2016224"/>
                <a:gridCol w="1800201"/>
              </a:tblGrid>
              <a:tr h="8470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Правильный многогранник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Число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граней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вершин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рёбер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</a:tr>
              <a:tr h="645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Тетраэдр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</a:tr>
              <a:tr h="645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Гексаэдр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12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</a:tr>
              <a:tr h="6469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Октаэдр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12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</a:tr>
              <a:tr h="645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Додекаэдр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12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20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30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</a:tr>
              <a:tr h="645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Икосаэдр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20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12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C31"/>
                          </a:solidFill>
                          <a:effectLst/>
                          <a:latin typeface="Segoe Script" pitchFamily="34" charset="0"/>
                        </a:rPr>
                        <a:t>30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C31"/>
                        </a:solidFill>
                        <a:effectLst/>
                        <a:latin typeface="Segoe Script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3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3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Тема38</Template>
  <TotalTime>121</TotalTime>
  <Words>244</Words>
  <Application>Microsoft Office PowerPoint</Application>
  <PresentationFormat>Экран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Тема38</vt:lpstr>
      <vt:lpstr>Правильные многогранники</vt:lpstr>
      <vt:lpstr>Правильные многогранники</vt:lpstr>
      <vt:lpstr>Правильные многогранники</vt:lpstr>
      <vt:lpstr>Тетраэдр</vt:lpstr>
      <vt:lpstr>Гексаэдр (куб)</vt:lpstr>
      <vt:lpstr>Октаэдр</vt:lpstr>
      <vt:lpstr>Додекаэдр</vt:lpstr>
      <vt:lpstr>Икосаэдр</vt:lpstr>
      <vt:lpstr>Правильные многогранники</vt:lpstr>
      <vt:lpstr>Построение правильных многогранников</vt:lpstr>
      <vt:lpstr>Построение правильных многогранников</vt:lpstr>
      <vt:lpstr>Построение правильных многогранников</vt:lpstr>
      <vt:lpstr>Построение правильных многогранников</vt:lpstr>
      <vt:lpstr>Построение правильных многогранников</vt:lpstr>
      <vt:lpstr>Построение правильных многогранников</vt:lpstr>
      <vt:lpstr>Построение правильных многогранников</vt:lpstr>
      <vt:lpstr>Построение правильных многогранников</vt:lpstr>
      <vt:lpstr>Построение правильных многогранников</vt:lpstr>
      <vt:lpstr>Построение правильных многогранников</vt:lpstr>
      <vt:lpstr>Развертки правильных многогранников</vt:lpstr>
      <vt:lpstr>Пять красивых тел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26</cp:revision>
  <dcterms:created xsi:type="dcterms:W3CDTF">2014-11-29T06:41:56Z</dcterms:created>
  <dcterms:modified xsi:type="dcterms:W3CDTF">2015-01-13T16:35:06Z</dcterms:modified>
</cp:coreProperties>
</file>